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487" r:id="rId2"/>
    <p:sldId id="486" r:id="rId3"/>
    <p:sldId id="269" r:id="rId4"/>
    <p:sldId id="272" r:id="rId5"/>
    <p:sldId id="273" r:id="rId6"/>
    <p:sldId id="275" r:id="rId7"/>
    <p:sldId id="276" r:id="rId8"/>
    <p:sldId id="277" r:id="rId9"/>
    <p:sldId id="278" r:id="rId10"/>
    <p:sldId id="279" r:id="rId11"/>
    <p:sldId id="488" r:id="rId12"/>
    <p:sldId id="489" r:id="rId13"/>
    <p:sldId id="491" r:id="rId14"/>
    <p:sldId id="492" r:id="rId15"/>
    <p:sldId id="280" r:id="rId16"/>
    <p:sldId id="282" r:id="rId17"/>
    <p:sldId id="283" r:id="rId18"/>
    <p:sldId id="285" r:id="rId19"/>
    <p:sldId id="286" r:id="rId20"/>
    <p:sldId id="410" r:id="rId21"/>
    <p:sldId id="411" r:id="rId22"/>
    <p:sldId id="413" r:id="rId23"/>
    <p:sldId id="414" r:id="rId24"/>
    <p:sldId id="421" r:id="rId25"/>
    <p:sldId id="422" r:id="rId26"/>
    <p:sldId id="290" r:id="rId27"/>
    <p:sldId id="291" r:id="rId28"/>
    <p:sldId id="292" r:id="rId29"/>
    <p:sldId id="297" r:id="rId30"/>
    <p:sldId id="298" r:id="rId31"/>
    <p:sldId id="299" r:id="rId32"/>
    <p:sldId id="300" r:id="rId33"/>
    <p:sldId id="301" r:id="rId34"/>
    <p:sldId id="307" r:id="rId35"/>
    <p:sldId id="308" r:id="rId36"/>
    <p:sldId id="310" r:id="rId37"/>
    <p:sldId id="312" r:id="rId38"/>
    <p:sldId id="322" r:id="rId39"/>
    <p:sldId id="323" r:id="rId40"/>
    <p:sldId id="324" r:id="rId41"/>
    <p:sldId id="325" r:id="rId42"/>
    <p:sldId id="326" r:id="rId43"/>
    <p:sldId id="328" r:id="rId44"/>
    <p:sldId id="338" r:id="rId45"/>
    <p:sldId id="341" r:id="rId46"/>
    <p:sldId id="342" r:id="rId47"/>
    <p:sldId id="344" r:id="rId48"/>
    <p:sldId id="345" r:id="rId49"/>
    <p:sldId id="347" r:id="rId50"/>
    <p:sldId id="348" r:id="rId51"/>
    <p:sldId id="351" r:id="rId52"/>
    <p:sldId id="357" r:id="rId53"/>
    <p:sldId id="358" r:id="rId54"/>
    <p:sldId id="362" r:id="rId55"/>
    <p:sldId id="364" r:id="rId56"/>
    <p:sldId id="370" r:id="rId57"/>
    <p:sldId id="371" r:id="rId58"/>
    <p:sldId id="374" r:id="rId59"/>
    <p:sldId id="376" r:id="rId60"/>
    <p:sldId id="377" r:id="rId61"/>
    <p:sldId id="378" r:id="rId62"/>
    <p:sldId id="380" r:id="rId63"/>
    <p:sldId id="381" r:id="rId64"/>
    <p:sldId id="382" r:id="rId65"/>
    <p:sldId id="383" r:id="rId66"/>
    <p:sldId id="384" r:id="rId67"/>
    <p:sldId id="385" r:id="rId68"/>
    <p:sldId id="386" r:id="rId69"/>
    <p:sldId id="389" r:id="rId70"/>
    <p:sldId id="391" r:id="rId71"/>
    <p:sldId id="392" r:id="rId72"/>
    <p:sldId id="394" r:id="rId73"/>
    <p:sldId id="493"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668" y="-24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oleObject" Target="file:///C:\1_Business%20Folder\CXA\Product%20Marketing\S800\2012\CXA3%20performance%20comparison.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smtClean="0"/>
              <a:t>DANL</a:t>
            </a:r>
            <a:r>
              <a:rPr lang="en-US" sz="2400" baseline="0" dirty="0" smtClean="0"/>
              <a:t> (</a:t>
            </a:r>
            <a:r>
              <a:rPr lang="en-US" sz="2400" dirty="0" smtClean="0"/>
              <a:t>PA </a:t>
            </a:r>
            <a:r>
              <a:rPr lang="en-US" sz="2400" dirty="0"/>
              <a:t>ON, </a:t>
            </a:r>
            <a:r>
              <a:rPr lang="en-US" sz="2400" dirty="0" smtClean="0"/>
              <a:t>typical)</a:t>
            </a:r>
            <a:endParaRPr lang="en-US" sz="2400" dirty="0"/>
          </a:p>
        </c:rich>
      </c:tx>
      <c:layout/>
      <c:overlay val="0"/>
    </c:title>
    <c:autoTitleDeleted val="0"/>
    <c:plotArea>
      <c:layout>
        <c:manualLayout>
          <c:layoutTarget val="inner"/>
          <c:xMode val="edge"/>
          <c:yMode val="edge"/>
          <c:x val="8.8500112982565923E-2"/>
          <c:y val="9.7997199372682947E-2"/>
          <c:w val="0.69602115960670474"/>
          <c:h val="0.78289563445431776"/>
        </c:manualLayout>
      </c:layout>
      <c:scatterChart>
        <c:scatterStyle val="lineMarker"/>
        <c:varyColors val="0"/>
        <c:ser>
          <c:idx val="0"/>
          <c:order val="0"/>
          <c:tx>
            <c:strRef>
              <c:f>DANL!$B$2</c:f>
              <c:strCache>
                <c:ptCount val="1"/>
                <c:pt idx="0">
                  <c:v>RF CXA</c:v>
                </c:pt>
              </c:strCache>
            </c:strRef>
          </c:tx>
          <c:spPr>
            <a:ln w="44450"/>
          </c:spPr>
          <c:marker>
            <c:symbol val="none"/>
          </c:marker>
          <c:xVal>
            <c:numRef>
              <c:f>DANL!$A$7:$A$40</c:f>
              <c:numCache>
                <c:formatCode>General</c:formatCode>
                <c:ptCount val="34"/>
                <c:pt idx="0">
                  <c:v>0.01</c:v>
                </c:pt>
                <c:pt idx="1">
                  <c:v>0.03</c:v>
                </c:pt>
                <c:pt idx="2">
                  <c:v>0.5</c:v>
                </c:pt>
                <c:pt idx="3">
                  <c:v>1</c:v>
                </c:pt>
                <c:pt idx="4">
                  <c:v>1</c:v>
                </c:pt>
                <c:pt idx="5">
                  <c:v>1.5</c:v>
                </c:pt>
                <c:pt idx="6">
                  <c:v>1.5</c:v>
                </c:pt>
                <c:pt idx="7">
                  <c:v>2</c:v>
                </c:pt>
                <c:pt idx="8">
                  <c:v>2</c:v>
                </c:pt>
                <c:pt idx="9">
                  <c:v>2.2000000000000002</c:v>
                </c:pt>
                <c:pt idx="10">
                  <c:v>2.2000000000000002</c:v>
                </c:pt>
                <c:pt idx="11">
                  <c:v>3</c:v>
                </c:pt>
                <c:pt idx="12">
                  <c:v>3</c:v>
                </c:pt>
                <c:pt idx="13">
                  <c:v>3.5</c:v>
                </c:pt>
                <c:pt idx="14">
                  <c:v>3.5</c:v>
                </c:pt>
                <c:pt idx="15">
                  <c:v>4.5</c:v>
                </c:pt>
                <c:pt idx="16">
                  <c:v>4.5</c:v>
                </c:pt>
                <c:pt idx="17">
                  <c:v>6</c:v>
                </c:pt>
                <c:pt idx="18">
                  <c:v>6</c:v>
                </c:pt>
                <c:pt idx="19">
                  <c:v>7.5</c:v>
                </c:pt>
                <c:pt idx="20">
                  <c:v>7.5</c:v>
                </c:pt>
                <c:pt idx="21">
                  <c:v>12</c:v>
                </c:pt>
                <c:pt idx="22">
                  <c:v>12</c:v>
                </c:pt>
                <c:pt idx="23">
                  <c:v>13.6</c:v>
                </c:pt>
                <c:pt idx="24">
                  <c:v>13.6</c:v>
                </c:pt>
                <c:pt idx="25">
                  <c:v>18</c:v>
                </c:pt>
                <c:pt idx="26">
                  <c:v>18</c:v>
                </c:pt>
                <c:pt idx="27">
                  <c:v>20</c:v>
                </c:pt>
                <c:pt idx="28">
                  <c:v>20</c:v>
                </c:pt>
                <c:pt idx="29">
                  <c:v>22</c:v>
                </c:pt>
                <c:pt idx="30">
                  <c:v>22</c:v>
                </c:pt>
                <c:pt idx="31">
                  <c:v>24</c:v>
                </c:pt>
                <c:pt idx="32">
                  <c:v>24</c:v>
                </c:pt>
                <c:pt idx="33">
                  <c:v>26.5</c:v>
                </c:pt>
              </c:numCache>
            </c:numRef>
          </c:xVal>
          <c:yVal>
            <c:numRef>
              <c:f>DANL!$B$7:$B$40</c:f>
              <c:numCache>
                <c:formatCode>General</c:formatCode>
                <c:ptCount val="34"/>
                <c:pt idx="0">
                  <c:v>-163</c:v>
                </c:pt>
                <c:pt idx="1">
                  <c:v>-163</c:v>
                </c:pt>
                <c:pt idx="2">
                  <c:v>-163</c:v>
                </c:pt>
                <c:pt idx="3">
                  <c:v>-163</c:v>
                </c:pt>
                <c:pt idx="4">
                  <c:v>-163</c:v>
                </c:pt>
                <c:pt idx="5">
                  <c:v>-163</c:v>
                </c:pt>
                <c:pt idx="6">
                  <c:v>-163</c:v>
                </c:pt>
                <c:pt idx="7">
                  <c:v>-163</c:v>
                </c:pt>
                <c:pt idx="8">
                  <c:v>-163</c:v>
                </c:pt>
                <c:pt idx="9">
                  <c:v>-163</c:v>
                </c:pt>
                <c:pt idx="10">
                  <c:v>-161</c:v>
                </c:pt>
                <c:pt idx="11">
                  <c:v>-161</c:v>
                </c:pt>
                <c:pt idx="12">
                  <c:v>-159</c:v>
                </c:pt>
                <c:pt idx="13">
                  <c:v>-159</c:v>
                </c:pt>
                <c:pt idx="14">
                  <c:v>-159</c:v>
                </c:pt>
                <c:pt idx="15">
                  <c:v>-159</c:v>
                </c:pt>
                <c:pt idx="16">
                  <c:v>-156</c:v>
                </c:pt>
                <c:pt idx="17">
                  <c:v>-156</c:v>
                </c:pt>
                <c:pt idx="18">
                  <c:v>-152</c:v>
                </c:pt>
                <c:pt idx="19">
                  <c:v>-152</c:v>
                </c:pt>
              </c:numCache>
            </c:numRef>
          </c:yVal>
          <c:smooth val="0"/>
        </c:ser>
        <c:ser>
          <c:idx val="1"/>
          <c:order val="1"/>
          <c:tx>
            <c:strRef>
              <c:f>DANL!$C$2</c:f>
              <c:strCache>
                <c:ptCount val="1"/>
                <c:pt idx="0">
                  <c:v>μW CXA</c:v>
                </c:pt>
              </c:strCache>
            </c:strRef>
          </c:tx>
          <c:spPr>
            <a:ln w="44450"/>
          </c:spPr>
          <c:marker>
            <c:symbol val="none"/>
          </c:marker>
          <c:xVal>
            <c:numRef>
              <c:f>DANL!$A$7:$A$40</c:f>
              <c:numCache>
                <c:formatCode>General</c:formatCode>
                <c:ptCount val="34"/>
                <c:pt idx="0">
                  <c:v>0.01</c:v>
                </c:pt>
                <c:pt idx="1">
                  <c:v>0.03</c:v>
                </c:pt>
                <c:pt idx="2">
                  <c:v>0.5</c:v>
                </c:pt>
                <c:pt idx="3">
                  <c:v>1</c:v>
                </c:pt>
                <c:pt idx="4">
                  <c:v>1</c:v>
                </c:pt>
                <c:pt idx="5">
                  <c:v>1.5</c:v>
                </c:pt>
                <c:pt idx="6">
                  <c:v>1.5</c:v>
                </c:pt>
                <c:pt idx="7">
                  <c:v>2</c:v>
                </c:pt>
                <c:pt idx="8">
                  <c:v>2</c:v>
                </c:pt>
                <c:pt idx="9">
                  <c:v>2.2000000000000002</c:v>
                </c:pt>
                <c:pt idx="10">
                  <c:v>2.2000000000000002</c:v>
                </c:pt>
                <c:pt idx="11">
                  <c:v>3</c:v>
                </c:pt>
                <c:pt idx="12">
                  <c:v>3</c:v>
                </c:pt>
                <c:pt idx="13">
                  <c:v>3.5</c:v>
                </c:pt>
                <c:pt idx="14">
                  <c:v>3.5</c:v>
                </c:pt>
                <c:pt idx="15">
                  <c:v>4.5</c:v>
                </c:pt>
                <c:pt idx="16">
                  <c:v>4.5</c:v>
                </c:pt>
                <c:pt idx="17">
                  <c:v>6</c:v>
                </c:pt>
                <c:pt idx="18">
                  <c:v>6</c:v>
                </c:pt>
                <c:pt idx="19">
                  <c:v>7.5</c:v>
                </c:pt>
                <c:pt idx="20">
                  <c:v>7.5</c:v>
                </c:pt>
                <c:pt idx="21">
                  <c:v>12</c:v>
                </c:pt>
                <c:pt idx="22">
                  <c:v>12</c:v>
                </c:pt>
                <c:pt idx="23">
                  <c:v>13.6</c:v>
                </c:pt>
                <c:pt idx="24">
                  <c:v>13.6</c:v>
                </c:pt>
                <c:pt idx="25">
                  <c:v>18</c:v>
                </c:pt>
                <c:pt idx="26">
                  <c:v>18</c:v>
                </c:pt>
                <c:pt idx="27">
                  <c:v>20</c:v>
                </c:pt>
                <c:pt idx="28">
                  <c:v>20</c:v>
                </c:pt>
                <c:pt idx="29">
                  <c:v>22</c:v>
                </c:pt>
                <c:pt idx="30">
                  <c:v>22</c:v>
                </c:pt>
                <c:pt idx="31">
                  <c:v>24</c:v>
                </c:pt>
                <c:pt idx="32">
                  <c:v>24</c:v>
                </c:pt>
                <c:pt idx="33">
                  <c:v>26.5</c:v>
                </c:pt>
              </c:numCache>
            </c:numRef>
          </c:xVal>
          <c:yVal>
            <c:numRef>
              <c:f>DANL!$C$7:$C$40</c:f>
              <c:numCache>
                <c:formatCode>General</c:formatCode>
                <c:ptCount val="34"/>
                <c:pt idx="0">
                  <c:v>-163</c:v>
                </c:pt>
                <c:pt idx="1">
                  <c:v>-163</c:v>
                </c:pt>
                <c:pt idx="2">
                  <c:v>-163</c:v>
                </c:pt>
                <c:pt idx="3">
                  <c:v>-163</c:v>
                </c:pt>
                <c:pt idx="4">
                  <c:v>-163</c:v>
                </c:pt>
                <c:pt idx="5">
                  <c:v>-163</c:v>
                </c:pt>
                <c:pt idx="6">
                  <c:v>-161</c:v>
                </c:pt>
                <c:pt idx="7">
                  <c:v>-161</c:v>
                </c:pt>
                <c:pt idx="8">
                  <c:v>-161</c:v>
                </c:pt>
                <c:pt idx="9">
                  <c:v>-161</c:v>
                </c:pt>
                <c:pt idx="10">
                  <c:v>-161</c:v>
                </c:pt>
                <c:pt idx="11">
                  <c:v>-161</c:v>
                </c:pt>
                <c:pt idx="12">
                  <c:v>-161</c:v>
                </c:pt>
                <c:pt idx="13">
                  <c:v>-161</c:v>
                </c:pt>
                <c:pt idx="14">
                  <c:v>-161</c:v>
                </c:pt>
                <c:pt idx="15">
                  <c:v>-161</c:v>
                </c:pt>
                <c:pt idx="16">
                  <c:v>-161</c:v>
                </c:pt>
                <c:pt idx="17">
                  <c:v>-161</c:v>
                </c:pt>
                <c:pt idx="18">
                  <c:v>-160</c:v>
                </c:pt>
                <c:pt idx="19">
                  <c:v>-160</c:v>
                </c:pt>
                <c:pt idx="20">
                  <c:v>-160</c:v>
                </c:pt>
                <c:pt idx="21">
                  <c:v>-160</c:v>
                </c:pt>
                <c:pt idx="22">
                  <c:v>-160</c:v>
                </c:pt>
                <c:pt idx="23">
                  <c:v>-160</c:v>
                </c:pt>
                <c:pt idx="24">
                  <c:v>-157</c:v>
                </c:pt>
                <c:pt idx="25">
                  <c:v>-157</c:v>
                </c:pt>
                <c:pt idx="26">
                  <c:v>-157</c:v>
                </c:pt>
                <c:pt idx="27">
                  <c:v>-157</c:v>
                </c:pt>
                <c:pt idx="28">
                  <c:v>-155</c:v>
                </c:pt>
                <c:pt idx="29">
                  <c:v>-155</c:v>
                </c:pt>
                <c:pt idx="30">
                  <c:v>-155</c:v>
                </c:pt>
                <c:pt idx="31">
                  <c:v>-155</c:v>
                </c:pt>
                <c:pt idx="32">
                  <c:v>-147</c:v>
                </c:pt>
                <c:pt idx="33">
                  <c:v>-147</c:v>
                </c:pt>
              </c:numCache>
            </c:numRef>
          </c:yVal>
          <c:smooth val="0"/>
        </c:ser>
        <c:ser>
          <c:idx val="2"/>
          <c:order val="2"/>
          <c:tx>
            <c:strRef>
              <c:f>DANL!$D$2</c:f>
              <c:strCache>
                <c:ptCount val="1"/>
                <c:pt idx="0">
                  <c:v>R&amp;S FSL18</c:v>
                </c:pt>
              </c:strCache>
            </c:strRef>
          </c:tx>
          <c:spPr>
            <a:ln w="38100">
              <a:prstDash val="dash"/>
            </a:ln>
          </c:spPr>
          <c:marker>
            <c:symbol val="none"/>
          </c:marker>
          <c:xVal>
            <c:numRef>
              <c:f>DANL!$A$7:$A$40</c:f>
              <c:numCache>
                <c:formatCode>General</c:formatCode>
                <c:ptCount val="34"/>
                <c:pt idx="0">
                  <c:v>0.01</c:v>
                </c:pt>
                <c:pt idx="1">
                  <c:v>0.03</c:v>
                </c:pt>
                <c:pt idx="2">
                  <c:v>0.5</c:v>
                </c:pt>
                <c:pt idx="3">
                  <c:v>1</c:v>
                </c:pt>
                <c:pt idx="4">
                  <c:v>1</c:v>
                </c:pt>
                <c:pt idx="5">
                  <c:v>1.5</c:v>
                </c:pt>
                <c:pt idx="6">
                  <c:v>1.5</c:v>
                </c:pt>
                <c:pt idx="7">
                  <c:v>2</c:v>
                </c:pt>
                <c:pt idx="8">
                  <c:v>2</c:v>
                </c:pt>
                <c:pt idx="9">
                  <c:v>2.2000000000000002</c:v>
                </c:pt>
                <c:pt idx="10">
                  <c:v>2.2000000000000002</c:v>
                </c:pt>
                <c:pt idx="11">
                  <c:v>3</c:v>
                </c:pt>
                <c:pt idx="12">
                  <c:v>3</c:v>
                </c:pt>
                <c:pt idx="13">
                  <c:v>3.5</c:v>
                </c:pt>
                <c:pt idx="14">
                  <c:v>3.5</c:v>
                </c:pt>
                <c:pt idx="15">
                  <c:v>4.5</c:v>
                </c:pt>
                <c:pt idx="16">
                  <c:v>4.5</c:v>
                </c:pt>
                <c:pt idx="17">
                  <c:v>6</c:v>
                </c:pt>
                <c:pt idx="18">
                  <c:v>6</c:v>
                </c:pt>
                <c:pt idx="19">
                  <c:v>7.5</c:v>
                </c:pt>
                <c:pt idx="20">
                  <c:v>7.5</c:v>
                </c:pt>
                <c:pt idx="21">
                  <c:v>12</c:v>
                </c:pt>
                <c:pt idx="22">
                  <c:v>12</c:v>
                </c:pt>
                <c:pt idx="23">
                  <c:v>13.6</c:v>
                </c:pt>
                <c:pt idx="24">
                  <c:v>13.6</c:v>
                </c:pt>
                <c:pt idx="25">
                  <c:v>18</c:v>
                </c:pt>
                <c:pt idx="26">
                  <c:v>18</c:v>
                </c:pt>
                <c:pt idx="27">
                  <c:v>20</c:v>
                </c:pt>
                <c:pt idx="28">
                  <c:v>20</c:v>
                </c:pt>
                <c:pt idx="29">
                  <c:v>22</c:v>
                </c:pt>
                <c:pt idx="30">
                  <c:v>22</c:v>
                </c:pt>
                <c:pt idx="31">
                  <c:v>24</c:v>
                </c:pt>
                <c:pt idx="32">
                  <c:v>24</c:v>
                </c:pt>
                <c:pt idx="33">
                  <c:v>26.5</c:v>
                </c:pt>
              </c:numCache>
            </c:numRef>
          </c:xVal>
          <c:yVal>
            <c:numRef>
              <c:f>DANL!$D$7:$D$40</c:f>
              <c:numCache>
                <c:formatCode>General</c:formatCode>
                <c:ptCount val="34"/>
                <c:pt idx="2">
                  <c:v>-162</c:v>
                </c:pt>
                <c:pt idx="3">
                  <c:v>-161</c:v>
                </c:pt>
                <c:pt idx="4">
                  <c:v>-158</c:v>
                </c:pt>
                <c:pt idx="5">
                  <c:v>-158</c:v>
                </c:pt>
                <c:pt idx="6">
                  <c:v>-158</c:v>
                </c:pt>
                <c:pt idx="7">
                  <c:v>-158</c:v>
                </c:pt>
                <c:pt idx="8">
                  <c:v>-158</c:v>
                </c:pt>
                <c:pt idx="9">
                  <c:v>-158</c:v>
                </c:pt>
                <c:pt idx="10">
                  <c:v>-158</c:v>
                </c:pt>
                <c:pt idx="11">
                  <c:v>-158</c:v>
                </c:pt>
                <c:pt idx="12">
                  <c:v>-152</c:v>
                </c:pt>
                <c:pt idx="13">
                  <c:v>-152</c:v>
                </c:pt>
                <c:pt idx="14">
                  <c:v>-152</c:v>
                </c:pt>
                <c:pt idx="15">
                  <c:v>-152</c:v>
                </c:pt>
                <c:pt idx="16">
                  <c:v>-152</c:v>
                </c:pt>
                <c:pt idx="17">
                  <c:v>-152</c:v>
                </c:pt>
                <c:pt idx="18">
                  <c:v>-136</c:v>
                </c:pt>
                <c:pt idx="19">
                  <c:v>-136</c:v>
                </c:pt>
                <c:pt idx="20">
                  <c:v>-136</c:v>
                </c:pt>
                <c:pt idx="21">
                  <c:v>-136</c:v>
                </c:pt>
                <c:pt idx="22">
                  <c:v>-130</c:v>
                </c:pt>
                <c:pt idx="23">
                  <c:v>-130</c:v>
                </c:pt>
                <c:pt idx="24">
                  <c:v>-130</c:v>
                </c:pt>
                <c:pt idx="25">
                  <c:v>-130</c:v>
                </c:pt>
                <c:pt idx="26">
                  <c:v>-130</c:v>
                </c:pt>
              </c:numCache>
            </c:numRef>
          </c:yVal>
          <c:smooth val="0"/>
        </c:ser>
        <c:ser>
          <c:idx val="3"/>
          <c:order val="3"/>
          <c:tx>
            <c:strRef>
              <c:f>DANL!$E$2</c:f>
              <c:strCache>
                <c:ptCount val="1"/>
                <c:pt idx="0">
                  <c:v>ESA-L</c:v>
                </c:pt>
              </c:strCache>
            </c:strRef>
          </c:tx>
          <c:spPr>
            <a:ln w="38100">
              <a:prstDash val="dash"/>
            </a:ln>
          </c:spPr>
          <c:marker>
            <c:symbol val="none"/>
          </c:marker>
          <c:xVal>
            <c:numRef>
              <c:f>DANL!$A$7:$A$40</c:f>
              <c:numCache>
                <c:formatCode>General</c:formatCode>
                <c:ptCount val="34"/>
                <c:pt idx="0">
                  <c:v>0.01</c:v>
                </c:pt>
                <c:pt idx="1">
                  <c:v>0.03</c:v>
                </c:pt>
                <c:pt idx="2">
                  <c:v>0.5</c:v>
                </c:pt>
                <c:pt idx="3">
                  <c:v>1</c:v>
                </c:pt>
                <c:pt idx="4">
                  <c:v>1</c:v>
                </c:pt>
                <c:pt idx="5">
                  <c:v>1.5</c:v>
                </c:pt>
                <c:pt idx="6">
                  <c:v>1.5</c:v>
                </c:pt>
                <c:pt idx="7">
                  <c:v>2</c:v>
                </c:pt>
                <c:pt idx="8">
                  <c:v>2</c:v>
                </c:pt>
                <c:pt idx="9">
                  <c:v>2.2000000000000002</c:v>
                </c:pt>
                <c:pt idx="10">
                  <c:v>2.2000000000000002</c:v>
                </c:pt>
                <c:pt idx="11">
                  <c:v>3</c:v>
                </c:pt>
                <c:pt idx="12">
                  <c:v>3</c:v>
                </c:pt>
                <c:pt idx="13">
                  <c:v>3.5</c:v>
                </c:pt>
                <c:pt idx="14">
                  <c:v>3.5</c:v>
                </c:pt>
                <c:pt idx="15">
                  <c:v>4.5</c:v>
                </c:pt>
                <c:pt idx="16">
                  <c:v>4.5</c:v>
                </c:pt>
                <c:pt idx="17">
                  <c:v>6</c:v>
                </c:pt>
                <c:pt idx="18">
                  <c:v>6</c:v>
                </c:pt>
                <c:pt idx="19">
                  <c:v>7.5</c:v>
                </c:pt>
                <c:pt idx="20">
                  <c:v>7.5</c:v>
                </c:pt>
                <c:pt idx="21">
                  <c:v>12</c:v>
                </c:pt>
                <c:pt idx="22">
                  <c:v>12</c:v>
                </c:pt>
                <c:pt idx="23">
                  <c:v>13.6</c:v>
                </c:pt>
                <c:pt idx="24">
                  <c:v>13.6</c:v>
                </c:pt>
                <c:pt idx="25">
                  <c:v>18</c:v>
                </c:pt>
                <c:pt idx="26">
                  <c:v>18</c:v>
                </c:pt>
                <c:pt idx="27">
                  <c:v>20</c:v>
                </c:pt>
                <c:pt idx="28">
                  <c:v>20</c:v>
                </c:pt>
                <c:pt idx="29">
                  <c:v>22</c:v>
                </c:pt>
                <c:pt idx="30">
                  <c:v>22</c:v>
                </c:pt>
                <c:pt idx="31">
                  <c:v>24</c:v>
                </c:pt>
                <c:pt idx="32">
                  <c:v>24</c:v>
                </c:pt>
                <c:pt idx="33">
                  <c:v>26.5</c:v>
                </c:pt>
              </c:numCache>
            </c:numRef>
          </c:xVal>
          <c:yVal>
            <c:numRef>
              <c:f>DANL!$E$7:$E$40</c:f>
              <c:numCache>
                <c:formatCode>General</c:formatCode>
                <c:ptCount val="34"/>
                <c:pt idx="0">
                  <c:v>-149</c:v>
                </c:pt>
                <c:pt idx="1">
                  <c:v>-149</c:v>
                </c:pt>
                <c:pt idx="2">
                  <c:v>-149</c:v>
                </c:pt>
                <c:pt idx="3">
                  <c:v>-149</c:v>
                </c:pt>
                <c:pt idx="4">
                  <c:v>-150</c:v>
                </c:pt>
                <c:pt idx="5">
                  <c:v>-150</c:v>
                </c:pt>
                <c:pt idx="6">
                  <c:v>-150</c:v>
                </c:pt>
                <c:pt idx="7">
                  <c:v>-150</c:v>
                </c:pt>
                <c:pt idx="8">
                  <c:v>-150</c:v>
                </c:pt>
                <c:pt idx="9">
                  <c:v>-150</c:v>
                </c:pt>
                <c:pt idx="10">
                  <c:v>-148</c:v>
                </c:pt>
                <c:pt idx="11">
                  <c:v>-148</c:v>
                </c:pt>
                <c:pt idx="12">
                  <c:v>-148</c:v>
                </c:pt>
                <c:pt idx="13">
                  <c:v>-148</c:v>
                </c:pt>
                <c:pt idx="14">
                  <c:v>-148</c:v>
                </c:pt>
                <c:pt idx="15">
                  <c:v>-148</c:v>
                </c:pt>
                <c:pt idx="16">
                  <c:v>-148</c:v>
                </c:pt>
                <c:pt idx="17">
                  <c:v>-148</c:v>
                </c:pt>
                <c:pt idx="18">
                  <c:v>-147</c:v>
                </c:pt>
                <c:pt idx="19">
                  <c:v>-147</c:v>
                </c:pt>
                <c:pt idx="20">
                  <c:v>-147</c:v>
                </c:pt>
                <c:pt idx="21">
                  <c:v>-147</c:v>
                </c:pt>
                <c:pt idx="22">
                  <c:v>-144</c:v>
                </c:pt>
                <c:pt idx="23">
                  <c:v>-144</c:v>
                </c:pt>
                <c:pt idx="24">
                  <c:v>-144</c:v>
                </c:pt>
                <c:pt idx="25">
                  <c:v>-144</c:v>
                </c:pt>
                <c:pt idx="26">
                  <c:v>-144</c:v>
                </c:pt>
                <c:pt idx="27">
                  <c:v>-144</c:v>
                </c:pt>
                <c:pt idx="28">
                  <c:v>-144</c:v>
                </c:pt>
                <c:pt idx="29">
                  <c:v>-144</c:v>
                </c:pt>
                <c:pt idx="30">
                  <c:v>-142</c:v>
                </c:pt>
                <c:pt idx="31">
                  <c:v>-142</c:v>
                </c:pt>
                <c:pt idx="32">
                  <c:v>-142</c:v>
                </c:pt>
                <c:pt idx="33">
                  <c:v>-142</c:v>
                </c:pt>
              </c:numCache>
            </c:numRef>
          </c:yVal>
          <c:smooth val="0"/>
        </c:ser>
        <c:ser>
          <c:idx val="4"/>
          <c:order val="4"/>
          <c:tx>
            <c:strRef>
              <c:f>DANL!$F$2</c:f>
              <c:strCache>
                <c:ptCount val="1"/>
                <c:pt idx="0">
                  <c:v>Anristu MS2830A 13.5 GHz</c:v>
                </c:pt>
              </c:strCache>
            </c:strRef>
          </c:tx>
          <c:spPr>
            <a:ln w="38100">
              <a:solidFill>
                <a:srgbClr val="990000">
                  <a:lumMod val="40000"/>
                  <a:lumOff val="60000"/>
                </a:srgbClr>
              </a:solidFill>
              <a:prstDash val="dash"/>
            </a:ln>
          </c:spPr>
          <c:marker>
            <c:symbol val="none"/>
          </c:marker>
          <c:xVal>
            <c:numRef>
              <c:f>DANL!$A$7:$A$40</c:f>
              <c:numCache>
                <c:formatCode>General</c:formatCode>
                <c:ptCount val="34"/>
                <c:pt idx="0">
                  <c:v>0.01</c:v>
                </c:pt>
                <c:pt idx="1">
                  <c:v>0.03</c:v>
                </c:pt>
                <c:pt idx="2">
                  <c:v>0.5</c:v>
                </c:pt>
                <c:pt idx="3">
                  <c:v>1</c:v>
                </c:pt>
                <c:pt idx="4">
                  <c:v>1</c:v>
                </c:pt>
                <c:pt idx="5">
                  <c:v>1.5</c:v>
                </c:pt>
                <c:pt idx="6">
                  <c:v>1.5</c:v>
                </c:pt>
                <c:pt idx="7">
                  <c:v>2</c:v>
                </c:pt>
                <c:pt idx="8">
                  <c:v>2</c:v>
                </c:pt>
                <c:pt idx="9">
                  <c:v>2.2000000000000002</c:v>
                </c:pt>
                <c:pt idx="10">
                  <c:v>2.2000000000000002</c:v>
                </c:pt>
                <c:pt idx="11">
                  <c:v>3</c:v>
                </c:pt>
                <c:pt idx="12">
                  <c:v>3</c:v>
                </c:pt>
                <c:pt idx="13">
                  <c:v>3.5</c:v>
                </c:pt>
                <c:pt idx="14">
                  <c:v>3.5</c:v>
                </c:pt>
                <c:pt idx="15">
                  <c:v>4.5</c:v>
                </c:pt>
                <c:pt idx="16">
                  <c:v>4.5</c:v>
                </c:pt>
                <c:pt idx="17">
                  <c:v>6</c:v>
                </c:pt>
                <c:pt idx="18">
                  <c:v>6</c:v>
                </c:pt>
                <c:pt idx="19">
                  <c:v>7.5</c:v>
                </c:pt>
                <c:pt idx="20">
                  <c:v>7.5</c:v>
                </c:pt>
                <c:pt idx="21">
                  <c:v>12</c:v>
                </c:pt>
                <c:pt idx="22">
                  <c:v>12</c:v>
                </c:pt>
                <c:pt idx="23">
                  <c:v>13.6</c:v>
                </c:pt>
                <c:pt idx="24">
                  <c:v>13.6</c:v>
                </c:pt>
                <c:pt idx="25">
                  <c:v>18</c:v>
                </c:pt>
                <c:pt idx="26">
                  <c:v>18</c:v>
                </c:pt>
                <c:pt idx="27">
                  <c:v>20</c:v>
                </c:pt>
                <c:pt idx="28">
                  <c:v>20</c:v>
                </c:pt>
                <c:pt idx="29">
                  <c:v>22</c:v>
                </c:pt>
                <c:pt idx="30">
                  <c:v>22</c:v>
                </c:pt>
                <c:pt idx="31">
                  <c:v>24</c:v>
                </c:pt>
                <c:pt idx="32">
                  <c:v>24</c:v>
                </c:pt>
                <c:pt idx="33">
                  <c:v>26.5</c:v>
                </c:pt>
              </c:numCache>
            </c:numRef>
          </c:xVal>
          <c:yVal>
            <c:numRef>
              <c:f>DANL!$F$7:$F$40</c:f>
              <c:numCache>
                <c:formatCode>General</c:formatCode>
                <c:ptCount val="34"/>
                <c:pt idx="0">
                  <c:v>-156</c:v>
                </c:pt>
                <c:pt idx="1">
                  <c:v>-163</c:v>
                </c:pt>
                <c:pt idx="2">
                  <c:v>-163</c:v>
                </c:pt>
                <c:pt idx="3">
                  <c:v>-163</c:v>
                </c:pt>
                <c:pt idx="4">
                  <c:v>-162</c:v>
                </c:pt>
                <c:pt idx="5">
                  <c:v>-162</c:v>
                </c:pt>
                <c:pt idx="6">
                  <c:v>-162</c:v>
                </c:pt>
                <c:pt idx="7">
                  <c:v>-162</c:v>
                </c:pt>
                <c:pt idx="8">
                  <c:v>-160</c:v>
                </c:pt>
                <c:pt idx="9">
                  <c:v>-160</c:v>
                </c:pt>
                <c:pt idx="10">
                  <c:v>-160</c:v>
                </c:pt>
                <c:pt idx="11">
                  <c:v>-160</c:v>
                </c:pt>
                <c:pt idx="12">
                  <c:v>-160</c:v>
                </c:pt>
                <c:pt idx="13">
                  <c:v>-160</c:v>
                </c:pt>
                <c:pt idx="14">
                  <c:v>-157</c:v>
                </c:pt>
                <c:pt idx="15">
                  <c:v>-157</c:v>
                </c:pt>
                <c:pt idx="16">
                  <c:v>-157</c:v>
                </c:pt>
                <c:pt idx="17">
                  <c:v>-157</c:v>
                </c:pt>
                <c:pt idx="18">
                  <c:v>-142</c:v>
                </c:pt>
                <c:pt idx="19">
                  <c:v>-142</c:v>
                </c:pt>
                <c:pt idx="20">
                  <c:v>-142</c:v>
                </c:pt>
                <c:pt idx="21">
                  <c:v>-142</c:v>
                </c:pt>
                <c:pt idx="22">
                  <c:v>-142</c:v>
                </c:pt>
                <c:pt idx="23">
                  <c:v>-142</c:v>
                </c:pt>
              </c:numCache>
            </c:numRef>
          </c:yVal>
          <c:smooth val="0"/>
        </c:ser>
        <c:dLbls>
          <c:showLegendKey val="0"/>
          <c:showVal val="0"/>
          <c:showCatName val="0"/>
          <c:showSerName val="0"/>
          <c:showPercent val="0"/>
          <c:showBubbleSize val="0"/>
        </c:dLbls>
        <c:axId val="96582272"/>
        <c:axId val="97850112"/>
      </c:scatterChart>
      <c:valAx>
        <c:axId val="96582272"/>
        <c:scaling>
          <c:orientation val="minMax"/>
          <c:max val="26.5"/>
          <c:min val="1.0000000000000002E-2"/>
        </c:scaling>
        <c:delete val="0"/>
        <c:axPos val="b"/>
        <c:majorGridlines>
          <c:spPr>
            <a:ln>
              <a:gradFill>
                <a:gsLst>
                  <a:gs pos="0">
                    <a:schemeClr val="accent1">
                      <a:tint val="66000"/>
                      <a:satMod val="160000"/>
                    </a:schemeClr>
                  </a:gs>
                  <a:gs pos="50000">
                    <a:schemeClr val="bg1">
                      <a:lumMod val="75000"/>
                    </a:schemeClr>
                  </a:gs>
                  <a:gs pos="100000">
                    <a:schemeClr val="accent1">
                      <a:tint val="23500"/>
                      <a:satMod val="160000"/>
                    </a:schemeClr>
                  </a:gs>
                </a:gsLst>
                <a:lin ang="5400000" scaled="0"/>
              </a:gradFill>
            </a:ln>
          </c:spPr>
        </c:majorGridlines>
        <c:minorGridlines>
          <c:spPr>
            <a:ln>
              <a:solidFill>
                <a:schemeClr val="bg1">
                  <a:lumMod val="85000"/>
                </a:schemeClr>
              </a:solidFill>
            </a:ln>
          </c:spPr>
        </c:minorGridlines>
        <c:title>
          <c:tx>
            <c:rich>
              <a:bodyPr/>
              <a:lstStyle/>
              <a:p>
                <a:pPr>
                  <a:defRPr sz="1800"/>
                </a:pPr>
                <a:r>
                  <a:rPr lang="en-US" sz="1800"/>
                  <a:t>Frequency (GHz)</a:t>
                </a:r>
              </a:p>
            </c:rich>
          </c:tx>
          <c:layout/>
          <c:overlay val="0"/>
        </c:title>
        <c:numFmt formatCode="General" sourceLinked="1"/>
        <c:majorTickMark val="none"/>
        <c:minorTickMark val="none"/>
        <c:tickLblPos val="low"/>
        <c:crossAx val="97850112"/>
        <c:crosses val="autoZero"/>
        <c:crossBetween val="midCat"/>
        <c:majorUnit val="5"/>
      </c:valAx>
      <c:valAx>
        <c:axId val="97850112"/>
        <c:scaling>
          <c:orientation val="minMax"/>
          <c:max val="-125"/>
        </c:scaling>
        <c:delete val="0"/>
        <c:axPos val="l"/>
        <c:majorGridlines/>
        <c:title>
          <c:tx>
            <c:rich>
              <a:bodyPr/>
              <a:lstStyle/>
              <a:p>
                <a:pPr>
                  <a:defRPr sz="1800"/>
                </a:pPr>
                <a:r>
                  <a:rPr lang="en-US" sz="1800" dirty="0" err="1"/>
                  <a:t>dBm</a:t>
                </a:r>
                <a:r>
                  <a:rPr lang="en-US" sz="1800" dirty="0"/>
                  <a:t>/Hz</a:t>
                </a:r>
              </a:p>
            </c:rich>
          </c:tx>
          <c:layout/>
          <c:overlay val="0"/>
        </c:title>
        <c:numFmt formatCode="General" sourceLinked="1"/>
        <c:majorTickMark val="none"/>
        <c:minorTickMark val="none"/>
        <c:tickLblPos val="low"/>
        <c:crossAx val="96582272"/>
        <c:crosses val="autoZero"/>
        <c:crossBetween val="midCat"/>
      </c:valAx>
    </c:plotArea>
    <c:legend>
      <c:legendPos val="r"/>
      <c:legendEntry>
        <c:idx val="2"/>
        <c:delete val="1"/>
      </c:legendEntry>
      <c:legendEntry>
        <c:idx val="4"/>
        <c:delete val="1"/>
      </c:legendEntry>
      <c:layout>
        <c:manualLayout>
          <c:xMode val="edge"/>
          <c:yMode val="edge"/>
          <c:x val="0.78878643693900174"/>
          <c:y val="0.35282492408128624"/>
          <c:w val="0.20537201572250166"/>
          <c:h val="0.44684238388062758"/>
        </c:manualLayout>
      </c:layout>
      <c:overlay val="0"/>
      <c:txPr>
        <a:bodyPr/>
        <a:lstStyle/>
        <a:p>
          <a:pPr>
            <a:defRPr sz="1200"/>
          </a:pPr>
          <a:endParaRPr lang="en-US"/>
        </a:p>
      </c:txPr>
    </c:legend>
    <c:plotVisOnly val="1"/>
    <c:dispBlanksAs val="gap"/>
    <c:showDLblsOverMax val="0"/>
  </c:chart>
  <c:txPr>
    <a:bodyPr/>
    <a:lstStyle/>
    <a:p>
      <a:pPr>
        <a:defRPr sz="1400"/>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 Id="rId4" Type="http://schemas.openxmlformats.org/officeDocument/2006/relationships/image" Target="../media/image1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 Id="rId4" Type="http://schemas.openxmlformats.org/officeDocument/2006/relationships/image" Target="../media/image110.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FE6284-94BB-4036-B0F2-8F0073641F7F}" type="doc">
      <dgm:prSet loTypeId="urn:microsoft.com/office/officeart/2005/8/layout/vList3#2" loCatId="list" qsTypeId="urn:microsoft.com/office/officeart/2005/8/quickstyle/simple1#1" qsCatId="simple" csTypeId="urn:microsoft.com/office/officeart/2005/8/colors/accent1_2#1" csCatId="accent1" phldr="1"/>
      <dgm:spPr/>
    </dgm:pt>
    <dgm:pt modelId="{58A1ADBD-313F-4D4B-A6D2-F075DD16C9CD}">
      <dgm:prSet phldrT="[Text]"/>
      <dgm:spPr/>
      <dgm:t>
        <a:bodyPr/>
        <a:lstStyle/>
        <a:p>
          <a:pPr algn="l"/>
          <a:r>
            <a:rPr lang="en-US" b="1" dirty="0" smtClean="0">
              <a:solidFill>
                <a:schemeClr val="bg1"/>
              </a:solidFill>
              <a:latin typeface="Arial" charset="0"/>
            </a:rPr>
            <a:t>PERFORMANCE:  </a:t>
          </a:r>
          <a:r>
            <a:rPr lang="en-US" dirty="0" smtClean="0">
              <a:solidFill>
                <a:schemeClr val="bg1"/>
              </a:solidFill>
              <a:latin typeface="Arial" charset="0"/>
            </a:rPr>
            <a:t>Highest Performance RF and MW Signal/Spectrum Analyzer available</a:t>
          </a:r>
          <a:endParaRPr lang="en-US" dirty="0">
            <a:solidFill>
              <a:schemeClr val="bg1"/>
            </a:solidFill>
          </a:endParaRPr>
        </a:p>
      </dgm:t>
    </dgm:pt>
    <dgm:pt modelId="{FDDF735A-B5DD-4096-98CA-40CC3B04BC19}" type="parTrans" cxnId="{94412C74-CF09-4D8A-9FB2-4FAFA0C80F5E}">
      <dgm:prSet/>
      <dgm:spPr/>
      <dgm:t>
        <a:bodyPr/>
        <a:lstStyle/>
        <a:p>
          <a:endParaRPr lang="en-US"/>
        </a:p>
      </dgm:t>
    </dgm:pt>
    <dgm:pt modelId="{044CBFEE-AC2B-4A8D-9B73-2223A37982CE}" type="sibTrans" cxnId="{94412C74-CF09-4D8A-9FB2-4FAFA0C80F5E}">
      <dgm:prSet/>
      <dgm:spPr/>
      <dgm:t>
        <a:bodyPr/>
        <a:lstStyle/>
        <a:p>
          <a:endParaRPr lang="en-US"/>
        </a:p>
      </dgm:t>
    </dgm:pt>
    <dgm:pt modelId="{7B71E01E-7D3D-44F4-ABDD-7E3EDD7DD351}">
      <dgm:prSet phldrT="[Text]"/>
      <dgm:spPr/>
      <dgm:t>
        <a:bodyPr/>
        <a:lstStyle/>
        <a:p>
          <a:pPr algn="l"/>
          <a:r>
            <a:rPr lang="en-US" b="1" dirty="0" smtClean="0">
              <a:solidFill>
                <a:schemeClr val="bg1"/>
              </a:solidFill>
              <a:latin typeface="Arial" charset="0"/>
            </a:rPr>
            <a:t>APPLICATIONS:  </a:t>
          </a:r>
          <a:r>
            <a:rPr lang="en-US" dirty="0" smtClean="0">
              <a:solidFill>
                <a:schemeClr val="bg1"/>
              </a:solidFill>
              <a:latin typeface="Arial" charset="0"/>
            </a:rPr>
            <a:t>Broadest set of measurement applications and demodulation capabilities </a:t>
          </a:r>
          <a:endParaRPr lang="en-US" dirty="0">
            <a:solidFill>
              <a:schemeClr val="bg1"/>
            </a:solidFill>
            <a:latin typeface="Arial" charset="0"/>
          </a:endParaRPr>
        </a:p>
      </dgm:t>
    </dgm:pt>
    <dgm:pt modelId="{673DD9BE-56D3-4025-BC05-75F024B29AC1}" type="parTrans" cxnId="{3252BECB-D2A6-4D28-A28E-B50DEC3CB7B0}">
      <dgm:prSet/>
      <dgm:spPr/>
      <dgm:t>
        <a:bodyPr/>
        <a:lstStyle/>
        <a:p>
          <a:endParaRPr lang="en-US"/>
        </a:p>
      </dgm:t>
    </dgm:pt>
    <dgm:pt modelId="{4826F7D8-FA0C-4F71-8AB4-9C418105288E}" type="sibTrans" cxnId="{3252BECB-D2A6-4D28-A28E-B50DEC3CB7B0}">
      <dgm:prSet/>
      <dgm:spPr/>
      <dgm:t>
        <a:bodyPr/>
        <a:lstStyle/>
        <a:p>
          <a:endParaRPr lang="en-US"/>
        </a:p>
      </dgm:t>
    </dgm:pt>
    <dgm:pt modelId="{3C5B613B-9E6E-4497-A176-7C559C2D9E90}">
      <dgm:prSet phldrT="[Text]"/>
      <dgm:spPr/>
      <dgm:t>
        <a:bodyPr/>
        <a:lstStyle/>
        <a:p>
          <a:pPr algn="l"/>
          <a:r>
            <a:rPr lang="en-US" b="1" dirty="0" smtClean="0">
              <a:solidFill>
                <a:schemeClr val="bg1"/>
              </a:solidFill>
              <a:latin typeface="Arial" charset="0"/>
            </a:rPr>
            <a:t>EXPANDABILITY:</a:t>
          </a:r>
          <a:r>
            <a:rPr lang="en-US" dirty="0" smtClean="0">
              <a:solidFill>
                <a:schemeClr val="bg1"/>
              </a:solidFill>
              <a:latin typeface="Arial" charset="0"/>
            </a:rPr>
            <a:t>  Protect your investment</a:t>
          </a:r>
          <a:endParaRPr lang="en-US" dirty="0">
            <a:solidFill>
              <a:schemeClr val="bg1"/>
            </a:solidFill>
            <a:latin typeface="Arial" charset="0"/>
          </a:endParaRPr>
        </a:p>
      </dgm:t>
    </dgm:pt>
    <dgm:pt modelId="{DF41E9DE-EF1D-47A9-8C77-EFA390E6286E}" type="parTrans" cxnId="{B4CB33C2-BDC5-4F04-9FC7-EBCE000819FA}">
      <dgm:prSet/>
      <dgm:spPr/>
      <dgm:t>
        <a:bodyPr/>
        <a:lstStyle/>
        <a:p>
          <a:endParaRPr lang="en-US"/>
        </a:p>
      </dgm:t>
    </dgm:pt>
    <dgm:pt modelId="{B4027137-E798-4BB7-B559-9FA5E3177F81}" type="sibTrans" cxnId="{B4CB33C2-BDC5-4F04-9FC7-EBCE000819FA}">
      <dgm:prSet/>
      <dgm:spPr/>
      <dgm:t>
        <a:bodyPr/>
        <a:lstStyle/>
        <a:p>
          <a:endParaRPr lang="en-US"/>
        </a:p>
      </dgm:t>
    </dgm:pt>
    <dgm:pt modelId="{C9ED9A6F-6E97-428C-ADF8-F593481EE36D}">
      <dgm:prSet phldrT="[Text]"/>
      <dgm:spPr/>
      <dgm:t>
        <a:bodyPr/>
        <a:lstStyle/>
        <a:p>
          <a:pPr algn="l"/>
          <a:r>
            <a:rPr lang="en-US" b="1" dirty="0" smtClean="0">
              <a:solidFill>
                <a:schemeClr val="bg1"/>
              </a:solidFill>
              <a:latin typeface="Arial" charset="0"/>
            </a:rPr>
            <a:t>UPGRADE: </a:t>
          </a:r>
          <a:r>
            <a:rPr lang="en-US" b="0" dirty="0" smtClean="0">
              <a:solidFill>
                <a:schemeClr val="bg1"/>
              </a:solidFill>
              <a:latin typeface="Arial" charset="0"/>
            </a:rPr>
            <a:t>Direct replacement for PSA</a:t>
          </a:r>
          <a:endParaRPr lang="en-US" b="0" dirty="0">
            <a:solidFill>
              <a:schemeClr val="bg1"/>
            </a:solidFill>
            <a:latin typeface="Arial" charset="0"/>
          </a:endParaRPr>
        </a:p>
      </dgm:t>
    </dgm:pt>
    <dgm:pt modelId="{9E04EB36-7693-4D7A-BF87-CA7FCFCC645A}" type="parTrans" cxnId="{65DFBFD8-48B3-4981-9540-F23FE4D4035E}">
      <dgm:prSet/>
      <dgm:spPr/>
      <dgm:t>
        <a:bodyPr/>
        <a:lstStyle/>
        <a:p>
          <a:endParaRPr lang="en-US"/>
        </a:p>
      </dgm:t>
    </dgm:pt>
    <dgm:pt modelId="{5FD70D5E-07F7-4159-B531-D0631FC73DE6}" type="sibTrans" cxnId="{65DFBFD8-48B3-4981-9540-F23FE4D4035E}">
      <dgm:prSet/>
      <dgm:spPr/>
      <dgm:t>
        <a:bodyPr/>
        <a:lstStyle/>
        <a:p>
          <a:endParaRPr lang="en-US"/>
        </a:p>
      </dgm:t>
    </dgm:pt>
    <dgm:pt modelId="{BC0A94A6-4CDD-4B44-9E63-931C72EA6700}" type="pres">
      <dgm:prSet presAssocID="{E4FE6284-94BB-4036-B0F2-8F0073641F7F}" presName="linearFlow" presStyleCnt="0">
        <dgm:presLayoutVars>
          <dgm:dir/>
          <dgm:resizeHandles val="exact"/>
        </dgm:presLayoutVars>
      </dgm:prSet>
      <dgm:spPr/>
    </dgm:pt>
    <dgm:pt modelId="{C8646392-7D5F-4B43-8A51-ED925A3117CD}" type="pres">
      <dgm:prSet presAssocID="{58A1ADBD-313F-4D4B-A6D2-F075DD16C9CD}" presName="composite" presStyleCnt="0"/>
      <dgm:spPr/>
    </dgm:pt>
    <dgm:pt modelId="{605B2647-7454-4708-BBE1-4B1B56B50DAD}" type="pres">
      <dgm:prSet presAssocID="{58A1ADBD-313F-4D4B-A6D2-F075DD16C9CD}" presName="imgShp" presStyleLbl="fgImgPlace1" presStyleIdx="0" presStyleCnt="4"/>
      <dgm:spPr>
        <a:blipFill rotWithShape="0">
          <a:blip xmlns:r="http://schemas.openxmlformats.org/officeDocument/2006/relationships" r:embed="rId1"/>
          <a:stretch>
            <a:fillRect/>
          </a:stretch>
        </a:blipFill>
      </dgm:spPr>
    </dgm:pt>
    <dgm:pt modelId="{F83E12C2-F9C2-4915-9F77-B71614FB650C}" type="pres">
      <dgm:prSet presAssocID="{58A1ADBD-313F-4D4B-A6D2-F075DD16C9CD}" presName="txShp" presStyleLbl="node1" presStyleIdx="0" presStyleCnt="4">
        <dgm:presLayoutVars>
          <dgm:bulletEnabled val="1"/>
        </dgm:presLayoutVars>
      </dgm:prSet>
      <dgm:spPr/>
      <dgm:t>
        <a:bodyPr/>
        <a:lstStyle/>
        <a:p>
          <a:endParaRPr lang="en-US"/>
        </a:p>
      </dgm:t>
    </dgm:pt>
    <dgm:pt modelId="{548944B5-8EBF-449C-8C52-75EDA44C9C15}" type="pres">
      <dgm:prSet presAssocID="{044CBFEE-AC2B-4A8D-9B73-2223A37982CE}" presName="spacing" presStyleCnt="0"/>
      <dgm:spPr/>
    </dgm:pt>
    <dgm:pt modelId="{4AEDBE42-3DFB-412F-AE10-8E195B4AFD2E}" type="pres">
      <dgm:prSet presAssocID="{7B71E01E-7D3D-44F4-ABDD-7E3EDD7DD351}" presName="composite" presStyleCnt="0"/>
      <dgm:spPr/>
    </dgm:pt>
    <dgm:pt modelId="{89899CD0-61FD-4440-ADC0-030422238311}" type="pres">
      <dgm:prSet presAssocID="{7B71E01E-7D3D-44F4-ABDD-7E3EDD7DD351}" presName="imgShp" presStyleLbl="fgImgPlace1" presStyleIdx="1" presStyleCnt="4"/>
      <dgm:spPr>
        <a:blipFill rotWithShape="0">
          <a:blip xmlns:r="http://schemas.openxmlformats.org/officeDocument/2006/relationships" r:embed="rId2"/>
          <a:stretch>
            <a:fillRect/>
          </a:stretch>
        </a:blipFill>
      </dgm:spPr>
    </dgm:pt>
    <dgm:pt modelId="{DE80A61C-F9C5-4F7D-BC03-54C20F253D25}" type="pres">
      <dgm:prSet presAssocID="{7B71E01E-7D3D-44F4-ABDD-7E3EDD7DD351}" presName="txShp" presStyleLbl="node1" presStyleIdx="1" presStyleCnt="4">
        <dgm:presLayoutVars>
          <dgm:bulletEnabled val="1"/>
        </dgm:presLayoutVars>
      </dgm:prSet>
      <dgm:spPr/>
      <dgm:t>
        <a:bodyPr/>
        <a:lstStyle/>
        <a:p>
          <a:endParaRPr lang="en-US"/>
        </a:p>
      </dgm:t>
    </dgm:pt>
    <dgm:pt modelId="{F0117FD1-FCCA-49B7-B5F1-DA3C2FD9848A}" type="pres">
      <dgm:prSet presAssocID="{4826F7D8-FA0C-4F71-8AB4-9C418105288E}" presName="spacing" presStyleCnt="0"/>
      <dgm:spPr/>
    </dgm:pt>
    <dgm:pt modelId="{B7E4FA94-C491-4699-B159-0C033657B61D}" type="pres">
      <dgm:prSet presAssocID="{3C5B613B-9E6E-4497-A176-7C559C2D9E90}" presName="composite" presStyleCnt="0"/>
      <dgm:spPr/>
    </dgm:pt>
    <dgm:pt modelId="{212067F9-6E94-4FE5-BAD5-29DBB244D932}" type="pres">
      <dgm:prSet presAssocID="{3C5B613B-9E6E-4497-A176-7C559C2D9E90}" presName="imgShp" presStyleLbl="fgImgPlace1" presStyleIdx="2" presStyleCnt="4"/>
      <dgm:spPr>
        <a:blipFill rotWithShape="0">
          <a:blip xmlns:r="http://schemas.openxmlformats.org/officeDocument/2006/relationships" r:embed="rId3"/>
          <a:stretch>
            <a:fillRect/>
          </a:stretch>
        </a:blipFill>
      </dgm:spPr>
    </dgm:pt>
    <dgm:pt modelId="{026F97A8-9C17-44D4-846C-5D8FAD2C785B}" type="pres">
      <dgm:prSet presAssocID="{3C5B613B-9E6E-4497-A176-7C559C2D9E90}" presName="txShp" presStyleLbl="node1" presStyleIdx="2" presStyleCnt="4">
        <dgm:presLayoutVars>
          <dgm:bulletEnabled val="1"/>
        </dgm:presLayoutVars>
      </dgm:prSet>
      <dgm:spPr/>
      <dgm:t>
        <a:bodyPr/>
        <a:lstStyle/>
        <a:p>
          <a:endParaRPr lang="en-US"/>
        </a:p>
      </dgm:t>
    </dgm:pt>
    <dgm:pt modelId="{39E3F61C-2DE8-4ACC-9ED5-8AC37B9B5B0A}" type="pres">
      <dgm:prSet presAssocID="{B4027137-E798-4BB7-B559-9FA5E3177F81}" presName="spacing" presStyleCnt="0"/>
      <dgm:spPr/>
    </dgm:pt>
    <dgm:pt modelId="{6AE08FD4-AC2D-4A0B-BF53-EEF2747E8A31}" type="pres">
      <dgm:prSet presAssocID="{C9ED9A6F-6E97-428C-ADF8-F593481EE36D}" presName="composite" presStyleCnt="0"/>
      <dgm:spPr/>
    </dgm:pt>
    <dgm:pt modelId="{FA5B6ECB-325D-451A-BFF9-68BC5E600791}" type="pres">
      <dgm:prSet presAssocID="{C9ED9A6F-6E97-428C-ADF8-F593481EE36D}" presName="imgShp" presStyleLbl="fgImgPlace1" presStyleIdx="3" presStyleCnt="4"/>
      <dgm:spPr>
        <a:blipFill rotWithShape="0">
          <a:blip xmlns:r="http://schemas.openxmlformats.org/officeDocument/2006/relationships" r:embed="rId4"/>
          <a:stretch>
            <a:fillRect/>
          </a:stretch>
        </a:blipFill>
      </dgm:spPr>
    </dgm:pt>
    <dgm:pt modelId="{D54F2AB5-C54A-4708-846C-BC66E780D446}" type="pres">
      <dgm:prSet presAssocID="{C9ED9A6F-6E97-428C-ADF8-F593481EE36D}" presName="txShp" presStyleLbl="node1" presStyleIdx="3" presStyleCnt="4" custLinFactNeighborX="554" custLinFactNeighborY="-3857">
        <dgm:presLayoutVars>
          <dgm:bulletEnabled val="1"/>
        </dgm:presLayoutVars>
      </dgm:prSet>
      <dgm:spPr/>
      <dgm:t>
        <a:bodyPr/>
        <a:lstStyle/>
        <a:p>
          <a:endParaRPr lang="en-US"/>
        </a:p>
      </dgm:t>
    </dgm:pt>
  </dgm:ptLst>
  <dgm:cxnLst>
    <dgm:cxn modelId="{B4CB33C2-BDC5-4F04-9FC7-EBCE000819FA}" srcId="{E4FE6284-94BB-4036-B0F2-8F0073641F7F}" destId="{3C5B613B-9E6E-4497-A176-7C559C2D9E90}" srcOrd="2" destOrd="0" parTransId="{DF41E9DE-EF1D-47A9-8C77-EFA390E6286E}" sibTransId="{B4027137-E798-4BB7-B559-9FA5E3177F81}"/>
    <dgm:cxn modelId="{ADFA3CA3-BCAD-4312-8CDD-1B018B80A83E}" type="presOf" srcId="{C9ED9A6F-6E97-428C-ADF8-F593481EE36D}" destId="{D54F2AB5-C54A-4708-846C-BC66E780D446}" srcOrd="0" destOrd="0" presId="urn:microsoft.com/office/officeart/2005/8/layout/vList3#2"/>
    <dgm:cxn modelId="{25E75BED-9312-468C-A7A7-6EF0FFF8B5C5}" type="presOf" srcId="{58A1ADBD-313F-4D4B-A6D2-F075DD16C9CD}" destId="{F83E12C2-F9C2-4915-9F77-B71614FB650C}" srcOrd="0" destOrd="0" presId="urn:microsoft.com/office/officeart/2005/8/layout/vList3#2"/>
    <dgm:cxn modelId="{F6C0DAE1-39C8-4499-A96F-5F3C815D1658}" type="presOf" srcId="{7B71E01E-7D3D-44F4-ABDD-7E3EDD7DD351}" destId="{DE80A61C-F9C5-4F7D-BC03-54C20F253D25}" srcOrd="0" destOrd="0" presId="urn:microsoft.com/office/officeart/2005/8/layout/vList3#2"/>
    <dgm:cxn modelId="{3CFA888F-1971-4CE0-8DF7-AC9A9B82FE05}" type="presOf" srcId="{E4FE6284-94BB-4036-B0F2-8F0073641F7F}" destId="{BC0A94A6-4CDD-4B44-9E63-931C72EA6700}" srcOrd="0" destOrd="0" presId="urn:microsoft.com/office/officeart/2005/8/layout/vList3#2"/>
    <dgm:cxn modelId="{65DFBFD8-48B3-4981-9540-F23FE4D4035E}" srcId="{E4FE6284-94BB-4036-B0F2-8F0073641F7F}" destId="{C9ED9A6F-6E97-428C-ADF8-F593481EE36D}" srcOrd="3" destOrd="0" parTransId="{9E04EB36-7693-4D7A-BF87-CA7FCFCC645A}" sibTransId="{5FD70D5E-07F7-4159-B531-D0631FC73DE6}"/>
    <dgm:cxn modelId="{3252BECB-D2A6-4D28-A28E-B50DEC3CB7B0}" srcId="{E4FE6284-94BB-4036-B0F2-8F0073641F7F}" destId="{7B71E01E-7D3D-44F4-ABDD-7E3EDD7DD351}" srcOrd="1" destOrd="0" parTransId="{673DD9BE-56D3-4025-BC05-75F024B29AC1}" sibTransId="{4826F7D8-FA0C-4F71-8AB4-9C418105288E}"/>
    <dgm:cxn modelId="{07E6548C-893A-4060-AFCC-FCF9C3144B4E}" type="presOf" srcId="{3C5B613B-9E6E-4497-A176-7C559C2D9E90}" destId="{026F97A8-9C17-44D4-846C-5D8FAD2C785B}" srcOrd="0" destOrd="0" presId="urn:microsoft.com/office/officeart/2005/8/layout/vList3#2"/>
    <dgm:cxn modelId="{94412C74-CF09-4D8A-9FB2-4FAFA0C80F5E}" srcId="{E4FE6284-94BB-4036-B0F2-8F0073641F7F}" destId="{58A1ADBD-313F-4D4B-A6D2-F075DD16C9CD}" srcOrd="0" destOrd="0" parTransId="{FDDF735A-B5DD-4096-98CA-40CC3B04BC19}" sibTransId="{044CBFEE-AC2B-4A8D-9B73-2223A37982CE}"/>
    <dgm:cxn modelId="{73782D9E-09F6-49C8-922F-ACE6E1B94E2E}" type="presParOf" srcId="{BC0A94A6-4CDD-4B44-9E63-931C72EA6700}" destId="{C8646392-7D5F-4B43-8A51-ED925A3117CD}" srcOrd="0" destOrd="0" presId="urn:microsoft.com/office/officeart/2005/8/layout/vList3#2"/>
    <dgm:cxn modelId="{EAAD95AA-1484-480A-BEFA-2D914468EE08}" type="presParOf" srcId="{C8646392-7D5F-4B43-8A51-ED925A3117CD}" destId="{605B2647-7454-4708-BBE1-4B1B56B50DAD}" srcOrd="0" destOrd="0" presId="urn:microsoft.com/office/officeart/2005/8/layout/vList3#2"/>
    <dgm:cxn modelId="{5E1D2833-EBBB-426A-8E79-041A99DF25F7}" type="presParOf" srcId="{C8646392-7D5F-4B43-8A51-ED925A3117CD}" destId="{F83E12C2-F9C2-4915-9F77-B71614FB650C}" srcOrd="1" destOrd="0" presId="urn:microsoft.com/office/officeart/2005/8/layout/vList3#2"/>
    <dgm:cxn modelId="{DBEE79E7-B7DB-4027-80C0-51BE4E15EE9E}" type="presParOf" srcId="{BC0A94A6-4CDD-4B44-9E63-931C72EA6700}" destId="{548944B5-8EBF-449C-8C52-75EDA44C9C15}" srcOrd="1" destOrd="0" presId="urn:microsoft.com/office/officeart/2005/8/layout/vList3#2"/>
    <dgm:cxn modelId="{1BC434B2-6D13-43D7-8E2F-02B26C30FBF1}" type="presParOf" srcId="{BC0A94A6-4CDD-4B44-9E63-931C72EA6700}" destId="{4AEDBE42-3DFB-412F-AE10-8E195B4AFD2E}" srcOrd="2" destOrd="0" presId="urn:microsoft.com/office/officeart/2005/8/layout/vList3#2"/>
    <dgm:cxn modelId="{506B62EA-AF69-4514-8A0F-DA9F7F88CE48}" type="presParOf" srcId="{4AEDBE42-3DFB-412F-AE10-8E195B4AFD2E}" destId="{89899CD0-61FD-4440-ADC0-030422238311}" srcOrd="0" destOrd="0" presId="urn:microsoft.com/office/officeart/2005/8/layout/vList3#2"/>
    <dgm:cxn modelId="{CFF81B9E-94EB-4E72-87D2-0F7A70B379AD}" type="presParOf" srcId="{4AEDBE42-3DFB-412F-AE10-8E195B4AFD2E}" destId="{DE80A61C-F9C5-4F7D-BC03-54C20F253D25}" srcOrd="1" destOrd="0" presId="urn:microsoft.com/office/officeart/2005/8/layout/vList3#2"/>
    <dgm:cxn modelId="{19E58D40-D81B-4DF0-836A-F88A85956B45}" type="presParOf" srcId="{BC0A94A6-4CDD-4B44-9E63-931C72EA6700}" destId="{F0117FD1-FCCA-49B7-B5F1-DA3C2FD9848A}" srcOrd="3" destOrd="0" presId="urn:microsoft.com/office/officeart/2005/8/layout/vList3#2"/>
    <dgm:cxn modelId="{7C4CC2E4-8513-41CC-AABB-4259FE5F890E}" type="presParOf" srcId="{BC0A94A6-4CDD-4B44-9E63-931C72EA6700}" destId="{B7E4FA94-C491-4699-B159-0C033657B61D}" srcOrd="4" destOrd="0" presId="urn:microsoft.com/office/officeart/2005/8/layout/vList3#2"/>
    <dgm:cxn modelId="{FB74E7BD-223F-4D1E-81D0-80322E646205}" type="presParOf" srcId="{B7E4FA94-C491-4699-B159-0C033657B61D}" destId="{212067F9-6E94-4FE5-BAD5-29DBB244D932}" srcOrd="0" destOrd="0" presId="urn:microsoft.com/office/officeart/2005/8/layout/vList3#2"/>
    <dgm:cxn modelId="{A2430F0A-437B-4394-ADF7-345D99A827AB}" type="presParOf" srcId="{B7E4FA94-C491-4699-B159-0C033657B61D}" destId="{026F97A8-9C17-44D4-846C-5D8FAD2C785B}" srcOrd="1" destOrd="0" presId="urn:microsoft.com/office/officeart/2005/8/layout/vList3#2"/>
    <dgm:cxn modelId="{8B2A6943-C903-4775-B93A-C87D1B9EF1CB}" type="presParOf" srcId="{BC0A94A6-4CDD-4B44-9E63-931C72EA6700}" destId="{39E3F61C-2DE8-4ACC-9ED5-8AC37B9B5B0A}" srcOrd="5" destOrd="0" presId="urn:microsoft.com/office/officeart/2005/8/layout/vList3#2"/>
    <dgm:cxn modelId="{D0BC4ADB-66CB-459E-9842-1159FCE6E414}" type="presParOf" srcId="{BC0A94A6-4CDD-4B44-9E63-931C72EA6700}" destId="{6AE08FD4-AC2D-4A0B-BF53-EEF2747E8A31}" srcOrd="6" destOrd="0" presId="urn:microsoft.com/office/officeart/2005/8/layout/vList3#2"/>
    <dgm:cxn modelId="{A8950717-B2F4-45B0-8AE8-5EC8494922A2}" type="presParOf" srcId="{6AE08FD4-AC2D-4A0B-BF53-EEF2747E8A31}" destId="{FA5B6ECB-325D-451A-BFF9-68BC5E600791}" srcOrd="0" destOrd="0" presId="urn:microsoft.com/office/officeart/2005/8/layout/vList3#2"/>
    <dgm:cxn modelId="{0181C73C-C2C2-454D-BF1E-CF6BE2568A3F}" type="presParOf" srcId="{6AE08FD4-AC2D-4A0B-BF53-EEF2747E8A31}" destId="{D54F2AB5-C54A-4708-846C-BC66E780D446}" srcOrd="1" destOrd="0" presId="urn:microsoft.com/office/officeart/2005/8/layout/vList3#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3FE748-D3EA-468C-BF84-4E9B3AAAD217}" type="doc">
      <dgm:prSet loTypeId="urn:microsoft.com/office/officeart/2005/8/layout/process3" loCatId="process" qsTypeId="urn:microsoft.com/office/officeart/2005/8/quickstyle/simple1#2" qsCatId="simple" csTypeId="urn:microsoft.com/office/officeart/2005/8/colors/accent1_2#3" csCatId="accent1" phldr="1"/>
      <dgm:spPr/>
      <dgm:t>
        <a:bodyPr/>
        <a:lstStyle/>
        <a:p>
          <a:endParaRPr lang="en-US"/>
        </a:p>
      </dgm:t>
    </dgm:pt>
    <dgm:pt modelId="{ED25583E-54C8-4490-857A-ECCED068C03C}">
      <dgm:prSet phldrT="[Text]"/>
      <dgm:spPr/>
      <dgm:t>
        <a:bodyPr anchor="ctr"/>
        <a:lstStyle/>
        <a:p>
          <a:r>
            <a:rPr lang="en-US" b="1" dirty="0" smtClean="0"/>
            <a:t>Preselected</a:t>
          </a:r>
          <a:endParaRPr lang="en-US" b="1" dirty="0"/>
        </a:p>
      </dgm:t>
    </dgm:pt>
    <dgm:pt modelId="{C5A86C1C-8997-4A3A-9504-CCB6E8AB0882}">
      <dgm:prSet phldrT="[Text]" custT="1"/>
      <dgm:spPr/>
      <dgm:t>
        <a:bodyPr/>
        <a:lstStyle/>
        <a:p>
          <a:r>
            <a:rPr lang="en-US" sz="1600" b="1" dirty="0" smtClean="0"/>
            <a:t>Preselected</a:t>
          </a:r>
          <a:endParaRPr lang="en-US" sz="1600" b="1" dirty="0"/>
        </a:p>
      </dgm:t>
    </dgm:pt>
    <dgm:pt modelId="{F6892365-4AFD-45C0-BA92-D40665E81719}" type="sibTrans" cxnId="{21C01CBC-DA57-48BE-BB57-B3505ADB908D}">
      <dgm:prSet/>
      <dgm:spPr/>
      <dgm:t>
        <a:bodyPr/>
        <a:lstStyle/>
        <a:p>
          <a:endParaRPr lang="en-US"/>
        </a:p>
      </dgm:t>
    </dgm:pt>
    <dgm:pt modelId="{C6FC010F-B0B5-4324-B669-389B4C07AA8D}" type="parTrans" cxnId="{21C01CBC-DA57-48BE-BB57-B3505ADB908D}">
      <dgm:prSet/>
      <dgm:spPr/>
      <dgm:t>
        <a:bodyPr/>
        <a:lstStyle/>
        <a:p>
          <a:endParaRPr lang="en-US"/>
        </a:p>
      </dgm:t>
    </dgm:pt>
    <dgm:pt modelId="{5400ACFF-BD7B-4010-8010-DFF975A57FF5}" type="sibTrans" cxnId="{33C416F4-DA1A-4445-A17F-17538B1B4771}">
      <dgm:prSet/>
      <dgm:spPr/>
      <dgm:t>
        <a:bodyPr/>
        <a:lstStyle/>
        <a:p>
          <a:endParaRPr lang="en-US"/>
        </a:p>
      </dgm:t>
    </dgm:pt>
    <dgm:pt modelId="{DF2D3681-2AC1-4229-AF5C-D412B33B6AE1}" type="parTrans" cxnId="{33C416F4-DA1A-4445-A17F-17538B1B4771}">
      <dgm:prSet/>
      <dgm:spPr/>
      <dgm:t>
        <a:bodyPr/>
        <a:lstStyle/>
        <a:p>
          <a:endParaRPr lang="en-US"/>
        </a:p>
      </dgm:t>
    </dgm:pt>
    <dgm:pt modelId="{30BE0E14-12AD-46FC-98CF-D7F81B0CA936}">
      <dgm:prSet phldrT="[Text]"/>
      <dgm:spPr/>
      <dgm:t>
        <a:bodyPr anchor="ctr"/>
        <a:lstStyle/>
        <a:p>
          <a:r>
            <a:rPr lang="en-US" b="1" dirty="0" smtClean="0"/>
            <a:t>Preselected</a:t>
          </a:r>
          <a:endParaRPr lang="en-US" b="1" dirty="0"/>
        </a:p>
      </dgm:t>
    </dgm:pt>
    <dgm:pt modelId="{C75FDE8E-3DDB-472D-8A75-68A605BE86AA}">
      <dgm:prSet phldrT="[Text]" custT="1"/>
      <dgm:spPr/>
      <dgm:t>
        <a:bodyPr/>
        <a:lstStyle/>
        <a:p>
          <a:r>
            <a:rPr lang="en-US" sz="1600" b="1" dirty="0" err="1" smtClean="0"/>
            <a:t>Unpreselected</a:t>
          </a:r>
          <a:endParaRPr lang="en-US" sz="1600" b="1" dirty="0"/>
        </a:p>
      </dgm:t>
    </dgm:pt>
    <dgm:pt modelId="{B6BEB5CF-6472-4BCC-80FC-7144D3C2FA2F}" type="sibTrans" cxnId="{DA268E66-2677-40CE-9D3E-634281F7D222}">
      <dgm:prSet/>
      <dgm:spPr/>
      <dgm:t>
        <a:bodyPr/>
        <a:lstStyle/>
        <a:p>
          <a:endParaRPr lang="en-US"/>
        </a:p>
      </dgm:t>
    </dgm:pt>
    <dgm:pt modelId="{46BFBBE0-4FDE-449D-A691-7A7D2B35590B}" type="parTrans" cxnId="{DA268E66-2677-40CE-9D3E-634281F7D222}">
      <dgm:prSet/>
      <dgm:spPr/>
      <dgm:t>
        <a:bodyPr/>
        <a:lstStyle/>
        <a:p>
          <a:endParaRPr lang="en-US"/>
        </a:p>
      </dgm:t>
    </dgm:pt>
    <dgm:pt modelId="{5B3C7374-4CD2-4685-81C0-E4BC8CA73B43}" type="sibTrans" cxnId="{F19252E7-EA1F-4DA9-9702-42B32FB322B0}">
      <dgm:prSet/>
      <dgm:spPr/>
      <dgm:t>
        <a:bodyPr/>
        <a:lstStyle/>
        <a:p>
          <a:endParaRPr lang="en-US"/>
        </a:p>
      </dgm:t>
    </dgm:pt>
    <dgm:pt modelId="{468C7776-D339-42A9-9F81-A9F3A24CA494}" type="parTrans" cxnId="{F19252E7-EA1F-4DA9-9702-42B32FB322B0}">
      <dgm:prSet/>
      <dgm:spPr/>
      <dgm:t>
        <a:bodyPr/>
        <a:lstStyle/>
        <a:p>
          <a:endParaRPr lang="en-US"/>
        </a:p>
      </dgm:t>
    </dgm:pt>
    <dgm:pt modelId="{888D74A5-EFDC-489C-8641-F1660031046E}">
      <dgm:prSet phldrT="[Text]"/>
      <dgm:spPr/>
      <dgm:t>
        <a:bodyPr anchor="ctr"/>
        <a:lstStyle/>
        <a:p>
          <a:r>
            <a:rPr lang="en-US" b="1" dirty="0" err="1" smtClean="0"/>
            <a:t>Unpreselected</a:t>
          </a:r>
          <a:endParaRPr lang="en-US" b="1" dirty="0"/>
        </a:p>
      </dgm:t>
    </dgm:pt>
    <dgm:pt modelId="{079FDFD3-BB17-41F5-B2E1-D9B4EA628500}">
      <dgm:prSet phldrT="[Text]" custT="1"/>
      <dgm:spPr/>
      <dgm:t>
        <a:bodyPr/>
        <a:lstStyle/>
        <a:p>
          <a:r>
            <a:rPr lang="en-US" sz="1600" b="1" dirty="0" err="1" smtClean="0"/>
            <a:t>Unpreselected</a:t>
          </a:r>
          <a:endParaRPr lang="en-US" sz="1600" b="1" dirty="0"/>
        </a:p>
      </dgm:t>
    </dgm:pt>
    <dgm:pt modelId="{B7F700D3-9497-4E3A-A9E9-B23FB4C8839B}" type="sibTrans" cxnId="{A1024F2A-A41D-4BC9-BE99-311387D89F6A}">
      <dgm:prSet/>
      <dgm:spPr/>
      <dgm:t>
        <a:bodyPr/>
        <a:lstStyle/>
        <a:p>
          <a:endParaRPr lang="en-US"/>
        </a:p>
      </dgm:t>
    </dgm:pt>
    <dgm:pt modelId="{0C9E725A-D975-4CD7-B54A-960C860FEDA8}" type="parTrans" cxnId="{A1024F2A-A41D-4BC9-BE99-311387D89F6A}">
      <dgm:prSet/>
      <dgm:spPr/>
      <dgm:t>
        <a:bodyPr/>
        <a:lstStyle/>
        <a:p>
          <a:endParaRPr lang="en-US"/>
        </a:p>
      </dgm:t>
    </dgm:pt>
    <dgm:pt modelId="{B84FDF72-932A-41CA-B8CF-3CD7D76CA129}" type="sibTrans" cxnId="{FB41E63C-F842-418A-BB7F-B31453D4A95E}">
      <dgm:prSet/>
      <dgm:spPr/>
      <dgm:t>
        <a:bodyPr/>
        <a:lstStyle/>
        <a:p>
          <a:endParaRPr lang="en-US"/>
        </a:p>
      </dgm:t>
    </dgm:pt>
    <dgm:pt modelId="{E02D0F21-85F8-429E-AF6F-8107E0C1AFA9}" type="parTrans" cxnId="{FB41E63C-F842-418A-BB7F-B31453D4A95E}">
      <dgm:prSet/>
      <dgm:spPr/>
      <dgm:t>
        <a:bodyPr/>
        <a:lstStyle/>
        <a:p>
          <a:endParaRPr lang="en-US"/>
        </a:p>
      </dgm:t>
    </dgm:pt>
    <dgm:pt modelId="{5FE49F40-1991-4962-964B-ABFBA43A94CC}" type="pres">
      <dgm:prSet presAssocID="{793FE748-D3EA-468C-BF84-4E9B3AAAD217}" presName="linearFlow" presStyleCnt="0">
        <dgm:presLayoutVars>
          <dgm:dir/>
          <dgm:animLvl val="lvl"/>
          <dgm:resizeHandles val="exact"/>
        </dgm:presLayoutVars>
      </dgm:prSet>
      <dgm:spPr/>
      <dgm:t>
        <a:bodyPr/>
        <a:lstStyle/>
        <a:p>
          <a:endParaRPr lang="en-US"/>
        </a:p>
      </dgm:t>
    </dgm:pt>
    <dgm:pt modelId="{3AE14682-2C82-424E-BF58-6050E7FAD4F2}" type="pres">
      <dgm:prSet presAssocID="{079FDFD3-BB17-41F5-B2E1-D9B4EA628500}" presName="composite" presStyleCnt="0"/>
      <dgm:spPr/>
    </dgm:pt>
    <dgm:pt modelId="{F3C2A96E-9279-4ECF-81AD-D92A172FEF22}" type="pres">
      <dgm:prSet presAssocID="{079FDFD3-BB17-41F5-B2E1-D9B4EA628500}" presName="parTx" presStyleLbl="node1" presStyleIdx="0" presStyleCnt="3">
        <dgm:presLayoutVars>
          <dgm:chMax val="0"/>
          <dgm:chPref val="0"/>
          <dgm:bulletEnabled val="1"/>
        </dgm:presLayoutVars>
      </dgm:prSet>
      <dgm:spPr/>
      <dgm:t>
        <a:bodyPr/>
        <a:lstStyle/>
        <a:p>
          <a:endParaRPr lang="en-US"/>
        </a:p>
      </dgm:t>
    </dgm:pt>
    <dgm:pt modelId="{DA2F0E3C-5C23-4722-840E-162A179A1D50}" type="pres">
      <dgm:prSet presAssocID="{079FDFD3-BB17-41F5-B2E1-D9B4EA628500}" presName="parSh" presStyleLbl="node1" presStyleIdx="0" presStyleCnt="3" custScaleY="125309"/>
      <dgm:spPr/>
      <dgm:t>
        <a:bodyPr/>
        <a:lstStyle/>
        <a:p>
          <a:endParaRPr lang="en-US"/>
        </a:p>
      </dgm:t>
    </dgm:pt>
    <dgm:pt modelId="{71BE8ACC-F235-41E2-8927-7BCE04156B72}" type="pres">
      <dgm:prSet presAssocID="{079FDFD3-BB17-41F5-B2E1-D9B4EA628500}" presName="desTx" presStyleLbl="fgAcc1" presStyleIdx="0" presStyleCnt="3">
        <dgm:presLayoutVars>
          <dgm:bulletEnabled val="1"/>
        </dgm:presLayoutVars>
      </dgm:prSet>
      <dgm:spPr/>
      <dgm:t>
        <a:bodyPr/>
        <a:lstStyle/>
        <a:p>
          <a:endParaRPr lang="en-US"/>
        </a:p>
      </dgm:t>
    </dgm:pt>
    <dgm:pt modelId="{9DE21255-45DB-45B7-9F0E-31D1C74EB2B1}" type="pres">
      <dgm:prSet presAssocID="{B7F700D3-9497-4E3A-A9E9-B23FB4C8839B}" presName="sibTrans" presStyleLbl="sibTrans2D1" presStyleIdx="0" presStyleCnt="2"/>
      <dgm:spPr/>
      <dgm:t>
        <a:bodyPr/>
        <a:lstStyle/>
        <a:p>
          <a:endParaRPr lang="en-US"/>
        </a:p>
      </dgm:t>
    </dgm:pt>
    <dgm:pt modelId="{22BC59CA-0A93-4C82-9128-0DE0943B4784}" type="pres">
      <dgm:prSet presAssocID="{B7F700D3-9497-4E3A-A9E9-B23FB4C8839B}" presName="connTx" presStyleLbl="sibTrans2D1" presStyleIdx="0" presStyleCnt="2"/>
      <dgm:spPr/>
      <dgm:t>
        <a:bodyPr/>
        <a:lstStyle/>
        <a:p>
          <a:endParaRPr lang="en-US"/>
        </a:p>
      </dgm:t>
    </dgm:pt>
    <dgm:pt modelId="{0D830284-6FAE-4BC8-9AA5-216F2A5F4DCB}" type="pres">
      <dgm:prSet presAssocID="{C75FDE8E-3DDB-472D-8A75-68A605BE86AA}" presName="composite" presStyleCnt="0"/>
      <dgm:spPr/>
    </dgm:pt>
    <dgm:pt modelId="{5F2C2B55-DCCD-4093-AB7A-DDAEBC518C1C}" type="pres">
      <dgm:prSet presAssocID="{C75FDE8E-3DDB-472D-8A75-68A605BE86AA}" presName="parTx" presStyleLbl="node1" presStyleIdx="0" presStyleCnt="3">
        <dgm:presLayoutVars>
          <dgm:chMax val="0"/>
          <dgm:chPref val="0"/>
          <dgm:bulletEnabled val="1"/>
        </dgm:presLayoutVars>
      </dgm:prSet>
      <dgm:spPr/>
      <dgm:t>
        <a:bodyPr/>
        <a:lstStyle/>
        <a:p>
          <a:endParaRPr lang="en-US"/>
        </a:p>
      </dgm:t>
    </dgm:pt>
    <dgm:pt modelId="{56828AA0-12A3-4206-975C-037056A92077}" type="pres">
      <dgm:prSet presAssocID="{C75FDE8E-3DDB-472D-8A75-68A605BE86AA}" presName="parSh" presStyleLbl="node1" presStyleIdx="1" presStyleCnt="3" custScaleY="117959"/>
      <dgm:spPr/>
      <dgm:t>
        <a:bodyPr/>
        <a:lstStyle/>
        <a:p>
          <a:endParaRPr lang="en-US"/>
        </a:p>
      </dgm:t>
    </dgm:pt>
    <dgm:pt modelId="{039164F7-7A22-412C-8903-1D132428DBC4}" type="pres">
      <dgm:prSet presAssocID="{C75FDE8E-3DDB-472D-8A75-68A605BE86AA}" presName="desTx" presStyleLbl="fgAcc1" presStyleIdx="1" presStyleCnt="3">
        <dgm:presLayoutVars>
          <dgm:bulletEnabled val="1"/>
        </dgm:presLayoutVars>
      </dgm:prSet>
      <dgm:spPr/>
      <dgm:t>
        <a:bodyPr/>
        <a:lstStyle/>
        <a:p>
          <a:endParaRPr lang="en-US"/>
        </a:p>
      </dgm:t>
    </dgm:pt>
    <dgm:pt modelId="{94DACFB4-F480-4071-9D29-020EA1BE17EB}" type="pres">
      <dgm:prSet presAssocID="{B6BEB5CF-6472-4BCC-80FC-7144D3C2FA2F}" presName="sibTrans" presStyleLbl="sibTrans2D1" presStyleIdx="1" presStyleCnt="2"/>
      <dgm:spPr/>
      <dgm:t>
        <a:bodyPr/>
        <a:lstStyle/>
        <a:p>
          <a:endParaRPr lang="en-US"/>
        </a:p>
      </dgm:t>
    </dgm:pt>
    <dgm:pt modelId="{5CBC8E6B-323F-47F5-B403-4DBFF109FA84}" type="pres">
      <dgm:prSet presAssocID="{B6BEB5CF-6472-4BCC-80FC-7144D3C2FA2F}" presName="connTx" presStyleLbl="sibTrans2D1" presStyleIdx="1" presStyleCnt="2"/>
      <dgm:spPr/>
      <dgm:t>
        <a:bodyPr/>
        <a:lstStyle/>
        <a:p>
          <a:endParaRPr lang="en-US"/>
        </a:p>
      </dgm:t>
    </dgm:pt>
    <dgm:pt modelId="{19057E79-2072-4151-9C92-250DAF7B4566}" type="pres">
      <dgm:prSet presAssocID="{C5A86C1C-8997-4A3A-9504-CCB6E8AB0882}" presName="composite" presStyleCnt="0"/>
      <dgm:spPr/>
    </dgm:pt>
    <dgm:pt modelId="{B105C14D-C63B-45EF-BA32-FD0BF912C7BE}" type="pres">
      <dgm:prSet presAssocID="{C5A86C1C-8997-4A3A-9504-CCB6E8AB0882}" presName="parTx" presStyleLbl="node1" presStyleIdx="1" presStyleCnt="3">
        <dgm:presLayoutVars>
          <dgm:chMax val="0"/>
          <dgm:chPref val="0"/>
          <dgm:bulletEnabled val="1"/>
        </dgm:presLayoutVars>
      </dgm:prSet>
      <dgm:spPr/>
      <dgm:t>
        <a:bodyPr/>
        <a:lstStyle/>
        <a:p>
          <a:endParaRPr lang="en-US"/>
        </a:p>
      </dgm:t>
    </dgm:pt>
    <dgm:pt modelId="{D4351047-2348-401D-A4FF-75207DC0BE62}" type="pres">
      <dgm:prSet presAssocID="{C5A86C1C-8997-4A3A-9504-CCB6E8AB0882}" presName="parSh" presStyleLbl="node1" presStyleIdx="2" presStyleCnt="3" custScaleY="125309"/>
      <dgm:spPr/>
      <dgm:t>
        <a:bodyPr/>
        <a:lstStyle/>
        <a:p>
          <a:endParaRPr lang="en-US"/>
        </a:p>
      </dgm:t>
    </dgm:pt>
    <dgm:pt modelId="{052E0DC7-85A3-4457-B89A-4B964328BDEF}" type="pres">
      <dgm:prSet presAssocID="{C5A86C1C-8997-4A3A-9504-CCB6E8AB0882}" presName="desTx" presStyleLbl="fgAcc1" presStyleIdx="2" presStyleCnt="3">
        <dgm:presLayoutVars>
          <dgm:bulletEnabled val="1"/>
        </dgm:presLayoutVars>
      </dgm:prSet>
      <dgm:spPr/>
      <dgm:t>
        <a:bodyPr/>
        <a:lstStyle/>
        <a:p>
          <a:endParaRPr lang="en-US"/>
        </a:p>
      </dgm:t>
    </dgm:pt>
  </dgm:ptLst>
  <dgm:cxnLst>
    <dgm:cxn modelId="{AAC477D4-2096-41ED-9E51-D9550B33CF1B}" type="presOf" srcId="{888D74A5-EFDC-489C-8641-F1660031046E}" destId="{71BE8ACC-F235-41E2-8927-7BCE04156B72}" srcOrd="0" destOrd="0" presId="urn:microsoft.com/office/officeart/2005/8/layout/process3"/>
    <dgm:cxn modelId="{DDD9DF38-F560-4B7D-B1DB-4D495A66A281}" type="presOf" srcId="{30BE0E14-12AD-46FC-98CF-D7F81B0CA936}" destId="{039164F7-7A22-412C-8903-1D132428DBC4}" srcOrd="0" destOrd="0" presId="urn:microsoft.com/office/officeart/2005/8/layout/process3"/>
    <dgm:cxn modelId="{FB41E63C-F842-418A-BB7F-B31453D4A95E}" srcId="{079FDFD3-BB17-41F5-B2E1-D9B4EA628500}" destId="{888D74A5-EFDC-489C-8641-F1660031046E}" srcOrd="0" destOrd="0" parTransId="{E02D0F21-85F8-429E-AF6F-8107E0C1AFA9}" sibTransId="{B84FDF72-932A-41CA-B8CF-3CD7D76CA129}"/>
    <dgm:cxn modelId="{E457D58F-6E19-44E8-99D3-66416F765C2C}" type="presOf" srcId="{B7F700D3-9497-4E3A-A9E9-B23FB4C8839B}" destId="{22BC59CA-0A93-4C82-9128-0DE0943B4784}" srcOrd="1" destOrd="0" presId="urn:microsoft.com/office/officeart/2005/8/layout/process3"/>
    <dgm:cxn modelId="{73CF4F53-A1AF-42D1-9C5E-740F38092F72}" type="presOf" srcId="{B6BEB5CF-6472-4BCC-80FC-7144D3C2FA2F}" destId="{5CBC8E6B-323F-47F5-B403-4DBFF109FA84}" srcOrd="1" destOrd="0" presId="urn:microsoft.com/office/officeart/2005/8/layout/process3"/>
    <dgm:cxn modelId="{9C8A7C85-CC8D-4703-874B-2A76852D33B9}" type="presOf" srcId="{B6BEB5CF-6472-4BCC-80FC-7144D3C2FA2F}" destId="{94DACFB4-F480-4071-9D29-020EA1BE17EB}" srcOrd="0" destOrd="0" presId="urn:microsoft.com/office/officeart/2005/8/layout/process3"/>
    <dgm:cxn modelId="{9D16059F-3542-4FCD-9ACD-755CAD9CCC4B}" type="presOf" srcId="{ED25583E-54C8-4490-857A-ECCED068C03C}" destId="{052E0DC7-85A3-4457-B89A-4B964328BDEF}" srcOrd="0" destOrd="0" presId="urn:microsoft.com/office/officeart/2005/8/layout/process3"/>
    <dgm:cxn modelId="{F19252E7-EA1F-4DA9-9702-42B32FB322B0}" srcId="{C75FDE8E-3DDB-472D-8A75-68A605BE86AA}" destId="{30BE0E14-12AD-46FC-98CF-D7F81B0CA936}" srcOrd="0" destOrd="0" parTransId="{468C7776-D339-42A9-9F81-A9F3A24CA494}" sibTransId="{5B3C7374-4CD2-4685-81C0-E4BC8CA73B43}"/>
    <dgm:cxn modelId="{33C416F4-DA1A-4445-A17F-17538B1B4771}" srcId="{C5A86C1C-8997-4A3A-9504-CCB6E8AB0882}" destId="{ED25583E-54C8-4490-857A-ECCED068C03C}" srcOrd="0" destOrd="0" parTransId="{DF2D3681-2AC1-4229-AF5C-D412B33B6AE1}" sibTransId="{5400ACFF-BD7B-4010-8010-DFF975A57FF5}"/>
    <dgm:cxn modelId="{6B76AE6B-E0EA-4DDF-B31F-FAC819BA7C7F}" type="presOf" srcId="{079FDFD3-BB17-41F5-B2E1-D9B4EA628500}" destId="{F3C2A96E-9279-4ECF-81AD-D92A172FEF22}" srcOrd="0" destOrd="0" presId="urn:microsoft.com/office/officeart/2005/8/layout/process3"/>
    <dgm:cxn modelId="{619F8D8D-73D9-4888-ADB3-C71BBC5FC26F}" type="presOf" srcId="{079FDFD3-BB17-41F5-B2E1-D9B4EA628500}" destId="{DA2F0E3C-5C23-4722-840E-162A179A1D50}" srcOrd="1" destOrd="0" presId="urn:microsoft.com/office/officeart/2005/8/layout/process3"/>
    <dgm:cxn modelId="{A1024F2A-A41D-4BC9-BE99-311387D89F6A}" srcId="{793FE748-D3EA-468C-BF84-4E9B3AAAD217}" destId="{079FDFD3-BB17-41F5-B2E1-D9B4EA628500}" srcOrd="0" destOrd="0" parTransId="{0C9E725A-D975-4CD7-B54A-960C860FEDA8}" sibTransId="{B7F700D3-9497-4E3A-A9E9-B23FB4C8839B}"/>
    <dgm:cxn modelId="{39BE67E6-28AC-4FB9-99E1-057C53888488}" type="presOf" srcId="{C75FDE8E-3DDB-472D-8A75-68A605BE86AA}" destId="{56828AA0-12A3-4206-975C-037056A92077}" srcOrd="1" destOrd="0" presId="urn:microsoft.com/office/officeart/2005/8/layout/process3"/>
    <dgm:cxn modelId="{1D67F0F3-6DC9-47FE-B54F-F26ED7B8D6B5}" type="presOf" srcId="{C5A86C1C-8997-4A3A-9504-CCB6E8AB0882}" destId="{D4351047-2348-401D-A4FF-75207DC0BE62}" srcOrd="1" destOrd="0" presId="urn:microsoft.com/office/officeart/2005/8/layout/process3"/>
    <dgm:cxn modelId="{DA268E66-2677-40CE-9D3E-634281F7D222}" srcId="{793FE748-D3EA-468C-BF84-4E9B3AAAD217}" destId="{C75FDE8E-3DDB-472D-8A75-68A605BE86AA}" srcOrd="1" destOrd="0" parTransId="{46BFBBE0-4FDE-449D-A691-7A7D2B35590B}" sibTransId="{B6BEB5CF-6472-4BCC-80FC-7144D3C2FA2F}"/>
    <dgm:cxn modelId="{21C01CBC-DA57-48BE-BB57-B3505ADB908D}" srcId="{793FE748-D3EA-468C-BF84-4E9B3AAAD217}" destId="{C5A86C1C-8997-4A3A-9504-CCB6E8AB0882}" srcOrd="2" destOrd="0" parTransId="{C6FC010F-B0B5-4324-B669-389B4C07AA8D}" sibTransId="{F6892365-4AFD-45C0-BA92-D40665E81719}"/>
    <dgm:cxn modelId="{BB83DD77-F1A0-44EC-B07E-50ECEDC172BC}" type="presOf" srcId="{793FE748-D3EA-468C-BF84-4E9B3AAAD217}" destId="{5FE49F40-1991-4962-964B-ABFBA43A94CC}" srcOrd="0" destOrd="0" presId="urn:microsoft.com/office/officeart/2005/8/layout/process3"/>
    <dgm:cxn modelId="{284765BF-9F55-4EA1-A9A7-32B1E83BE06E}" type="presOf" srcId="{B7F700D3-9497-4E3A-A9E9-B23FB4C8839B}" destId="{9DE21255-45DB-45B7-9F0E-31D1C74EB2B1}" srcOrd="0" destOrd="0" presId="urn:microsoft.com/office/officeart/2005/8/layout/process3"/>
    <dgm:cxn modelId="{FCAF7428-24BB-4A7E-BDAF-4B7B7E30AF6F}" type="presOf" srcId="{C5A86C1C-8997-4A3A-9504-CCB6E8AB0882}" destId="{B105C14D-C63B-45EF-BA32-FD0BF912C7BE}" srcOrd="0" destOrd="0" presId="urn:microsoft.com/office/officeart/2005/8/layout/process3"/>
    <dgm:cxn modelId="{53A95923-3161-4111-8338-9FE2442462B2}" type="presOf" srcId="{C75FDE8E-3DDB-472D-8A75-68A605BE86AA}" destId="{5F2C2B55-DCCD-4093-AB7A-DDAEBC518C1C}" srcOrd="0" destOrd="0" presId="urn:microsoft.com/office/officeart/2005/8/layout/process3"/>
    <dgm:cxn modelId="{C47EE249-E982-4EC7-8728-2A57739BBA21}" type="presParOf" srcId="{5FE49F40-1991-4962-964B-ABFBA43A94CC}" destId="{3AE14682-2C82-424E-BF58-6050E7FAD4F2}" srcOrd="0" destOrd="0" presId="urn:microsoft.com/office/officeart/2005/8/layout/process3"/>
    <dgm:cxn modelId="{7BC70BC4-6E81-481F-B192-38670A88AE82}" type="presParOf" srcId="{3AE14682-2C82-424E-BF58-6050E7FAD4F2}" destId="{F3C2A96E-9279-4ECF-81AD-D92A172FEF22}" srcOrd="0" destOrd="0" presId="urn:microsoft.com/office/officeart/2005/8/layout/process3"/>
    <dgm:cxn modelId="{EB70E37B-6E10-490B-9194-400AC07105A4}" type="presParOf" srcId="{3AE14682-2C82-424E-BF58-6050E7FAD4F2}" destId="{DA2F0E3C-5C23-4722-840E-162A179A1D50}" srcOrd="1" destOrd="0" presId="urn:microsoft.com/office/officeart/2005/8/layout/process3"/>
    <dgm:cxn modelId="{CE1500D4-4349-4A73-9665-AEAF2BAF401E}" type="presParOf" srcId="{3AE14682-2C82-424E-BF58-6050E7FAD4F2}" destId="{71BE8ACC-F235-41E2-8927-7BCE04156B72}" srcOrd="2" destOrd="0" presId="urn:microsoft.com/office/officeart/2005/8/layout/process3"/>
    <dgm:cxn modelId="{DDCF4FF2-7E25-4642-9CFF-8E9E60F73CA9}" type="presParOf" srcId="{5FE49F40-1991-4962-964B-ABFBA43A94CC}" destId="{9DE21255-45DB-45B7-9F0E-31D1C74EB2B1}" srcOrd="1" destOrd="0" presId="urn:microsoft.com/office/officeart/2005/8/layout/process3"/>
    <dgm:cxn modelId="{C19B7616-5BBB-4F96-8CAA-AFA291FBDA85}" type="presParOf" srcId="{9DE21255-45DB-45B7-9F0E-31D1C74EB2B1}" destId="{22BC59CA-0A93-4C82-9128-0DE0943B4784}" srcOrd="0" destOrd="0" presId="urn:microsoft.com/office/officeart/2005/8/layout/process3"/>
    <dgm:cxn modelId="{5B65BA8C-BFBC-4FA7-87FD-6E1A390359DD}" type="presParOf" srcId="{5FE49F40-1991-4962-964B-ABFBA43A94CC}" destId="{0D830284-6FAE-4BC8-9AA5-216F2A5F4DCB}" srcOrd="2" destOrd="0" presId="urn:microsoft.com/office/officeart/2005/8/layout/process3"/>
    <dgm:cxn modelId="{2DF8DC57-A74C-4532-9488-49DA28BC04AE}" type="presParOf" srcId="{0D830284-6FAE-4BC8-9AA5-216F2A5F4DCB}" destId="{5F2C2B55-DCCD-4093-AB7A-DDAEBC518C1C}" srcOrd="0" destOrd="0" presId="urn:microsoft.com/office/officeart/2005/8/layout/process3"/>
    <dgm:cxn modelId="{6894AD00-9389-405B-B623-970F2DEADCBA}" type="presParOf" srcId="{0D830284-6FAE-4BC8-9AA5-216F2A5F4DCB}" destId="{56828AA0-12A3-4206-975C-037056A92077}" srcOrd="1" destOrd="0" presId="urn:microsoft.com/office/officeart/2005/8/layout/process3"/>
    <dgm:cxn modelId="{4D10217A-DD96-471B-B701-5E72B4B50365}" type="presParOf" srcId="{0D830284-6FAE-4BC8-9AA5-216F2A5F4DCB}" destId="{039164F7-7A22-412C-8903-1D132428DBC4}" srcOrd="2" destOrd="0" presId="urn:microsoft.com/office/officeart/2005/8/layout/process3"/>
    <dgm:cxn modelId="{F7912D9C-C563-4C30-B4E4-4096686DACEC}" type="presParOf" srcId="{5FE49F40-1991-4962-964B-ABFBA43A94CC}" destId="{94DACFB4-F480-4071-9D29-020EA1BE17EB}" srcOrd="3" destOrd="0" presId="urn:microsoft.com/office/officeart/2005/8/layout/process3"/>
    <dgm:cxn modelId="{A7013703-D16A-4583-93C2-CDB745C974B8}" type="presParOf" srcId="{94DACFB4-F480-4071-9D29-020EA1BE17EB}" destId="{5CBC8E6B-323F-47F5-B403-4DBFF109FA84}" srcOrd="0" destOrd="0" presId="urn:microsoft.com/office/officeart/2005/8/layout/process3"/>
    <dgm:cxn modelId="{9377A379-6F10-45E7-A3C6-277916975F0F}" type="presParOf" srcId="{5FE49F40-1991-4962-964B-ABFBA43A94CC}" destId="{19057E79-2072-4151-9C92-250DAF7B4566}" srcOrd="4" destOrd="0" presId="urn:microsoft.com/office/officeart/2005/8/layout/process3"/>
    <dgm:cxn modelId="{3ECCE937-9EFF-4705-B24D-1FC1AAD114B3}" type="presParOf" srcId="{19057E79-2072-4151-9C92-250DAF7B4566}" destId="{B105C14D-C63B-45EF-BA32-FD0BF912C7BE}" srcOrd="0" destOrd="0" presId="urn:microsoft.com/office/officeart/2005/8/layout/process3"/>
    <dgm:cxn modelId="{14DD14F0-9C9B-4EE5-9D8C-1325418FB923}" type="presParOf" srcId="{19057E79-2072-4151-9C92-250DAF7B4566}" destId="{D4351047-2348-401D-A4FF-75207DC0BE62}" srcOrd="1" destOrd="0" presId="urn:microsoft.com/office/officeart/2005/8/layout/process3"/>
    <dgm:cxn modelId="{5911408D-D8F4-47C8-BCA4-B4DD87999FC7}" type="presParOf" srcId="{19057E79-2072-4151-9C92-250DAF7B4566}" destId="{052E0DC7-85A3-4457-B89A-4B964328BDE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3F220B-585A-4947-BB60-6C9F73A8ECBD}" type="doc">
      <dgm:prSet loTypeId="urn:microsoft.com/office/officeart/2005/8/layout/pyramid4" loCatId="relationship" qsTypeId="urn:microsoft.com/office/officeart/2005/8/quickstyle/simple1#14" qsCatId="simple" csTypeId="urn:microsoft.com/office/officeart/2005/8/colors/accent1_2#14" csCatId="accent1" phldr="1"/>
      <dgm:spPr/>
      <dgm:t>
        <a:bodyPr/>
        <a:lstStyle/>
        <a:p>
          <a:endParaRPr lang="en-US"/>
        </a:p>
      </dgm:t>
    </dgm:pt>
    <dgm:pt modelId="{BCA75D0F-786F-45DE-9AEF-01D1A994B79A}">
      <dgm:prSet phldrT="[Text]"/>
      <dgm:spPr>
        <a:solidFill>
          <a:srgbClr val="00FF00"/>
        </a:solidFill>
      </dgm:spPr>
      <dgm:t>
        <a:bodyPr/>
        <a:lstStyle/>
        <a:p>
          <a:r>
            <a:rPr lang="en-US" dirty="0" smtClean="0">
              <a:solidFill>
                <a:schemeClr val="tx1"/>
              </a:solidFill>
            </a:rPr>
            <a:t>PXA</a:t>
          </a:r>
          <a:endParaRPr lang="en-US" dirty="0">
            <a:solidFill>
              <a:schemeClr val="tx1"/>
            </a:solidFill>
          </a:endParaRPr>
        </a:p>
      </dgm:t>
    </dgm:pt>
    <dgm:pt modelId="{3B4F5904-EBFC-407D-B14D-DAD329CFB393}" type="parTrans" cxnId="{717351EF-A128-495F-A3A3-1043DF398930}">
      <dgm:prSet/>
      <dgm:spPr/>
      <dgm:t>
        <a:bodyPr/>
        <a:lstStyle/>
        <a:p>
          <a:endParaRPr lang="en-US"/>
        </a:p>
      </dgm:t>
    </dgm:pt>
    <dgm:pt modelId="{93EF8396-F6BE-46FF-9A47-12D9308D7620}" type="sibTrans" cxnId="{717351EF-A128-495F-A3A3-1043DF398930}">
      <dgm:prSet/>
      <dgm:spPr/>
      <dgm:t>
        <a:bodyPr/>
        <a:lstStyle/>
        <a:p>
          <a:endParaRPr lang="en-US"/>
        </a:p>
      </dgm:t>
    </dgm:pt>
    <dgm:pt modelId="{C98471AE-DE62-4174-A57F-1F8E1587685C}">
      <dgm:prSet phldrT="[Text]"/>
      <dgm:spPr>
        <a:solidFill>
          <a:srgbClr val="FDEB07"/>
        </a:solidFill>
      </dgm:spPr>
      <dgm:t>
        <a:bodyPr/>
        <a:lstStyle/>
        <a:p>
          <a:r>
            <a:rPr lang="en-US" dirty="0" smtClean="0">
              <a:solidFill>
                <a:schemeClr val="tx1"/>
              </a:solidFill>
            </a:rPr>
            <a:t>CXA</a:t>
          </a:r>
          <a:endParaRPr lang="en-US" dirty="0">
            <a:solidFill>
              <a:schemeClr val="tx1"/>
            </a:solidFill>
          </a:endParaRPr>
        </a:p>
      </dgm:t>
    </dgm:pt>
    <dgm:pt modelId="{0E9DBF20-FAAE-44A9-BEB8-3518B97D7C9F}" type="parTrans" cxnId="{966EA594-5AFB-4BF1-A585-C833455BCDFB}">
      <dgm:prSet/>
      <dgm:spPr/>
      <dgm:t>
        <a:bodyPr/>
        <a:lstStyle/>
        <a:p>
          <a:endParaRPr lang="en-US"/>
        </a:p>
      </dgm:t>
    </dgm:pt>
    <dgm:pt modelId="{CAD0C333-322D-4CEC-AB64-79B11A86D048}" type="sibTrans" cxnId="{966EA594-5AFB-4BF1-A585-C833455BCDFB}">
      <dgm:prSet/>
      <dgm:spPr/>
      <dgm:t>
        <a:bodyPr/>
        <a:lstStyle/>
        <a:p>
          <a:endParaRPr lang="en-US"/>
        </a:p>
      </dgm:t>
    </dgm:pt>
    <dgm:pt modelId="{20CD2B5A-DF13-4BC2-8700-5A918715B7EA}">
      <dgm:prSet phldrT="[Text]"/>
      <dgm:spPr>
        <a:solidFill>
          <a:srgbClr val="FFC000"/>
        </a:solidFill>
      </dgm:spPr>
      <dgm:t>
        <a:bodyPr/>
        <a:lstStyle/>
        <a:p>
          <a:r>
            <a:rPr lang="en-US" dirty="0" smtClean="0">
              <a:solidFill>
                <a:schemeClr val="tx1"/>
              </a:solidFill>
            </a:rPr>
            <a:t>MXA</a:t>
          </a:r>
          <a:endParaRPr lang="en-US" dirty="0">
            <a:solidFill>
              <a:schemeClr val="tx1"/>
            </a:solidFill>
          </a:endParaRPr>
        </a:p>
      </dgm:t>
    </dgm:pt>
    <dgm:pt modelId="{F002DAA4-FFEB-458F-AFF5-07C2A9425503}" type="parTrans" cxnId="{18E8A9B6-F2B1-40A9-96E6-56BCFEAAFA33}">
      <dgm:prSet/>
      <dgm:spPr/>
      <dgm:t>
        <a:bodyPr/>
        <a:lstStyle/>
        <a:p>
          <a:endParaRPr lang="en-US"/>
        </a:p>
      </dgm:t>
    </dgm:pt>
    <dgm:pt modelId="{856612D6-77DE-46F7-B0DA-CD241962827D}" type="sibTrans" cxnId="{18E8A9B6-F2B1-40A9-96E6-56BCFEAAFA33}">
      <dgm:prSet/>
      <dgm:spPr/>
      <dgm:t>
        <a:bodyPr/>
        <a:lstStyle/>
        <a:p>
          <a:endParaRPr lang="en-US"/>
        </a:p>
      </dgm:t>
    </dgm:pt>
    <dgm:pt modelId="{3B1E98D0-D568-4B9E-BFFC-AE867B189D49}">
      <dgm:prSet phldrT="[Text]"/>
      <dgm:spPr/>
      <dgm:t>
        <a:bodyPr/>
        <a:lstStyle/>
        <a:p>
          <a:r>
            <a:rPr lang="en-US" dirty="0" smtClean="0">
              <a:solidFill>
                <a:schemeClr val="tx1"/>
              </a:solidFill>
            </a:rPr>
            <a:t>EXA</a:t>
          </a:r>
          <a:endParaRPr lang="en-US" dirty="0">
            <a:solidFill>
              <a:schemeClr val="tx1"/>
            </a:solidFill>
          </a:endParaRPr>
        </a:p>
      </dgm:t>
    </dgm:pt>
    <dgm:pt modelId="{A1E6501E-DF33-47B8-A9EB-3128B38EEE0C}" type="parTrans" cxnId="{EEBC6F35-7CE8-475E-BF75-A2946FB02F78}">
      <dgm:prSet/>
      <dgm:spPr/>
      <dgm:t>
        <a:bodyPr/>
        <a:lstStyle/>
        <a:p>
          <a:endParaRPr lang="en-US"/>
        </a:p>
      </dgm:t>
    </dgm:pt>
    <dgm:pt modelId="{6E8334E0-E6B1-4FBC-8766-D0C8E48D02C6}" type="sibTrans" cxnId="{EEBC6F35-7CE8-475E-BF75-A2946FB02F78}">
      <dgm:prSet/>
      <dgm:spPr/>
      <dgm:t>
        <a:bodyPr/>
        <a:lstStyle/>
        <a:p>
          <a:endParaRPr lang="en-US"/>
        </a:p>
      </dgm:t>
    </dgm:pt>
    <dgm:pt modelId="{8619827B-A3D0-4243-98B1-1BA4456BC12E}" type="pres">
      <dgm:prSet presAssocID="{043F220B-585A-4947-BB60-6C9F73A8ECBD}" presName="compositeShape" presStyleCnt="0">
        <dgm:presLayoutVars>
          <dgm:chMax val="9"/>
          <dgm:dir/>
          <dgm:resizeHandles val="exact"/>
        </dgm:presLayoutVars>
      </dgm:prSet>
      <dgm:spPr/>
      <dgm:t>
        <a:bodyPr/>
        <a:lstStyle/>
        <a:p>
          <a:endParaRPr lang="en-US"/>
        </a:p>
      </dgm:t>
    </dgm:pt>
    <dgm:pt modelId="{B93AC516-67C1-48C5-8F12-4DB912006FD7}" type="pres">
      <dgm:prSet presAssocID="{043F220B-585A-4947-BB60-6C9F73A8ECBD}" presName="triangle1" presStyleLbl="node1" presStyleIdx="0" presStyleCnt="4">
        <dgm:presLayoutVars>
          <dgm:bulletEnabled val="1"/>
        </dgm:presLayoutVars>
      </dgm:prSet>
      <dgm:spPr/>
      <dgm:t>
        <a:bodyPr/>
        <a:lstStyle/>
        <a:p>
          <a:endParaRPr lang="en-US"/>
        </a:p>
      </dgm:t>
    </dgm:pt>
    <dgm:pt modelId="{432564B9-B308-4F47-A997-D26C4957D3C9}" type="pres">
      <dgm:prSet presAssocID="{043F220B-585A-4947-BB60-6C9F73A8ECBD}" presName="triangle2" presStyleLbl="node1" presStyleIdx="1" presStyleCnt="4">
        <dgm:presLayoutVars>
          <dgm:bulletEnabled val="1"/>
        </dgm:presLayoutVars>
      </dgm:prSet>
      <dgm:spPr/>
      <dgm:t>
        <a:bodyPr/>
        <a:lstStyle/>
        <a:p>
          <a:endParaRPr lang="en-US"/>
        </a:p>
      </dgm:t>
    </dgm:pt>
    <dgm:pt modelId="{2B617360-59FC-483E-9B12-F6B633A44FC8}" type="pres">
      <dgm:prSet presAssocID="{043F220B-585A-4947-BB60-6C9F73A8ECBD}" presName="triangle3" presStyleLbl="node1" presStyleIdx="2" presStyleCnt="4">
        <dgm:presLayoutVars>
          <dgm:bulletEnabled val="1"/>
        </dgm:presLayoutVars>
      </dgm:prSet>
      <dgm:spPr/>
      <dgm:t>
        <a:bodyPr/>
        <a:lstStyle/>
        <a:p>
          <a:endParaRPr lang="en-US"/>
        </a:p>
      </dgm:t>
    </dgm:pt>
    <dgm:pt modelId="{98924EC7-878C-49A5-8E6F-73DBCB6B6CEA}" type="pres">
      <dgm:prSet presAssocID="{043F220B-585A-4947-BB60-6C9F73A8ECBD}" presName="triangle4" presStyleLbl="node1" presStyleIdx="3" presStyleCnt="4">
        <dgm:presLayoutVars>
          <dgm:bulletEnabled val="1"/>
        </dgm:presLayoutVars>
      </dgm:prSet>
      <dgm:spPr/>
      <dgm:t>
        <a:bodyPr/>
        <a:lstStyle/>
        <a:p>
          <a:endParaRPr lang="en-US"/>
        </a:p>
      </dgm:t>
    </dgm:pt>
  </dgm:ptLst>
  <dgm:cxnLst>
    <dgm:cxn modelId="{28AED010-C02A-42A7-A662-AFD4E430E587}" type="presOf" srcId="{20CD2B5A-DF13-4BC2-8700-5A918715B7EA}" destId="{2B617360-59FC-483E-9B12-F6B633A44FC8}" srcOrd="0" destOrd="0" presId="urn:microsoft.com/office/officeart/2005/8/layout/pyramid4"/>
    <dgm:cxn modelId="{717351EF-A128-495F-A3A3-1043DF398930}" srcId="{043F220B-585A-4947-BB60-6C9F73A8ECBD}" destId="{BCA75D0F-786F-45DE-9AEF-01D1A994B79A}" srcOrd="0" destOrd="0" parTransId="{3B4F5904-EBFC-407D-B14D-DAD329CFB393}" sibTransId="{93EF8396-F6BE-46FF-9A47-12D9308D7620}"/>
    <dgm:cxn modelId="{E94BA83B-B17A-40DD-8D11-6B86FE063176}" type="presOf" srcId="{C98471AE-DE62-4174-A57F-1F8E1587685C}" destId="{432564B9-B308-4F47-A997-D26C4957D3C9}" srcOrd="0" destOrd="0" presId="urn:microsoft.com/office/officeart/2005/8/layout/pyramid4"/>
    <dgm:cxn modelId="{67CD837C-FB05-4220-BD33-E7D71044743A}" type="presOf" srcId="{BCA75D0F-786F-45DE-9AEF-01D1A994B79A}" destId="{B93AC516-67C1-48C5-8F12-4DB912006FD7}" srcOrd="0" destOrd="0" presId="urn:microsoft.com/office/officeart/2005/8/layout/pyramid4"/>
    <dgm:cxn modelId="{13EFBE25-0269-4416-94EA-5E9631D37AA3}" type="presOf" srcId="{3B1E98D0-D568-4B9E-BFFC-AE867B189D49}" destId="{98924EC7-878C-49A5-8E6F-73DBCB6B6CEA}" srcOrd="0" destOrd="0" presId="urn:microsoft.com/office/officeart/2005/8/layout/pyramid4"/>
    <dgm:cxn modelId="{18E8A9B6-F2B1-40A9-96E6-56BCFEAAFA33}" srcId="{043F220B-585A-4947-BB60-6C9F73A8ECBD}" destId="{20CD2B5A-DF13-4BC2-8700-5A918715B7EA}" srcOrd="2" destOrd="0" parTransId="{F002DAA4-FFEB-458F-AFF5-07C2A9425503}" sibTransId="{856612D6-77DE-46F7-B0DA-CD241962827D}"/>
    <dgm:cxn modelId="{EEBC6F35-7CE8-475E-BF75-A2946FB02F78}" srcId="{043F220B-585A-4947-BB60-6C9F73A8ECBD}" destId="{3B1E98D0-D568-4B9E-BFFC-AE867B189D49}" srcOrd="3" destOrd="0" parTransId="{A1E6501E-DF33-47B8-A9EB-3128B38EEE0C}" sibTransId="{6E8334E0-E6B1-4FBC-8766-D0C8E48D02C6}"/>
    <dgm:cxn modelId="{C5429E0C-FE51-4C74-BEFD-28A64A9BB3F7}" type="presOf" srcId="{043F220B-585A-4947-BB60-6C9F73A8ECBD}" destId="{8619827B-A3D0-4243-98B1-1BA4456BC12E}" srcOrd="0" destOrd="0" presId="urn:microsoft.com/office/officeart/2005/8/layout/pyramid4"/>
    <dgm:cxn modelId="{966EA594-5AFB-4BF1-A585-C833455BCDFB}" srcId="{043F220B-585A-4947-BB60-6C9F73A8ECBD}" destId="{C98471AE-DE62-4174-A57F-1F8E1587685C}" srcOrd="1" destOrd="0" parTransId="{0E9DBF20-FAAE-44A9-BEB8-3518B97D7C9F}" sibTransId="{CAD0C333-322D-4CEC-AB64-79B11A86D048}"/>
    <dgm:cxn modelId="{C481556E-171A-4016-B21C-4BC52A26EA37}" type="presParOf" srcId="{8619827B-A3D0-4243-98B1-1BA4456BC12E}" destId="{B93AC516-67C1-48C5-8F12-4DB912006FD7}" srcOrd="0" destOrd="0" presId="urn:microsoft.com/office/officeart/2005/8/layout/pyramid4"/>
    <dgm:cxn modelId="{6EA34BB2-1628-4695-87DD-FFF752CE1C59}" type="presParOf" srcId="{8619827B-A3D0-4243-98B1-1BA4456BC12E}" destId="{432564B9-B308-4F47-A997-D26C4957D3C9}" srcOrd="1" destOrd="0" presId="urn:microsoft.com/office/officeart/2005/8/layout/pyramid4"/>
    <dgm:cxn modelId="{886FE92C-8A62-4D4F-9866-807DFD37149F}" type="presParOf" srcId="{8619827B-A3D0-4243-98B1-1BA4456BC12E}" destId="{2B617360-59FC-483E-9B12-F6B633A44FC8}" srcOrd="2" destOrd="0" presId="urn:microsoft.com/office/officeart/2005/8/layout/pyramid4"/>
    <dgm:cxn modelId="{6F75278F-3674-4A0B-BE14-4AF269538913}" type="presParOf" srcId="{8619827B-A3D0-4243-98B1-1BA4456BC12E}" destId="{98924EC7-878C-49A5-8E6F-73DBCB6B6CEA}"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E12C2-F9C2-4915-9F77-B71614FB650C}">
      <dsp:nvSpPr>
        <dsp:cNvPr id="0" name=""/>
        <dsp:cNvSpPr/>
      </dsp:nvSpPr>
      <dsp:spPr>
        <a:xfrm rot="10800000">
          <a:off x="1327530" y="326"/>
          <a:ext cx="4754005" cy="52037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469" tIns="57150" rIns="106680" bIns="5715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bg1"/>
              </a:solidFill>
              <a:latin typeface="Arial" charset="0"/>
            </a:rPr>
            <a:t>PERFORMANCE:  </a:t>
          </a:r>
          <a:r>
            <a:rPr lang="en-US" sz="1500" kern="1200" dirty="0" smtClean="0">
              <a:solidFill>
                <a:schemeClr val="bg1"/>
              </a:solidFill>
              <a:latin typeface="Arial" charset="0"/>
            </a:rPr>
            <a:t>Highest Performance RF and MW Signal/Spectrum Analyzer available</a:t>
          </a:r>
          <a:endParaRPr lang="en-US" sz="1500" kern="1200" dirty="0">
            <a:solidFill>
              <a:schemeClr val="bg1"/>
            </a:solidFill>
          </a:endParaRPr>
        </a:p>
      </dsp:txBody>
      <dsp:txXfrm rot="10800000">
        <a:off x="1457622" y="326"/>
        <a:ext cx="4623913" cy="520370"/>
      </dsp:txXfrm>
    </dsp:sp>
    <dsp:sp modelId="{605B2647-7454-4708-BBE1-4B1B56B50DAD}">
      <dsp:nvSpPr>
        <dsp:cNvPr id="0" name=""/>
        <dsp:cNvSpPr/>
      </dsp:nvSpPr>
      <dsp:spPr>
        <a:xfrm>
          <a:off x="1067344" y="326"/>
          <a:ext cx="520370" cy="52037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80A61C-F9C5-4F7D-BC03-54C20F253D25}">
      <dsp:nvSpPr>
        <dsp:cNvPr id="0" name=""/>
        <dsp:cNvSpPr/>
      </dsp:nvSpPr>
      <dsp:spPr>
        <a:xfrm rot="10800000">
          <a:off x="1327530" y="655822"/>
          <a:ext cx="4754005" cy="52037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469" tIns="57150" rIns="106680" bIns="5715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bg1"/>
              </a:solidFill>
              <a:latin typeface="Arial" charset="0"/>
            </a:rPr>
            <a:t>APPLICATIONS:  </a:t>
          </a:r>
          <a:r>
            <a:rPr lang="en-US" sz="1500" kern="1200" dirty="0" smtClean="0">
              <a:solidFill>
                <a:schemeClr val="bg1"/>
              </a:solidFill>
              <a:latin typeface="Arial" charset="0"/>
            </a:rPr>
            <a:t>Broadest set of measurement applications and demodulation capabilities </a:t>
          </a:r>
          <a:endParaRPr lang="en-US" sz="1500" kern="1200" dirty="0">
            <a:solidFill>
              <a:schemeClr val="bg1"/>
            </a:solidFill>
            <a:latin typeface="Arial" charset="0"/>
          </a:endParaRPr>
        </a:p>
      </dsp:txBody>
      <dsp:txXfrm rot="10800000">
        <a:off x="1457622" y="655822"/>
        <a:ext cx="4623913" cy="520370"/>
      </dsp:txXfrm>
    </dsp:sp>
    <dsp:sp modelId="{89899CD0-61FD-4440-ADC0-030422238311}">
      <dsp:nvSpPr>
        <dsp:cNvPr id="0" name=""/>
        <dsp:cNvSpPr/>
      </dsp:nvSpPr>
      <dsp:spPr>
        <a:xfrm>
          <a:off x="1067344" y="655822"/>
          <a:ext cx="520370" cy="520370"/>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6F97A8-9C17-44D4-846C-5D8FAD2C785B}">
      <dsp:nvSpPr>
        <dsp:cNvPr id="0" name=""/>
        <dsp:cNvSpPr/>
      </dsp:nvSpPr>
      <dsp:spPr>
        <a:xfrm rot="10800000">
          <a:off x="1327530" y="1311317"/>
          <a:ext cx="4754005" cy="52037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469" tIns="57150" rIns="106680" bIns="5715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bg1"/>
              </a:solidFill>
              <a:latin typeface="Arial" charset="0"/>
            </a:rPr>
            <a:t>EXPANDABILITY:</a:t>
          </a:r>
          <a:r>
            <a:rPr lang="en-US" sz="1500" kern="1200" dirty="0" smtClean="0">
              <a:solidFill>
                <a:schemeClr val="bg1"/>
              </a:solidFill>
              <a:latin typeface="Arial" charset="0"/>
            </a:rPr>
            <a:t>  Protect your investment</a:t>
          </a:r>
          <a:endParaRPr lang="en-US" sz="1500" kern="1200" dirty="0">
            <a:solidFill>
              <a:schemeClr val="bg1"/>
            </a:solidFill>
            <a:latin typeface="Arial" charset="0"/>
          </a:endParaRPr>
        </a:p>
      </dsp:txBody>
      <dsp:txXfrm rot="10800000">
        <a:off x="1457622" y="1311317"/>
        <a:ext cx="4623913" cy="520370"/>
      </dsp:txXfrm>
    </dsp:sp>
    <dsp:sp modelId="{212067F9-6E94-4FE5-BAD5-29DBB244D932}">
      <dsp:nvSpPr>
        <dsp:cNvPr id="0" name=""/>
        <dsp:cNvSpPr/>
      </dsp:nvSpPr>
      <dsp:spPr>
        <a:xfrm>
          <a:off x="1067344" y="1311317"/>
          <a:ext cx="520370" cy="520370"/>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4F2AB5-C54A-4708-846C-BC66E780D446}">
      <dsp:nvSpPr>
        <dsp:cNvPr id="0" name=""/>
        <dsp:cNvSpPr/>
      </dsp:nvSpPr>
      <dsp:spPr>
        <a:xfrm rot="10800000">
          <a:off x="1353867" y="1946742"/>
          <a:ext cx="4754005" cy="52037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469" tIns="57150" rIns="106680" bIns="5715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bg1"/>
              </a:solidFill>
              <a:latin typeface="Arial" charset="0"/>
            </a:rPr>
            <a:t>UPGRADE: </a:t>
          </a:r>
          <a:r>
            <a:rPr lang="en-US" sz="1500" b="0" kern="1200" dirty="0" smtClean="0">
              <a:solidFill>
                <a:schemeClr val="bg1"/>
              </a:solidFill>
              <a:latin typeface="Arial" charset="0"/>
            </a:rPr>
            <a:t>Direct replacement for PSA</a:t>
          </a:r>
          <a:endParaRPr lang="en-US" sz="1500" b="0" kern="1200" dirty="0">
            <a:solidFill>
              <a:schemeClr val="bg1"/>
            </a:solidFill>
            <a:latin typeface="Arial" charset="0"/>
          </a:endParaRPr>
        </a:p>
      </dsp:txBody>
      <dsp:txXfrm rot="10800000">
        <a:off x="1483959" y="1946742"/>
        <a:ext cx="4623913" cy="520370"/>
      </dsp:txXfrm>
    </dsp:sp>
    <dsp:sp modelId="{FA5B6ECB-325D-451A-BFF9-68BC5E600791}">
      <dsp:nvSpPr>
        <dsp:cNvPr id="0" name=""/>
        <dsp:cNvSpPr/>
      </dsp:nvSpPr>
      <dsp:spPr>
        <a:xfrm>
          <a:off x="1067344" y="1966813"/>
          <a:ext cx="520370" cy="520370"/>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F0E3C-5C23-4722-840E-162A179A1D50}">
      <dsp:nvSpPr>
        <dsp:cNvPr id="0" name=""/>
        <dsp:cNvSpPr/>
      </dsp:nvSpPr>
      <dsp:spPr>
        <a:xfrm>
          <a:off x="4004" y="931836"/>
          <a:ext cx="1820854" cy="8120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err="1" smtClean="0"/>
            <a:t>Unpreselected</a:t>
          </a:r>
          <a:endParaRPr lang="en-US" sz="1600" b="1" kern="1200" dirty="0"/>
        </a:p>
      </dsp:txBody>
      <dsp:txXfrm>
        <a:off x="4004" y="931836"/>
        <a:ext cx="1820854" cy="541334"/>
      </dsp:txXfrm>
    </dsp:sp>
    <dsp:sp modelId="{71BE8ACC-F235-41E2-8927-7BCE04156B72}">
      <dsp:nvSpPr>
        <dsp:cNvPr id="0" name=""/>
        <dsp:cNvSpPr/>
      </dsp:nvSpPr>
      <dsp:spPr>
        <a:xfrm>
          <a:off x="376950" y="1445838"/>
          <a:ext cx="1820854" cy="864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err="1" smtClean="0"/>
            <a:t>Unpreselected</a:t>
          </a:r>
          <a:endParaRPr lang="en-US" sz="1500" b="1" kern="1200" dirty="0"/>
        </a:p>
      </dsp:txBody>
      <dsp:txXfrm>
        <a:off x="402256" y="1471144"/>
        <a:ext cx="1770242" cy="813388"/>
      </dsp:txXfrm>
    </dsp:sp>
    <dsp:sp modelId="{9DE21255-45DB-45B7-9F0E-31D1C74EB2B1}">
      <dsp:nvSpPr>
        <dsp:cNvPr id="0" name=""/>
        <dsp:cNvSpPr/>
      </dsp:nvSpPr>
      <dsp:spPr>
        <a:xfrm rot="21595335">
          <a:off x="2100894" y="973827"/>
          <a:ext cx="585194" cy="4533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100894" y="1064587"/>
        <a:ext cx="449192" cy="272004"/>
      </dsp:txXfrm>
    </dsp:sp>
    <dsp:sp modelId="{56828AA0-12A3-4206-975C-037056A92077}">
      <dsp:nvSpPr>
        <dsp:cNvPr id="0" name=""/>
        <dsp:cNvSpPr/>
      </dsp:nvSpPr>
      <dsp:spPr>
        <a:xfrm>
          <a:off x="2928999" y="943743"/>
          <a:ext cx="1820854" cy="7643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err="1" smtClean="0"/>
            <a:t>Unpreselected</a:t>
          </a:r>
          <a:endParaRPr lang="en-US" sz="1600" b="1" kern="1200" dirty="0"/>
        </a:p>
      </dsp:txBody>
      <dsp:txXfrm>
        <a:off x="2928999" y="943743"/>
        <a:ext cx="1820854" cy="509582"/>
      </dsp:txXfrm>
    </dsp:sp>
    <dsp:sp modelId="{039164F7-7A22-412C-8903-1D132428DBC4}">
      <dsp:nvSpPr>
        <dsp:cNvPr id="0" name=""/>
        <dsp:cNvSpPr/>
      </dsp:nvSpPr>
      <dsp:spPr>
        <a:xfrm>
          <a:off x="3301945" y="1433931"/>
          <a:ext cx="1820854" cy="864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smtClean="0"/>
            <a:t>Preselected</a:t>
          </a:r>
          <a:endParaRPr lang="en-US" sz="1500" b="1" kern="1200" dirty="0"/>
        </a:p>
      </dsp:txBody>
      <dsp:txXfrm>
        <a:off x="3327251" y="1459237"/>
        <a:ext cx="1770242" cy="813388"/>
      </dsp:txXfrm>
    </dsp:sp>
    <dsp:sp modelId="{94DACFB4-F480-4071-9D29-020EA1BE17EB}">
      <dsp:nvSpPr>
        <dsp:cNvPr id="0" name=""/>
        <dsp:cNvSpPr/>
      </dsp:nvSpPr>
      <dsp:spPr>
        <a:xfrm rot="4665">
          <a:off x="5025889" y="973872"/>
          <a:ext cx="585194" cy="4533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5025889" y="1064448"/>
        <a:ext cx="449192" cy="272004"/>
      </dsp:txXfrm>
    </dsp:sp>
    <dsp:sp modelId="{D4351047-2348-401D-A4FF-75207DC0BE62}">
      <dsp:nvSpPr>
        <dsp:cNvPr id="0" name=""/>
        <dsp:cNvSpPr/>
      </dsp:nvSpPr>
      <dsp:spPr>
        <a:xfrm>
          <a:off x="5853994" y="931836"/>
          <a:ext cx="1820854" cy="8120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smtClean="0"/>
            <a:t>Preselected</a:t>
          </a:r>
          <a:endParaRPr lang="en-US" sz="1600" b="1" kern="1200" dirty="0"/>
        </a:p>
      </dsp:txBody>
      <dsp:txXfrm>
        <a:off x="5853994" y="931836"/>
        <a:ext cx="1820854" cy="541334"/>
      </dsp:txXfrm>
    </dsp:sp>
    <dsp:sp modelId="{052E0DC7-85A3-4457-B89A-4B964328BDEF}">
      <dsp:nvSpPr>
        <dsp:cNvPr id="0" name=""/>
        <dsp:cNvSpPr/>
      </dsp:nvSpPr>
      <dsp:spPr>
        <a:xfrm>
          <a:off x="6226940" y="1445838"/>
          <a:ext cx="1820854" cy="864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smtClean="0"/>
            <a:t>Preselected</a:t>
          </a:r>
          <a:endParaRPr lang="en-US" sz="1500" b="1" kern="1200" dirty="0"/>
        </a:p>
      </dsp:txBody>
      <dsp:txXfrm>
        <a:off x="6252246" y="1471144"/>
        <a:ext cx="1770242" cy="813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AC516-67C1-48C5-8F12-4DB912006FD7}">
      <dsp:nvSpPr>
        <dsp:cNvPr id="0" name=""/>
        <dsp:cNvSpPr/>
      </dsp:nvSpPr>
      <dsp:spPr>
        <a:xfrm>
          <a:off x="2032120" y="0"/>
          <a:ext cx="2031759" cy="2031759"/>
        </a:xfrm>
        <a:prstGeom prst="triangle">
          <a:avLst/>
        </a:prstGeom>
        <a:solidFill>
          <a:srgbClr val="00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rPr>
            <a:t>PXA</a:t>
          </a:r>
          <a:endParaRPr lang="en-US" sz="2800" kern="1200" dirty="0">
            <a:solidFill>
              <a:schemeClr val="tx1"/>
            </a:solidFill>
          </a:endParaRPr>
        </a:p>
      </dsp:txBody>
      <dsp:txXfrm>
        <a:off x="2540060" y="1015880"/>
        <a:ext cx="1015879" cy="1015879"/>
      </dsp:txXfrm>
    </dsp:sp>
    <dsp:sp modelId="{432564B9-B308-4F47-A997-D26C4957D3C9}">
      <dsp:nvSpPr>
        <dsp:cNvPr id="0" name=""/>
        <dsp:cNvSpPr/>
      </dsp:nvSpPr>
      <dsp:spPr>
        <a:xfrm>
          <a:off x="1016241" y="2031759"/>
          <a:ext cx="2031759" cy="2031759"/>
        </a:xfrm>
        <a:prstGeom prst="triangle">
          <a:avLst/>
        </a:prstGeom>
        <a:solidFill>
          <a:srgbClr val="FDEB0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rPr>
            <a:t>CXA</a:t>
          </a:r>
          <a:endParaRPr lang="en-US" sz="2800" kern="1200" dirty="0">
            <a:solidFill>
              <a:schemeClr val="tx1"/>
            </a:solidFill>
          </a:endParaRPr>
        </a:p>
      </dsp:txBody>
      <dsp:txXfrm>
        <a:off x="1524181" y="3047639"/>
        <a:ext cx="1015879" cy="1015879"/>
      </dsp:txXfrm>
    </dsp:sp>
    <dsp:sp modelId="{2B617360-59FC-483E-9B12-F6B633A44FC8}">
      <dsp:nvSpPr>
        <dsp:cNvPr id="0" name=""/>
        <dsp:cNvSpPr/>
      </dsp:nvSpPr>
      <dsp:spPr>
        <a:xfrm rot="10800000">
          <a:off x="2032120" y="2031759"/>
          <a:ext cx="2031759" cy="2031759"/>
        </a:xfrm>
        <a:prstGeom prst="triangl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rPr>
            <a:t>MXA</a:t>
          </a:r>
          <a:endParaRPr lang="en-US" sz="2800" kern="1200" dirty="0">
            <a:solidFill>
              <a:schemeClr val="tx1"/>
            </a:solidFill>
          </a:endParaRPr>
        </a:p>
      </dsp:txBody>
      <dsp:txXfrm rot="10800000">
        <a:off x="2540060" y="2031759"/>
        <a:ext cx="1015879" cy="1015879"/>
      </dsp:txXfrm>
    </dsp:sp>
    <dsp:sp modelId="{98924EC7-878C-49A5-8E6F-73DBCB6B6CEA}">
      <dsp:nvSpPr>
        <dsp:cNvPr id="0" name=""/>
        <dsp:cNvSpPr/>
      </dsp:nvSpPr>
      <dsp:spPr>
        <a:xfrm>
          <a:off x="3048000" y="2031759"/>
          <a:ext cx="2031759" cy="2031759"/>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rPr>
            <a:t>EXA</a:t>
          </a:r>
          <a:endParaRPr lang="en-US" sz="2800" kern="1200" dirty="0">
            <a:solidFill>
              <a:schemeClr val="tx1"/>
            </a:solidFill>
          </a:endParaRPr>
        </a:p>
      </dsp:txBody>
      <dsp:txXfrm>
        <a:off x="3555940" y="3047639"/>
        <a:ext cx="1015879" cy="1015879"/>
      </dsp:txXfrm>
    </dsp:sp>
  </dsp:spTree>
</dsp:drawing>
</file>

<file path=ppt/diagrams/layout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783344-8539-4C32-8E03-D37875BCB23C}" type="datetimeFigureOut">
              <a:rPr lang="en-US" smtClean="0"/>
              <a:t>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908DA-A48A-4E0A-8AD5-2CAF9F81F4A4}" type="slidenum">
              <a:rPr lang="en-US" smtClean="0"/>
              <a:t>‹#›</a:t>
            </a:fld>
            <a:endParaRPr lang="en-US"/>
          </a:p>
        </p:txBody>
      </p:sp>
    </p:spTree>
    <p:extLst>
      <p:ext uri="{BB962C8B-B14F-4D97-AF65-F5344CB8AC3E}">
        <p14:creationId xmlns:p14="http://schemas.microsoft.com/office/powerpoint/2010/main" val="1679444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42" eaLnBrk="0" hangingPunct="0">
              <a:defRPr sz="2300">
                <a:solidFill>
                  <a:schemeClr val="tx1"/>
                </a:solidFill>
                <a:latin typeface="Times New Roman" pitchFamily="18" charset="0"/>
              </a:defRPr>
            </a:lvl1pPr>
            <a:lvl2pPr marL="702738" indent="-270283" defTabSz="897942" eaLnBrk="0" hangingPunct="0">
              <a:defRPr sz="2300">
                <a:solidFill>
                  <a:schemeClr val="tx1"/>
                </a:solidFill>
                <a:latin typeface="Times New Roman" pitchFamily="18" charset="0"/>
              </a:defRPr>
            </a:lvl2pPr>
            <a:lvl3pPr marL="1081135" indent="-216227" defTabSz="897942" eaLnBrk="0" hangingPunct="0">
              <a:defRPr sz="2300">
                <a:solidFill>
                  <a:schemeClr val="tx1"/>
                </a:solidFill>
                <a:latin typeface="Times New Roman" pitchFamily="18" charset="0"/>
              </a:defRPr>
            </a:lvl3pPr>
            <a:lvl4pPr marL="1513590" indent="-216227" defTabSz="897942" eaLnBrk="0" hangingPunct="0">
              <a:defRPr sz="2300">
                <a:solidFill>
                  <a:schemeClr val="tx1"/>
                </a:solidFill>
                <a:latin typeface="Times New Roman" pitchFamily="18" charset="0"/>
              </a:defRPr>
            </a:lvl4pPr>
            <a:lvl5pPr marL="1946044" indent="-216227" defTabSz="897942" eaLnBrk="0" hangingPunct="0">
              <a:defRPr sz="2300">
                <a:solidFill>
                  <a:schemeClr val="tx1"/>
                </a:solidFill>
                <a:latin typeface="Times New Roman" pitchFamily="18" charset="0"/>
              </a:defRPr>
            </a:lvl5pPr>
            <a:lvl6pPr marL="2378498" indent="-216227" defTabSz="897942" eaLnBrk="0" fontAlgn="base" hangingPunct="0">
              <a:spcBef>
                <a:spcPct val="0"/>
              </a:spcBef>
              <a:spcAft>
                <a:spcPct val="0"/>
              </a:spcAft>
              <a:defRPr sz="2300">
                <a:solidFill>
                  <a:schemeClr val="tx1"/>
                </a:solidFill>
                <a:latin typeface="Times New Roman" pitchFamily="18" charset="0"/>
              </a:defRPr>
            </a:lvl6pPr>
            <a:lvl7pPr marL="2810952" indent="-216227" defTabSz="897942" eaLnBrk="0" fontAlgn="base" hangingPunct="0">
              <a:spcBef>
                <a:spcPct val="0"/>
              </a:spcBef>
              <a:spcAft>
                <a:spcPct val="0"/>
              </a:spcAft>
              <a:defRPr sz="2300">
                <a:solidFill>
                  <a:schemeClr val="tx1"/>
                </a:solidFill>
                <a:latin typeface="Times New Roman" pitchFamily="18" charset="0"/>
              </a:defRPr>
            </a:lvl7pPr>
            <a:lvl8pPr marL="3243406" indent="-216227" defTabSz="897942" eaLnBrk="0" fontAlgn="base" hangingPunct="0">
              <a:spcBef>
                <a:spcPct val="0"/>
              </a:spcBef>
              <a:spcAft>
                <a:spcPct val="0"/>
              </a:spcAft>
              <a:defRPr sz="2300">
                <a:solidFill>
                  <a:schemeClr val="tx1"/>
                </a:solidFill>
                <a:latin typeface="Times New Roman" pitchFamily="18" charset="0"/>
              </a:defRPr>
            </a:lvl8pPr>
            <a:lvl9pPr marL="3675860" indent="-216227" defTabSz="897942" eaLnBrk="0" fontAlgn="base" hangingPunct="0">
              <a:spcBef>
                <a:spcPct val="0"/>
              </a:spcBef>
              <a:spcAft>
                <a:spcPct val="0"/>
              </a:spcAft>
              <a:defRPr sz="2300">
                <a:solidFill>
                  <a:schemeClr val="tx1"/>
                </a:solidFill>
                <a:latin typeface="Times New Roman" pitchFamily="18" charset="0"/>
              </a:defRPr>
            </a:lvl9pPr>
          </a:lstStyle>
          <a:p>
            <a:pPr eaLnBrk="1" hangingPunct="1"/>
            <a:fld id="{21B22DE3-ABBD-4F2B-8CF2-5E06B3C6402A}" type="slidenum">
              <a:rPr lang="en-US" sz="1200"/>
              <a:pPr eaLnBrk="1" hangingPunct="1"/>
              <a:t>1</a:t>
            </a:fld>
            <a:endParaRPr 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13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b="1"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34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p>
        </p:txBody>
      </p:sp>
      <p:sp>
        <p:nvSpPr>
          <p:cNvPr id="7434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29057" indent="-280406" eaLnBrk="0" hangingPunct="0">
              <a:defRPr>
                <a:solidFill>
                  <a:schemeClr val="tx1"/>
                </a:solidFill>
                <a:latin typeface="Arial" pitchFamily="34" charset="0"/>
                <a:cs typeface="Arial" pitchFamily="34" charset="0"/>
              </a:defRPr>
            </a:lvl2pPr>
            <a:lvl3pPr marL="1121626" indent="-224325" eaLnBrk="0" hangingPunct="0">
              <a:defRPr>
                <a:solidFill>
                  <a:schemeClr val="tx1"/>
                </a:solidFill>
                <a:latin typeface="Arial" pitchFamily="34" charset="0"/>
                <a:cs typeface="Arial" pitchFamily="34" charset="0"/>
              </a:defRPr>
            </a:lvl3pPr>
            <a:lvl4pPr marL="1570276" indent="-224325" eaLnBrk="0" hangingPunct="0">
              <a:defRPr>
                <a:solidFill>
                  <a:schemeClr val="tx1"/>
                </a:solidFill>
                <a:latin typeface="Arial" pitchFamily="34" charset="0"/>
                <a:cs typeface="Arial" pitchFamily="34" charset="0"/>
              </a:defRPr>
            </a:lvl4pPr>
            <a:lvl5pPr marL="2018927" indent="-224325" eaLnBrk="0" hangingPunct="0">
              <a:defRPr>
                <a:solidFill>
                  <a:schemeClr val="tx1"/>
                </a:solidFill>
                <a:latin typeface="Arial" pitchFamily="34" charset="0"/>
                <a:cs typeface="Arial" pitchFamily="34" charset="0"/>
              </a:defRPr>
            </a:lvl5pPr>
            <a:lvl6pPr marL="2467577" indent="-224325" eaLnBrk="0" fontAlgn="base" hangingPunct="0">
              <a:spcBef>
                <a:spcPct val="0"/>
              </a:spcBef>
              <a:spcAft>
                <a:spcPct val="0"/>
              </a:spcAft>
              <a:defRPr>
                <a:solidFill>
                  <a:schemeClr val="tx1"/>
                </a:solidFill>
                <a:latin typeface="Arial" pitchFamily="34" charset="0"/>
                <a:cs typeface="Arial" pitchFamily="34" charset="0"/>
              </a:defRPr>
            </a:lvl6pPr>
            <a:lvl7pPr marL="2916227" indent="-224325" eaLnBrk="0" fontAlgn="base" hangingPunct="0">
              <a:spcBef>
                <a:spcPct val="0"/>
              </a:spcBef>
              <a:spcAft>
                <a:spcPct val="0"/>
              </a:spcAft>
              <a:defRPr>
                <a:solidFill>
                  <a:schemeClr val="tx1"/>
                </a:solidFill>
                <a:latin typeface="Arial" pitchFamily="34" charset="0"/>
                <a:cs typeface="Arial" pitchFamily="34" charset="0"/>
              </a:defRPr>
            </a:lvl7pPr>
            <a:lvl8pPr marL="3364878" indent="-224325" eaLnBrk="0" fontAlgn="base" hangingPunct="0">
              <a:spcBef>
                <a:spcPct val="0"/>
              </a:spcBef>
              <a:spcAft>
                <a:spcPct val="0"/>
              </a:spcAft>
              <a:defRPr>
                <a:solidFill>
                  <a:schemeClr val="tx1"/>
                </a:solidFill>
                <a:latin typeface="Arial" pitchFamily="34" charset="0"/>
                <a:cs typeface="Arial" pitchFamily="34" charset="0"/>
              </a:defRPr>
            </a:lvl8pPr>
            <a:lvl9pPr marL="3813528" indent="-22432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0C22B83-1B58-4877-9418-4956073903F1}" type="slidenum">
              <a:rPr lang="en-US">
                <a:solidFill>
                  <a:srgbClr val="000000"/>
                </a:solidFill>
                <a:latin typeface="Calibri" pitchFamily="34" charset="0"/>
              </a:rPr>
              <a:pPr eaLnBrk="1" hangingPunct="1"/>
              <a:t>14</a:t>
            </a:fld>
            <a:endParaRPr lang="en-US">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PC4 processor is an</a:t>
            </a:r>
            <a:r>
              <a:rPr lang="en-US" baseline="0" dirty="0" smtClean="0"/>
              <a:t> Intel i7 chip running at 2 GHz.  It is a dual-core processor with hyper-threading thus it looks like 4 cores in Task Manager.  Aspects of the software that make use of parallel processing will gain the most benefits of the PC4 processor.</a:t>
            </a:r>
          </a:p>
          <a:p>
            <a:endParaRPr lang="en-US" baseline="0" dirty="0" smtClean="0"/>
          </a:p>
          <a:p>
            <a:pPr defTabSz="914240">
              <a:defRPr/>
            </a:pPr>
            <a:r>
              <a:rPr lang="en-US" dirty="0" smtClean="0"/>
              <a:t>Option PC4 provides the dual core high-performance CPU assembly with a new EXA to enhance the measurement speed of the analyzer. The removable solid state drive, included in the CPU assembly, offers and ideal data sanitization solution for applications in a secure environment. The 1000Base-T LAN connection offers the potential of speed enhancements for data transfer. To add an additional solid state drive, order N9010A-SSD. </a:t>
            </a:r>
          </a:p>
          <a:p>
            <a:endParaRPr lang="en-US" dirty="0"/>
          </a:p>
        </p:txBody>
      </p:sp>
      <p:sp>
        <p:nvSpPr>
          <p:cNvPr id="4" name="Slide Number Placeholder 3"/>
          <p:cNvSpPr>
            <a:spLocks noGrp="1"/>
          </p:cNvSpPr>
          <p:nvPr>
            <p:ph type="sldNum" sz="quarter" idx="10"/>
          </p:nvPr>
        </p:nvSpPr>
        <p:spPr>
          <a:xfrm>
            <a:off x="3884027" y="8684928"/>
            <a:ext cx="2972423" cy="457511"/>
          </a:xfrm>
          <a:prstGeom prst="rect">
            <a:avLst/>
          </a:prstGeom>
        </p:spPr>
        <p:txBody>
          <a:bodyPr lIns="89708" tIns="44854" rIns="89708" bIns="44854"/>
          <a:lstStyle/>
          <a:p>
            <a:pPr>
              <a:defRPr/>
            </a:pPr>
            <a:fld id="{606B8AC8-7D32-49FE-B309-2A0D51C00A45}" type="slidenum">
              <a:rPr lang="en-US" altLang="en-US" smtClean="0">
                <a:solidFill>
                  <a:prstClr val="black"/>
                </a:solidFill>
              </a:rPr>
              <a:pPr>
                <a:defRPr/>
              </a:pPr>
              <a:t>15</a:t>
            </a:fld>
            <a:endParaRPr lang="en-US"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47FCD782-7FE8-493D-93FF-C26D493A1B13}" type="slidenum">
              <a:rPr lang="en-US" sz="1100"/>
              <a:pPr eaLnBrk="1" hangingPunct="1"/>
              <a:t>16</a:t>
            </a:fld>
            <a:endParaRPr lang="en-US" sz="11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CA21718C-B9B2-4817-8D52-56A1D14D9BD9}" type="slidenum">
              <a:rPr lang="en-US" sz="1100"/>
              <a:pPr eaLnBrk="1" hangingPunct="1"/>
              <a:t>17</a:t>
            </a:fld>
            <a:endParaRPr lang="en-US" sz="11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62C49F89-1F5D-430A-8263-F848A5B9D13A}" type="slidenum">
              <a:rPr lang="en-US" sz="1100"/>
              <a:pPr eaLnBrk="1" hangingPunct="1"/>
              <a:t>18</a:t>
            </a:fld>
            <a:endParaRPr lang="en-US" sz="1100"/>
          </a:p>
        </p:txBody>
      </p:sp>
      <p:sp>
        <p:nvSpPr>
          <p:cNvPr id="315395" name="Rectangle 2"/>
          <p:cNvSpPr>
            <a:spLocks noGrp="1" noRot="1" noChangeAspect="1" noChangeArrowheads="1" noTextEdit="1"/>
          </p:cNvSpPr>
          <p:nvPr>
            <p:ph type="sldImg"/>
          </p:nvPr>
        </p:nvSpPr>
        <p:spPr>
          <a:xfrm>
            <a:off x="1144588" y="684213"/>
            <a:ext cx="4570412" cy="3429000"/>
          </a:xfrm>
          <a:ln/>
        </p:spPr>
      </p:sp>
      <p:sp>
        <p:nvSpPr>
          <p:cNvPr id="315396" name="Rectangle 3"/>
          <p:cNvSpPr>
            <a:spLocks noGrp="1" noChangeArrowheads="1"/>
          </p:cNvSpPr>
          <p:nvPr>
            <p:ph type="body" idx="1"/>
          </p:nvPr>
        </p:nvSpPr>
        <p:spPr>
          <a:xfrm>
            <a:off x="895946" y="4354286"/>
            <a:ext cx="5082481" cy="41169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02" rIns="91404" bIns="45702"/>
          <a:lstStyle/>
          <a:p>
            <a:r>
              <a:rPr lang="en-US" b="1" smtClean="0"/>
              <a:t>Available on EXA, MXA, PXA</a:t>
            </a:r>
          </a:p>
          <a:p>
            <a:r>
              <a:rPr lang="en-US" b="1" smtClean="0"/>
              <a:t>$1500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xfrm>
            <a:off x="895946" y="4354286"/>
            <a:ext cx="5082481" cy="41169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lstStyle/>
          <a:p>
            <a:endParaRPr lang="en-US" b="1"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lnSpc>
                <a:spcPct val="80000"/>
              </a:lnSpc>
            </a:pPr>
            <a:r>
              <a:rPr lang="en-US" sz="900"/>
              <a:t>&lt;TRANSITION&gt;: </a:t>
            </a:r>
          </a:p>
          <a:p>
            <a:pPr eaLnBrk="1" hangingPunct="1">
              <a:lnSpc>
                <a:spcPct val="80000"/>
              </a:lnSpc>
            </a:pPr>
            <a:r>
              <a:rPr lang="en-US" sz="900" i="1"/>
              <a:t>So let’s meet the new highly versatile/capable Agilent CXA signal analyzer</a:t>
            </a:r>
          </a:p>
          <a:p>
            <a:pPr eaLnBrk="1" hangingPunct="1">
              <a:lnSpc>
                <a:spcPct val="80000"/>
              </a:lnSpc>
            </a:pPr>
            <a:r>
              <a:rPr lang="en-US" sz="900" i="1"/>
              <a:t> </a:t>
            </a:r>
          </a:p>
          <a:p>
            <a:pPr eaLnBrk="1" hangingPunct="1">
              <a:lnSpc>
                <a:spcPct val="80000"/>
              </a:lnSpc>
            </a:pPr>
            <a:r>
              <a:rPr lang="en-US" sz="900" i="1"/>
              <a:t>Followed by the flagship signal analyzer form Agilent Technologies: the high-performance PXA</a:t>
            </a:r>
          </a:p>
          <a:p>
            <a:pPr eaLnBrk="1" hangingPunct="1">
              <a:lnSpc>
                <a:spcPct val="80000"/>
              </a:lnSpc>
            </a:pPr>
            <a:endParaRPr lang="en-US" sz="900"/>
          </a:p>
          <a:p>
            <a:pPr eaLnBrk="1" hangingPunct="1">
              <a:lnSpc>
                <a:spcPct val="80000"/>
              </a:lnSpc>
            </a:pPr>
            <a:r>
              <a:rPr lang="en-US" sz="900" b="1"/>
              <a:t>X-Series</a:t>
            </a:r>
            <a:r>
              <a:rPr lang="en-US" sz="900"/>
              <a:t>: The Agilent X-Series is an evolutionary approach to signal analysis that spans instrumentation, measurements and software. This approach gives you the flexibility to satisfy your business and technical requirements across multiple products and programs—now and in the future.</a:t>
            </a:r>
          </a:p>
          <a:p>
            <a:pPr eaLnBrk="1" hangingPunct="1">
              <a:lnSpc>
                <a:spcPct val="80000"/>
              </a:lnSpc>
            </a:pPr>
            <a:endParaRPr lang="en-US" sz="900"/>
          </a:p>
          <a:p>
            <a:pPr eaLnBrk="1" hangingPunct="1">
              <a:lnSpc>
                <a:spcPct val="80000"/>
              </a:lnSpc>
            </a:pPr>
            <a:r>
              <a:rPr lang="en-US" sz="900" b="1"/>
              <a:t>PXA: Drive Your Evolution</a:t>
            </a:r>
            <a:r>
              <a:rPr lang="en-US" sz="900"/>
              <a:t/>
            </a:r>
            <a:br>
              <a:rPr lang="en-US" sz="900"/>
            </a:br>
            <a:r>
              <a:rPr lang="en-US" sz="900"/>
              <a:t>Designed for the real world, the future-ready PXA is the evolutionary replacement for your current high-performance signal analyzer. It helps you sustain past achievements, enhance current designs and accelerate future innovations.</a:t>
            </a:r>
          </a:p>
          <a:p>
            <a:pPr eaLnBrk="1" hangingPunct="1">
              <a:lnSpc>
                <a:spcPct val="80000"/>
              </a:lnSpc>
            </a:pPr>
            <a:r>
              <a:rPr lang="en-US" sz="900"/>
              <a:t> </a:t>
            </a:r>
          </a:p>
          <a:p>
            <a:pPr eaLnBrk="1" hangingPunct="1">
              <a:lnSpc>
                <a:spcPct val="80000"/>
              </a:lnSpc>
            </a:pPr>
            <a:r>
              <a:rPr lang="en-US" sz="900" b="1"/>
              <a:t>MXA: Accelerate to Market</a:t>
            </a:r>
            <a:r>
              <a:rPr lang="en-US" sz="900"/>
              <a:t/>
            </a:r>
            <a:br>
              <a:rPr lang="en-US" sz="900"/>
            </a:br>
            <a:r>
              <a:rPr lang="en-US" sz="900"/>
              <a:t>The mid-performance MXA is the ultimate accelerator as your products move from design to manufacturing to the marketplace. It has the flexibility to quickly adapt to your evolving test requirements—today and tomorrow.</a:t>
            </a:r>
          </a:p>
          <a:p>
            <a:pPr eaLnBrk="1" hangingPunct="1">
              <a:lnSpc>
                <a:spcPct val="80000"/>
              </a:lnSpc>
            </a:pPr>
            <a:r>
              <a:rPr lang="en-US" sz="900"/>
              <a:t> </a:t>
            </a:r>
          </a:p>
          <a:p>
            <a:pPr eaLnBrk="1" hangingPunct="1">
              <a:lnSpc>
                <a:spcPct val="80000"/>
              </a:lnSpc>
            </a:pPr>
            <a:r>
              <a:rPr lang="en-US" sz="900" b="1"/>
              <a:t>EXA: Maximize Throughput</a:t>
            </a:r>
            <a:r>
              <a:rPr lang="en-US" sz="900"/>
              <a:t/>
            </a:r>
            <a:br>
              <a:rPr lang="en-US" sz="900"/>
            </a:br>
            <a:r>
              <a:rPr lang="en-US" sz="900"/>
              <a:t>The economy-class EXA is the fastest way to maximize throughput on the production line. From measurement speed to code compatibility, it makes every millisecond count and helps reduce your overall cost of test.</a:t>
            </a:r>
          </a:p>
          <a:p>
            <a:pPr eaLnBrk="1" hangingPunct="1">
              <a:lnSpc>
                <a:spcPct val="80000"/>
              </a:lnSpc>
            </a:pPr>
            <a:r>
              <a:rPr lang="en-US" sz="900"/>
              <a:t> </a:t>
            </a:r>
          </a:p>
          <a:p>
            <a:pPr eaLnBrk="1" hangingPunct="1">
              <a:lnSpc>
                <a:spcPct val="80000"/>
              </a:lnSpc>
            </a:pPr>
            <a:r>
              <a:rPr lang="en-US" sz="900" b="1"/>
              <a:t>CXA: Expect More</a:t>
            </a:r>
            <a:r>
              <a:rPr lang="en-US" sz="900"/>
              <a:t/>
            </a:r>
            <a:br>
              <a:rPr lang="en-US" sz="900"/>
            </a:br>
            <a:r>
              <a:rPr lang="en-US" sz="900"/>
              <a:t>The low-cost CXA is a versatile tool for essential signal characterization. It helps you accelerate product testing and development on multiple levels: cost reduction, throughput, design enhancement and more.</a:t>
            </a:r>
          </a:p>
          <a:p>
            <a:pPr eaLnBrk="1" hangingPunct="1">
              <a:lnSpc>
                <a:spcPct val="80000"/>
              </a:lnSpc>
            </a:pPr>
            <a:endParaRPr lang="en-US" sz="900"/>
          </a:p>
        </p:txBody>
      </p:sp>
      <p:sp>
        <p:nvSpPr>
          <p:cNvPr id="280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54A76E55-487B-484B-997E-4A64A754AFCF}" type="slidenum">
              <a:rPr lang="en-US" sz="1100"/>
              <a:pPr eaLnBrk="1" hangingPunct="1"/>
              <a:t>24</a:t>
            </a:fld>
            <a:endParaRPr lang="en-US" sz="11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two major categories of customers, the test houses that will test customer products to a wide range of requirements and the large companies that self certify their companies products. These customer will either purchase receivers from Agilent or purchase complete solution such as towers , antenna, turntables, chambers as well as receivers from solution partners.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42" eaLnBrk="0" hangingPunct="0">
              <a:defRPr sz="2300">
                <a:solidFill>
                  <a:schemeClr val="tx1"/>
                </a:solidFill>
                <a:latin typeface="Times New Roman" pitchFamily="18" charset="0"/>
              </a:defRPr>
            </a:lvl1pPr>
            <a:lvl2pPr marL="702738" indent="-270283" defTabSz="897942" eaLnBrk="0" hangingPunct="0">
              <a:defRPr sz="2300">
                <a:solidFill>
                  <a:schemeClr val="tx1"/>
                </a:solidFill>
                <a:latin typeface="Times New Roman" pitchFamily="18" charset="0"/>
              </a:defRPr>
            </a:lvl2pPr>
            <a:lvl3pPr marL="1081135" indent="-216227" defTabSz="897942" eaLnBrk="0" hangingPunct="0">
              <a:defRPr sz="2300">
                <a:solidFill>
                  <a:schemeClr val="tx1"/>
                </a:solidFill>
                <a:latin typeface="Times New Roman" pitchFamily="18" charset="0"/>
              </a:defRPr>
            </a:lvl3pPr>
            <a:lvl4pPr marL="1513590" indent="-216227" defTabSz="897942" eaLnBrk="0" hangingPunct="0">
              <a:defRPr sz="2300">
                <a:solidFill>
                  <a:schemeClr val="tx1"/>
                </a:solidFill>
                <a:latin typeface="Times New Roman" pitchFamily="18" charset="0"/>
              </a:defRPr>
            </a:lvl4pPr>
            <a:lvl5pPr marL="1946044" indent="-216227" defTabSz="897942" eaLnBrk="0" hangingPunct="0">
              <a:defRPr sz="2300">
                <a:solidFill>
                  <a:schemeClr val="tx1"/>
                </a:solidFill>
                <a:latin typeface="Times New Roman" pitchFamily="18" charset="0"/>
              </a:defRPr>
            </a:lvl5pPr>
            <a:lvl6pPr marL="2378498" indent="-216227" defTabSz="897942" eaLnBrk="0" fontAlgn="base" hangingPunct="0">
              <a:spcBef>
                <a:spcPct val="0"/>
              </a:spcBef>
              <a:spcAft>
                <a:spcPct val="0"/>
              </a:spcAft>
              <a:defRPr sz="2300">
                <a:solidFill>
                  <a:schemeClr val="tx1"/>
                </a:solidFill>
                <a:latin typeface="Times New Roman" pitchFamily="18" charset="0"/>
              </a:defRPr>
            </a:lvl6pPr>
            <a:lvl7pPr marL="2810952" indent="-216227" defTabSz="897942" eaLnBrk="0" fontAlgn="base" hangingPunct="0">
              <a:spcBef>
                <a:spcPct val="0"/>
              </a:spcBef>
              <a:spcAft>
                <a:spcPct val="0"/>
              </a:spcAft>
              <a:defRPr sz="2300">
                <a:solidFill>
                  <a:schemeClr val="tx1"/>
                </a:solidFill>
                <a:latin typeface="Times New Roman" pitchFamily="18" charset="0"/>
              </a:defRPr>
            </a:lvl7pPr>
            <a:lvl8pPr marL="3243406" indent="-216227" defTabSz="897942" eaLnBrk="0" fontAlgn="base" hangingPunct="0">
              <a:spcBef>
                <a:spcPct val="0"/>
              </a:spcBef>
              <a:spcAft>
                <a:spcPct val="0"/>
              </a:spcAft>
              <a:defRPr sz="2300">
                <a:solidFill>
                  <a:schemeClr val="tx1"/>
                </a:solidFill>
                <a:latin typeface="Times New Roman" pitchFamily="18" charset="0"/>
              </a:defRPr>
            </a:lvl8pPr>
            <a:lvl9pPr marL="3675860" indent="-216227" defTabSz="897942" eaLnBrk="0" fontAlgn="base" hangingPunct="0">
              <a:spcBef>
                <a:spcPct val="0"/>
              </a:spcBef>
              <a:spcAft>
                <a:spcPct val="0"/>
              </a:spcAft>
              <a:defRPr sz="2300">
                <a:solidFill>
                  <a:schemeClr val="tx1"/>
                </a:solidFill>
                <a:latin typeface="Times New Roman" pitchFamily="18" charset="0"/>
              </a:defRPr>
            </a:lvl9pPr>
          </a:lstStyle>
          <a:p>
            <a:pPr eaLnBrk="1" hangingPunct="1"/>
            <a:fld id="{1D8EB9B9-D298-4ED1-A163-57A2CE018B96}" type="slidenum">
              <a:rPr lang="en-US" sz="1200"/>
              <a:pPr eaLnBrk="1" hangingPunct="1"/>
              <a:t>2</a:t>
            </a:fld>
            <a:endParaRPr lang="en-US" sz="1200"/>
          </a:p>
        </p:txBody>
      </p:sp>
      <p:sp>
        <p:nvSpPr>
          <p:cNvPr id="88067" name="Rectangle 7"/>
          <p:cNvSpPr txBox="1">
            <a:spLocks noGrp="1" noChangeArrowheads="1"/>
          </p:cNvSpPr>
          <p:nvPr/>
        </p:nvSpPr>
        <p:spPr bwMode="auto">
          <a:xfrm>
            <a:off x="3885904"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4" tIns="45088" rIns="90174" bIns="45088" anchor="b"/>
          <a:lstStyle>
            <a:lvl1pPr defTabSz="954088" eaLnBrk="0" hangingPunct="0">
              <a:defRPr sz="2400">
                <a:solidFill>
                  <a:schemeClr val="tx1"/>
                </a:solidFill>
                <a:latin typeface="Times New Roman" pitchFamily="18" charset="0"/>
              </a:defRPr>
            </a:lvl1pPr>
            <a:lvl2pPr marL="742950" indent="-285750" defTabSz="954088" eaLnBrk="0" hangingPunct="0">
              <a:defRPr sz="2400">
                <a:solidFill>
                  <a:schemeClr val="tx1"/>
                </a:solidFill>
                <a:latin typeface="Times New Roman" pitchFamily="18" charset="0"/>
              </a:defRPr>
            </a:lvl2pPr>
            <a:lvl3pPr marL="1143000" indent="-228600" defTabSz="954088" eaLnBrk="0" hangingPunct="0">
              <a:defRPr sz="2400">
                <a:solidFill>
                  <a:schemeClr val="tx1"/>
                </a:solidFill>
                <a:latin typeface="Times New Roman" pitchFamily="18" charset="0"/>
              </a:defRPr>
            </a:lvl3pPr>
            <a:lvl4pPr marL="1600200" indent="-228600" defTabSz="954088" eaLnBrk="0" hangingPunct="0">
              <a:defRPr sz="2400">
                <a:solidFill>
                  <a:schemeClr val="tx1"/>
                </a:solidFill>
                <a:latin typeface="Times New Roman" pitchFamily="18" charset="0"/>
              </a:defRPr>
            </a:lvl4pPr>
            <a:lvl5pPr marL="2057400" indent="-228600" defTabSz="954088" eaLnBrk="0" hangingPunct="0">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pPr algn="r"/>
            <a:fld id="{762B20D0-9D1B-4C1C-BC7E-3E28F6218A2D}" type="slidenum">
              <a:rPr lang="en-US" altLang="en-US" sz="1200">
                <a:latin typeface="Agilent TT Cond" pitchFamily="34" charset="0"/>
              </a:rPr>
              <a:pPr algn="r"/>
              <a:t>2</a:t>
            </a:fld>
            <a:endParaRPr lang="en-US" altLang="en-US" sz="1200">
              <a:latin typeface="Agilent TT Cond" pitchFamily="34" charset="0"/>
            </a:endParaRPr>
          </a:p>
        </p:txBody>
      </p:sp>
      <p:sp>
        <p:nvSpPr>
          <p:cNvPr id="88068" name="Rectangle 7"/>
          <p:cNvSpPr txBox="1">
            <a:spLocks noGrp="1" noChangeArrowheads="1"/>
          </p:cNvSpPr>
          <p:nvPr/>
        </p:nvSpPr>
        <p:spPr bwMode="auto">
          <a:xfrm>
            <a:off x="3885904"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5" tIns="45083" rIns="90165" bIns="45083" anchor="b"/>
          <a:lstStyle>
            <a:lvl1pPr defTabSz="952500" eaLnBrk="0" hangingPunct="0">
              <a:defRPr sz="2400">
                <a:solidFill>
                  <a:schemeClr val="tx1"/>
                </a:solidFill>
                <a:latin typeface="Times New Roman" pitchFamily="18" charset="0"/>
              </a:defRPr>
            </a:lvl1pPr>
            <a:lvl2pPr marL="742950" indent="-285750" defTabSz="952500" eaLnBrk="0" hangingPunct="0">
              <a:defRPr sz="2400">
                <a:solidFill>
                  <a:schemeClr val="tx1"/>
                </a:solidFill>
                <a:latin typeface="Times New Roman" pitchFamily="18" charset="0"/>
              </a:defRPr>
            </a:lvl2pPr>
            <a:lvl3pPr marL="1143000" indent="-228600" defTabSz="952500" eaLnBrk="0" hangingPunct="0">
              <a:defRPr sz="2400">
                <a:solidFill>
                  <a:schemeClr val="tx1"/>
                </a:solidFill>
                <a:latin typeface="Times New Roman" pitchFamily="18" charset="0"/>
              </a:defRPr>
            </a:lvl3pPr>
            <a:lvl4pPr marL="1600200" indent="-228600" defTabSz="952500" eaLnBrk="0" hangingPunct="0">
              <a:defRPr sz="2400">
                <a:solidFill>
                  <a:schemeClr val="tx1"/>
                </a:solidFill>
                <a:latin typeface="Times New Roman" pitchFamily="18" charset="0"/>
              </a:defRPr>
            </a:lvl4pPr>
            <a:lvl5pPr marL="2057400" indent="-228600" defTabSz="952500" eaLnBrk="0" hangingPunct="0">
              <a:defRPr sz="2400">
                <a:solidFill>
                  <a:schemeClr val="tx1"/>
                </a:solidFill>
                <a:latin typeface="Times New Roman" pitchFamily="18" charset="0"/>
              </a:defRPr>
            </a:lvl5pPr>
            <a:lvl6pPr marL="2514600" indent="-228600" defTabSz="952500" eaLnBrk="0" fontAlgn="base" hangingPunct="0">
              <a:spcBef>
                <a:spcPct val="0"/>
              </a:spcBef>
              <a:spcAft>
                <a:spcPct val="0"/>
              </a:spcAft>
              <a:defRPr sz="2400">
                <a:solidFill>
                  <a:schemeClr val="tx1"/>
                </a:solidFill>
                <a:latin typeface="Times New Roman" pitchFamily="18" charset="0"/>
              </a:defRPr>
            </a:lvl6pPr>
            <a:lvl7pPr marL="2971800" indent="-228600" defTabSz="952500" eaLnBrk="0" fontAlgn="base" hangingPunct="0">
              <a:spcBef>
                <a:spcPct val="0"/>
              </a:spcBef>
              <a:spcAft>
                <a:spcPct val="0"/>
              </a:spcAft>
              <a:defRPr sz="2400">
                <a:solidFill>
                  <a:schemeClr val="tx1"/>
                </a:solidFill>
                <a:latin typeface="Times New Roman" pitchFamily="18" charset="0"/>
              </a:defRPr>
            </a:lvl7pPr>
            <a:lvl8pPr marL="3429000" indent="-228600" defTabSz="952500" eaLnBrk="0" fontAlgn="base" hangingPunct="0">
              <a:spcBef>
                <a:spcPct val="0"/>
              </a:spcBef>
              <a:spcAft>
                <a:spcPct val="0"/>
              </a:spcAft>
              <a:defRPr sz="2400">
                <a:solidFill>
                  <a:schemeClr val="tx1"/>
                </a:solidFill>
                <a:latin typeface="Times New Roman" pitchFamily="18" charset="0"/>
              </a:defRPr>
            </a:lvl8pPr>
            <a:lvl9pPr marL="3886200" indent="-228600" defTabSz="952500" eaLnBrk="0" fontAlgn="base" hangingPunct="0">
              <a:spcBef>
                <a:spcPct val="0"/>
              </a:spcBef>
              <a:spcAft>
                <a:spcPct val="0"/>
              </a:spcAft>
              <a:defRPr sz="2400">
                <a:solidFill>
                  <a:schemeClr val="tx1"/>
                </a:solidFill>
                <a:latin typeface="Times New Roman" pitchFamily="18" charset="0"/>
              </a:defRPr>
            </a:lvl9pPr>
          </a:lstStyle>
          <a:p>
            <a:fld id="{A1C3ED62-9D01-4E75-A3D6-B8138316DE9A}" type="slidenum">
              <a:rPr lang="en-US" altLang="en-US" sz="1200">
                <a:latin typeface="Agilent TT Cond" pitchFamily="34" charset="0"/>
              </a:rPr>
              <a:pPr/>
              <a:t>2</a:t>
            </a:fld>
            <a:endParaRPr lang="en-US" altLang="en-US" sz="1200">
              <a:latin typeface="Agilent TT Cond" pitchFamily="34" charset="0"/>
            </a:endParaRPr>
          </a:p>
        </p:txBody>
      </p:sp>
      <p:sp>
        <p:nvSpPr>
          <p:cNvPr id="88069" name="Rectangle 2"/>
          <p:cNvSpPr>
            <a:spLocks noGrp="1" noRot="1" noChangeAspect="1" noChangeArrowheads="1" noTextEdit="1"/>
          </p:cNvSpPr>
          <p:nvPr>
            <p:ph type="sldImg"/>
          </p:nvPr>
        </p:nvSpPr>
        <p:spPr>
          <a:ln/>
        </p:spPr>
      </p:sp>
      <p:sp>
        <p:nvSpPr>
          <p:cNvPr id="88070" name="Rectangle 3"/>
          <p:cNvSpPr>
            <a:spLocks noGrp="1" noChangeArrowheads="1"/>
          </p:cNvSpPr>
          <p:nvPr>
            <p:ph type="body" idx="1"/>
          </p:nvPr>
        </p:nvSpPr>
        <p:spPr>
          <a:xfrm>
            <a:off x="686099" y="4342192"/>
            <a:ext cx="5485804" cy="41154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5" tIns="45083" rIns="90165" bIns="45083"/>
          <a:lstStyle/>
          <a:p>
            <a:pPr eaLnBrk="1" hangingPunct="1"/>
            <a:r>
              <a:rPr lang="en-US" altLang="ja-JP" smtClean="0">
                <a:ea typeface="HG明朝B"/>
                <a:cs typeface="HG明朝B"/>
              </a:rPr>
              <a:t>Very busy 07-09 </a:t>
            </a:r>
          </a:p>
          <a:p>
            <a:pPr eaLnBrk="1" hangingPunct="1"/>
            <a:r>
              <a:rPr lang="en-US" altLang="ja-JP" smtClean="0">
                <a:ea typeface="HG明朝B"/>
                <a:cs typeface="HG明朝B"/>
              </a:rPr>
              <a:t>PXA better performance</a:t>
            </a:r>
          </a:p>
          <a:p>
            <a:pPr eaLnBrk="1" hangingPunct="1"/>
            <a:r>
              <a:rPr lang="en-US" altLang="ja-JP" smtClean="0">
                <a:ea typeface="HG明朝B"/>
                <a:cs typeface="HG明朝B"/>
              </a:rPr>
              <a:t>Instrumentation measurements sw</a:t>
            </a:r>
          </a:p>
          <a:p>
            <a:pPr eaLnBrk="1" hangingPunct="1"/>
            <a:endParaRPr lang="en-US" altLang="ja-JP" smtClean="0">
              <a:ea typeface="HG明朝B"/>
              <a:cs typeface="HG明朝B"/>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5C6616FD-60D4-4D81-9B5E-38E1B082C8E8}" type="slidenum">
              <a:rPr lang="zh-TW" altLang="en-US" smtClean="0">
                <a:solidFill>
                  <a:srgbClr val="000000"/>
                </a:solidFill>
                <a:cs typeface="新細明體"/>
              </a:rPr>
              <a:pPr/>
              <a:t>26</a:t>
            </a:fld>
            <a:endParaRPr lang="en-US" altLang="zh-TW" smtClean="0">
              <a:solidFill>
                <a:srgbClr val="000000"/>
              </a:solidFill>
              <a:cs typeface="新細明體"/>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897629" y="4356518"/>
            <a:ext cx="5081380" cy="4114489"/>
          </a:xfrm>
          <a:noFill/>
          <a:ln/>
        </p:spPr>
        <p:txBody>
          <a:bodyPr/>
          <a:lstStyle/>
          <a:p>
            <a:endParaRPr lang="en-US" altLang="ja-JP" dirty="0" smtClean="0">
              <a:cs typeface="HG明朝B"/>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A189BB-78F3-4DAC-AE26-21BAC68264F5}"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14277">
              <a:defRPr sz="2200" b="1">
                <a:solidFill>
                  <a:schemeClr val="tx1"/>
                </a:solidFill>
                <a:latin typeface="Agilent TT Cond" pitchFamily="34" charset="0"/>
              </a:defRPr>
            </a:lvl1pPr>
            <a:lvl2pPr marL="728929" indent="-280357" defTabSz="914277">
              <a:defRPr sz="2200" b="1">
                <a:solidFill>
                  <a:schemeClr val="tx1"/>
                </a:solidFill>
                <a:latin typeface="Agilent TT Cond" pitchFamily="34" charset="0"/>
              </a:defRPr>
            </a:lvl2pPr>
            <a:lvl3pPr marL="1121430" indent="-224285" defTabSz="914277">
              <a:defRPr sz="2200" b="1">
                <a:solidFill>
                  <a:schemeClr val="tx1"/>
                </a:solidFill>
                <a:latin typeface="Agilent TT Cond" pitchFamily="34" charset="0"/>
              </a:defRPr>
            </a:lvl3pPr>
            <a:lvl4pPr marL="1570000" indent="-224285" defTabSz="914277">
              <a:defRPr sz="2200" b="1">
                <a:solidFill>
                  <a:schemeClr val="tx1"/>
                </a:solidFill>
                <a:latin typeface="Agilent TT Cond" pitchFamily="34" charset="0"/>
              </a:defRPr>
            </a:lvl4pPr>
            <a:lvl5pPr marL="2018573" indent="-224285" defTabSz="914277">
              <a:defRPr sz="2200" b="1">
                <a:solidFill>
                  <a:schemeClr val="tx1"/>
                </a:solidFill>
                <a:latin typeface="Agilent TT Cond" pitchFamily="34" charset="0"/>
              </a:defRPr>
            </a:lvl5pPr>
            <a:lvl6pPr marL="2467144" indent="-224285" defTabSz="914277" eaLnBrk="0" fontAlgn="base" hangingPunct="0">
              <a:lnSpc>
                <a:spcPct val="95000"/>
              </a:lnSpc>
              <a:spcBef>
                <a:spcPct val="50000"/>
              </a:spcBef>
              <a:spcAft>
                <a:spcPct val="50000"/>
              </a:spcAft>
              <a:defRPr sz="2200" b="1">
                <a:solidFill>
                  <a:schemeClr val="tx1"/>
                </a:solidFill>
                <a:latin typeface="Agilent TT Cond" pitchFamily="34" charset="0"/>
              </a:defRPr>
            </a:lvl6pPr>
            <a:lvl7pPr marL="2915715" indent="-224285" defTabSz="914277" eaLnBrk="0" fontAlgn="base" hangingPunct="0">
              <a:lnSpc>
                <a:spcPct val="95000"/>
              </a:lnSpc>
              <a:spcBef>
                <a:spcPct val="50000"/>
              </a:spcBef>
              <a:spcAft>
                <a:spcPct val="50000"/>
              </a:spcAft>
              <a:defRPr sz="2200" b="1">
                <a:solidFill>
                  <a:schemeClr val="tx1"/>
                </a:solidFill>
                <a:latin typeface="Agilent TT Cond" pitchFamily="34" charset="0"/>
              </a:defRPr>
            </a:lvl7pPr>
            <a:lvl8pPr marL="3364288" indent="-224285" defTabSz="914277" eaLnBrk="0" fontAlgn="base" hangingPunct="0">
              <a:lnSpc>
                <a:spcPct val="95000"/>
              </a:lnSpc>
              <a:spcBef>
                <a:spcPct val="50000"/>
              </a:spcBef>
              <a:spcAft>
                <a:spcPct val="50000"/>
              </a:spcAft>
              <a:defRPr sz="2200" b="1">
                <a:solidFill>
                  <a:schemeClr val="tx1"/>
                </a:solidFill>
                <a:latin typeface="Agilent TT Cond" pitchFamily="34" charset="0"/>
              </a:defRPr>
            </a:lvl8pPr>
            <a:lvl9pPr marL="3812859" indent="-224285" defTabSz="914277" eaLnBrk="0" fontAlgn="base" hangingPunct="0">
              <a:lnSpc>
                <a:spcPct val="95000"/>
              </a:lnSpc>
              <a:spcBef>
                <a:spcPct val="50000"/>
              </a:spcBef>
              <a:spcAft>
                <a:spcPct val="50000"/>
              </a:spcAft>
              <a:defRPr sz="2200" b="1">
                <a:solidFill>
                  <a:schemeClr val="tx1"/>
                </a:solidFill>
                <a:latin typeface="Agilent TT Cond" pitchFamily="34" charset="0"/>
              </a:defRPr>
            </a:lvl9pPr>
          </a:lstStyle>
          <a:p>
            <a:fld id="{DFE1C15C-EC54-4901-8BA8-AFCE718A997D}" type="slidenum">
              <a:rPr lang="en-US" altLang="en-US" sz="1100" b="0">
                <a:solidFill>
                  <a:prstClr val="black"/>
                </a:solidFill>
              </a:rPr>
              <a:pPr/>
              <a:t>28</a:t>
            </a:fld>
            <a:endParaRPr lang="en-US" altLang="en-US" sz="1100" b="0">
              <a:solidFill>
                <a:prstClr val="black"/>
              </a:solidFill>
            </a:endParaRPr>
          </a:p>
        </p:txBody>
      </p:sp>
      <p:sp>
        <p:nvSpPr>
          <p:cNvPr id="5123" name="Rectangle 2"/>
          <p:cNvSpPr>
            <a:spLocks noGrp="1" noRot="1" noChangeAspect="1" noChangeArrowheads="1" noTextEdit="1"/>
          </p:cNvSpPr>
          <p:nvPr>
            <p:ph type="sldImg"/>
          </p:nvPr>
        </p:nvSpPr>
        <p:spPr>
          <a:xfrm>
            <a:off x="1158529" y="683927"/>
            <a:ext cx="4547153" cy="3429000"/>
          </a:xfrm>
          <a:ln/>
        </p:spPr>
      </p:sp>
      <p:sp>
        <p:nvSpPr>
          <p:cNvPr id="5124" name="Rectangle 3"/>
          <p:cNvSpPr>
            <a:spLocks noGrp="1" noChangeArrowheads="1"/>
          </p:cNvSpPr>
          <p:nvPr>
            <p:ph type="body" idx="1"/>
          </p:nvPr>
        </p:nvSpPr>
        <p:spPr>
          <a:xfrm>
            <a:off x="913159" y="4342465"/>
            <a:ext cx="5031684" cy="4117610"/>
          </a:xfrm>
          <a:noFill/>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91" tIns="43995" rIns="87991" bIns="43995" anchor="b"/>
          <a:lstStyle>
            <a:lvl1pPr defTabSz="928688" eaLnBrk="0" hangingPunct="0">
              <a:defRPr sz="2400">
                <a:solidFill>
                  <a:schemeClr val="tx1"/>
                </a:solidFill>
                <a:latin typeface="Times New Roman" pitchFamily="18" charset="0"/>
              </a:defRPr>
            </a:lvl1pPr>
            <a:lvl2pPr marL="742950" indent="-285750" defTabSz="928688" eaLnBrk="0" hangingPunct="0">
              <a:defRPr sz="2400">
                <a:solidFill>
                  <a:schemeClr val="tx1"/>
                </a:solidFill>
                <a:latin typeface="Times New Roman" pitchFamily="18" charset="0"/>
              </a:defRPr>
            </a:lvl2pPr>
            <a:lvl3pPr marL="1143000" indent="-228600" defTabSz="928688" eaLnBrk="0" hangingPunct="0">
              <a:defRPr sz="2400">
                <a:solidFill>
                  <a:schemeClr val="tx1"/>
                </a:solidFill>
                <a:latin typeface="Times New Roman" pitchFamily="18" charset="0"/>
              </a:defRPr>
            </a:lvl3pPr>
            <a:lvl4pPr marL="1600200" indent="-228600" defTabSz="928688" eaLnBrk="0" hangingPunct="0">
              <a:defRPr sz="2400">
                <a:solidFill>
                  <a:schemeClr val="tx1"/>
                </a:solidFill>
                <a:latin typeface="Times New Roman" pitchFamily="18" charset="0"/>
              </a:defRPr>
            </a:lvl4pPr>
            <a:lvl5pPr marL="2057400" indent="-228600" defTabSz="928688" eaLnBrk="0" hangingPunct="0">
              <a:defRPr sz="2400">
                <a:solidFill>
                  <a:schemeClr val="tx1"/>
                </a:solidFill>
                <a:latin typeface="Times New Roman" pitchFamily="18" charset="0"/>
              </a:defRPr>
            </a:lvl5pPr>
            <a:lvl6pPr marL="2514600" indent="-228600" defTabSz="928688" eaLnBrk="0" fontAlgn="base" hangingPunct="0">
              <a:spcBef>
                <a:spcPct val="0"/>
              </a:spcBef>
              <a:spcAft>
                <a:spcPct val="0"/>
              </a:spcAft>
              <a:defRPr sz="2400">
                <a:solidFill>
                  <a:schemeClr val="tx1"/>
                </a:solidFill>
                <a:latin typeface="Times New Roman" pitchFamily="18" charset="0"/>
              </a:defRPr>
            </a:lvl6pPr>
            <a:lvl7pPr marL="2971800" indent="-228600" defTabSz="928688" eaLnBrk="0" fontAlgn="base" hangingPunct="0">
              <a:spcBef>
                <a:spcPct val="0"/>
              </a:spcBef>
              <a:spcAft>
                <a:spcPct val="0"/>
              </a:spcAft>
              <a:defRPr sz="2400">
                <a:solidFill>
                  <a:schemeClr val="tx1"/>
                </a:solidFill>
                <a:latin typeface="Times New Roman" pitchFamily="18" charset="0"/>
              </a:defRPr>
            </a:lvl7pPr>
            <a:lvl8pPr marL="3429000" indent="-228600" defTabSz="928688" eaLnBrk="0" fontAlgn="base" hangingPunct="0">
              <a:spcBef>
                <a:spcPct val="0"/>
              </a:spcBef>
              <a:spcAft>
                <a:spcPct val="0"/>
              </a:spcAft>
              <a:defRPr sz="2400">
                <a:solidFill>
                  <a:schemeClr val="tx1"/>
                </a:solidFill>
                <a:latin typeface="Times New Roman" pitchFamily="18" charset="0"/>
              </a:defRPr>
            </a:lvl8pPr>
            <a:lvl9pPr marL="3886200" indent="-228600" defTabSz="928688" eaLnBrk="0" fontAlgn="base" hangingPunct="0">
              <a:spcBef>
                <a:spcPct val="0"/>
              </a:spcBef>
              <a:spcAft>
                <a:spcPct val="0"/>
              </a:spcAft>
              <a:defRPr sz="2400">
                <a:solidFill>
                  <a:schemeClr val="tx1"/>
                </a:solidFill>
                <a:latin typeface="Times New Roman" pitchFamily="18" charset="0"/>
              </a:defRPr>
            </a:lvl9pPr>
          </a:lstStyle>
          <a:p>
            <a:pPr algn="r"/>
            <a:fld id="{150EEEF1-ADCF-477D-99BD-1DA0544B6E22}" type="slidenum">
              <a:rPr lang="en-US" sz="1000">
                <a:latin typeface="Agilent TT Cond" pitchFamily="34" charset="0"/>
              </a:rPr>
              <a:pPr algn="r"/>
              <a:t>29</a:t>
            </a:fld>
            <a:endParaRPr lang="en-US" sz="1000">
              <a:latin typeface="Agilent TT Cond" pitchFamily="34" charset="0"/>
            </a:endParaRPr>
          </a:p>
        </p:txBody>
      </p:sp>
      <p:sp>
        <p:nvSpPr>
          <p:cNvPr id="171011" name="Rectangle 2"/>
          <p:cNvSpPr>
            <a:spLocks noGrp="1" noRot="1" noChangeAspect="1" noChangeArrowheads="1" noTextEdit="1"/>
          </p:cNvSpPr>
          <p:nvPr>
            <p:ph type="sldImg"/>
          </p:nvPr>
        </p:nvSpPr>
        <p:spPr>
          <a:xfrm>
            <a:off x="1147763" y="682625"/>
            <a:ext cx="4570412" cy="3429000"/>
          </a:xfrm>
          <a:ln/>
        </p:spPr>
      </p:sp>
      <p:sp>
        <p:nvSpPr>
          <p:cNvPr id="171012" name="Rectangle 3"/>
          <p:cNvSpPr>
            <a:spLocks noGrp="1" noChangeArrowheads="1"/>
          </p:cNvSpPr>
          <p:nvPr>
            <p:ph type="body" idx="1"/>
          </p:nvPr>
        </p:nvSpPr>
        <p:spPr>
          <a:xfrm>
            <a:off x="913805" y="4342190"/>
            <a:ext cx="5030391" cy="41184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91" tIns="43995" rIns="87991" bIns="43995"/>
          <a:lstStyle/>
          <a:p>
            <a:pPr>
              <a:lnSpc>
                <a:spcPct val="80000"/>
              </a:lnSpc>
            </a:pPr>
            <a:endParaRPr lang="en-US" sz="9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887391" y="8687405"/>
            <a:ext cx="2970609"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89" tIns="43995" rIns="87989" bIns="43995" anchor="b"/>
          <a:lstStyle>
            <a:lvl1pPr defTabSz="928688" eaLnBrk="0" hangingPunct="0">
              <a:defRPr sz="2400">
                <a:solidFill>
                  <a:schemeClr val="tx1"/>
                </a:solidFill>
                <a:latin typeface="Times New Roman" pitchFamily="18" charset="0"/>
              </a:defRPr>
            </a:lvl1pPr>
            <a:lvl2pPr marL="742950" indent="-285750" defTabSz="928688" eaLnBrk="0" hangingPunct="0">
              <a:defRPr sz="2400">
                <a:solidFill>
                  <a:schemeClr val="tx1"/>
                </a:solidFill>
                <a:latin typeface="Times New Roman" pitchFamily="18" charset="0"/>
              </a:defRPr>
            </a:lvl2pPr>
            <a:lvl3pPr marL="1143000" indent="-228600" defTabSz="928688" eaLnBrk="0" hangingPunct="0">
              <a:defRPr sz="2400">
                <a:solidFill>
                  <a:schemeClr val="tx1"/>
                </a:solidFill>
                <a:latin typeface="Times New Roman" pitchFamily="18" charset="0"/>
              </a:defRPr>
            </a:lvl3pPr>
            <a:lvl4pPr marL="1600200" indent="-228600" defTabSz="928688" eaLnBrk="0" hangingPunct="0">
              <a:defRPr sz="2400">
                <a:solidFill>
                  <a:schemeClr val="tx1"/>
                </a:solidFill>
                <a:latin typeface="Times New Roman" pitchFamily="18" charset="0"/>
              </a:defRPr>
            </a:lvl4pPr>
            <a:lvl5pPr marL="2057400" indent="-228600" defTabSz="928688" eaLnBrk="0" hangingPunct="0">
              <a:defRPr sz="2400">
                <a:solidFill>
                  <a:schemeClr val="tx1"/>
                </a:solidFill>
                <a:latin typeface="Times New Roman" pitchFamily="18" charset="0"/>
              </a:defRPr>
            </a:lvl5pPr>
            <a:lvl6pPr marL="2514600" indent="-228600" defTabSz="928688" eaLnBrk="0" fontAlgn="base" hangingPunct="0">
              <a:spcBef>
                <a:spcPct val="0"/>
              </a:spcBef>
              <a:spcAft>
                <a:spcPct val="0"/>
              </a:spcAft>
              <a:defRPr sz="2400">
                <a:solidFill>
                  <a:schemeClr val="tx1"/>
                </a:solidFill>
                <a:latin typeface="Times New Roman" pitchFamily="18" charset="0"/>
              </a:defRPr>
            </a:lvl6pPr>
            <a:lvl7pPr marL="2971800" indent="-228600" defTabSz="928688" eaLnBrk="0" fontAlgn="base" hangingPunct="0">
              <a:spcBef>
                <a:spcPct val="0"/>
              </a:spcBef>
              <a:spcAft>
                <a:spcPct val="0"/>
              </a:spcAft>
              <a:defRPr sz="2400">
                <a:solidFill>
                  <a:schemeClr val="tx1"/>
                </a:solidFill>
                <a:latin typeface="Times New Roman" pitchFamily="18" charset="0"/>
              </a:defRPr>
            </a:lvl7pPr>
            <a:lvl8pPr marL="3429000" indent="-228600" defTabSz="928688" eaLnBrk="0" fontAlgn="base" hangingPunct="0">
              <a:spcBef>
                <a:spcPct val="0"/>
              </a:spcBef>
              <a:spcAft>
                <a:spcPct val="0"/>
              </a:spcAft>
              <a:defRPr sz="2400">
                <a:solidFill>
                  <a:schemeClr val="tx1"/>
                </a:solidFill>
                <a:latin typeface="Times New Roman" pitchFamily="18" charset="0"/>
              </a:defRPr>
            </a:lvl8pPr>
            <a:lvl9pPr marL="3886200" indent="-228600" defTabSz="928688" eaLnBrk="0" fontAlgn="base" hangingPunct="0">
              <a:spcBef>
                <a:spcPct val="0"/>
              </a:spcBef>
              <a:spcAft>
                <a:spcPct val="0"/>
              </a:spcAft>
              <a:defRPr sz="2400">
                <a:solidFill>
                  <a:schemeClr val="tx1"/>
                </a:solidFill>
                <a:latin typeface="Times New Roman" pitchFamily="18" charset="0"/>
              </a:defRPr>
            </a:lvl9pPr>
          </a:lstStyle>
          <a:p>
            <a:pPr algn="r"/>
            <a:fld id="{F25AB725-3AD7-4ABF-9033-2ED4D3C68FEE}" type="slidenum">
              <a:rPr lang="en-US" sz="1000">
                <a:latin typeface="Agilent TT Cond" pitchFamily="34" charset="0"/>
              </a:rPr>
              <a:pPr algn="r"/>
              <a:t>30</a:t>
            </a:fld>
            <a:endParaRPr lang="en-US" sz="1000">
              <a:latin typeface="Agilent TT Cond" pitchFamily="34" charset="0"/>
            </a:endParaRPr>
          </a:p>
        </p:txBody>
      </p:sp>
      <p:sp>
        <p:nvSpPr>
          <p:cNvPr id="172035" name="Rectangle 2"/>
          <p:cNvSpPr>
            <a:spLocks noGrp="1" noRot="1" noChangeAspect="1" noChangeArrowheads="1" noTextEdit="1"/>
          </p:cNvSpPr>
          <p:nvPr>
            <p:ph type="sldImg"/>
          </p:nvPr>
        </p:nvSpPr>
        <p:spPr>
          <a:xfrm>
            <a:off x="1147763" y="684213"/>
            <a:ext cx="4570412" cy="3429000"/>
          </a:xfrm>
          <a:ln/>
        </p:spPr>
      </p:sp>
      <p:sp>
        <p:nvSpPr>
          <p:cNvPr id="172036" name="Rectangle 3"/>
          <p:cNvSpPr>
            <a:spLocks noGrp="1" noChangeArrowheads="1"/>
          </p:cNvSpPr>
          <p:nvPr>
            <p:ph type="body" idx="1"/>
          </p:nvPr>
        </p:nvSpPr>
        <p:spPr>
          <a:xfrm>
            <a:off x="913805" y="4342191"/>
            <a:ext cx="5030391" cy="41169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89" tIns="43995" rIns="87989" bIns="43995"/>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91" tIns="43995" rIns="87991" bIns="43995" anchor="b"/>
          <a:lstStyle>
            <a:lvl1pPr defTabSz="928688" eaLnBrk="0" hangingPunct="0">
              <a:defRPr sz="2400">
                <a:solidFill>
                  <a:schemeClr val="tx1"/>
                </a:solidFill>
                <a:latin typeface="Times New Roman" pitchFamily="18" charset="0"/>
              </a:defRPr>
            </a:lvl1pPr>
            <a:lvl2pPr marL="742950" indent="-285750" defTabSz="928688" eaLnBrk="0" hangingPunct="0">
              <a:defRPr sz="2400">
                <a:solidFill>
                  <a:schemeClr val="tx1"/>
                </a:solidFill>
                <a:latin typeface="Times New Roman" pitchFamily="18" charset="0"/>
              </a:defRPr>
            </a:lvl2pPr>
            <a:lvl3pPr marL="1143000" indent="-228600" defTabSz="928688" eaLnBrk="0" hangingPunct="0">
              <a:defRPr sz="2400">
                <a:solidFill>
                  <a:schemeClr val="tx1"/>
                </a:solidFill>
                <a:latin typeface="Times New Roman" pitchFamily="18" charset="0"/>
              </a:defRPr>
            </a:lvl3pPr>
            <a:lvl4pPr marL="1600200" indent="-228600" defTabSz="928688" eaLnBrk="0" hangingPunct="0">
              <a:defRPr sz="2400">
                <a:solidFill>
                  <a:schemeClr val="tx1"/>
                </a:solidFill>
                <a:latin typeface="Times New Roman" pitchFamily="18" charset="0"/>
              </a:defRPr>
            </a:lvl4pPr>
            <a:lvl5pPr marL="2057400" indent="-228600" defTabSz="928688" eaLnBrk="0" hangingPunct="0">
              <a:defRPr sz="2400">
                <a:solidFill>
                  <a:schemeClr val="tx1"/>
                </a:solidFill>
                <a:latin typeface="Times New Roman" pitchFamily="18" charset="0"/>
              </a:defRPr>
            </a:lvl5pPr>
            <a:lvl6pPr marL="2514600" indent="-228600" defTabSz="928688" eaLnBrk="0" fontAlgn="base" hangingPunct="0">
              <a:spcBef>
                <a:spcPct val="0"/>
              </a:spcBef>
              <a:spcAft>
                <a:spcPct val="0"/>
              </a:spcAft>
              <a:defRPr sz="2400">
                <a:solidFill>
                  <a:schemeClr val="tx1"/>
                </a:solidFill>
                <a:latin typeface="Times New Roman" pitchFamily="18" charset="0"/>
              </a:defRPr>
            </a:lvl6pPr>
            <a:lvl7pPr marL="2971800" indent="-228600" defTabSz="928688" eaLnBrk="0" fontAlgn="base" hangingPunct="0">
              <a:spcBef>
                <a:spcPct val="0"/>
              </a:spcBef>
              <a:spcAft>
                <a:spcPct val="0"/>
              </a:spcAft>
              <a:defRPr sz="2400">
                <a:solidFill>
                  <a:schemeClr val="tx1"/>
                </a:solidFill>
                <a:latin typeface="Times New Roman" pitchFamily="18" charset="0"/>
              </a:defRPr>
            </a:lvl7pPr>
            <a:lvl8pPr marL="3429000" indent="-228600" defTabSz="928688" eaLnBrk="0" fontAlgn="base" hangingPunct="0">
              <a:spcBef>
                <a:spcPct val="0"/>
              </a:spcBef>
              <a:spcAft>
                <a:spcPct val="0"/>
              </a:spcAft>
              <a:defRPr sz="2400">
                <a:solidFill>
                  <a:schemeClr val="tx1"/>
                </a:solidFill>
                <a:latin typeface="Times New Roman" pitchFamily="18" charset="0"/>
              </a:defRPr>
            </a:lvl8pPr>
            <a:lvl9pPr marL="3886200" indent="-228600" defTabSz="928688" eaLnBrk="0" fontAlgn="base" hangingPunct="0">
              <a:spcBef>
                <a:spcPct val="0"/>
              </a:spcBef>
              <a:spcAft>
                <a:spcPct val="0"/>
              </a:spcAft>
              <a:defRPr sz="2400">
                <a:solidFill>
                  <a:schemeClr val="tx1"/>
                </a:solidFill>
                <a:latin typeface="Times New Roman" pitchFamily="18" charset="0"/>
              </a:defRPr>
            </a:lvl9pPr>
          </a:lstStyle>
          <a:p>
            <a:pPr algn="r"/>
            <a:fld id="{95E6F416-9D62-44E7-B593-0AD14AC54210}" type="slidenum">
              <a:rPr lang="en-US" sz="1000">
                <a:latin typeface="Agilent TT Cond" pitchFamily="34" charset="0"/>
              </a:rPr>
              <a:pPr algn="r"/>
              <a:t>31</a:t>
            </a:fld>
            <a:endParaRPr lang="en-US" sz="1000">
              <a:latin typeface="Agilent TT Cond" pitchFamily="34" charset="0"/>
            </a:endParaRPr>
          </a:p>
        </p:txBody>
      </p:sp>
      <p:sp>
        <p:nvSpPr>
          <p:cNvPr id="173059" name="Rectangle 2"/>
          <p:cNvSpPr>
            <a:spLocks noGrp="1" noRot="1" noChangeAspect="1" noChangeArrowheads="1" noTextEdit="1"/>
          </p:cNvSpPr>
          <p:nvPr>
            <p:ph type="sldImg"/>
          </p:nvPr>
        </p:nvSpPr>
        <p:spPr>
          <a:xfrm>
            <a:off x="1147763" y="682625"/>
            <a:ext cx="4570412" cy="3429000"/>
          </a:xfrm>
          <a:ln/>
        </p:spPr>
      </p:sp>
      <p:sp>
        <p:nvSpPr>
          <p:cNvPr id="173060" name="Rectangle 3"/>
          <p:cNvSpPr>
            <a:spLocks noGrp="1" noChangeArrowheads="1"/>
          </p:cNvSpPr>
          <p:nvPr>
            <p:ph type="body" idx="1"/>
          </p:nvPr>
        </p:nvSpPr>
        <p:spPr>
          <a:xfrm>
            <a:off x="913805" y="4342190"/>
            <a:ext cx="5030391" cy="41184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91" tIns="43995" rIns="87991" bIns="43995"/>
          <a:lstStyle/>
          <a:p>
            <a:r>
              <a:rPr lang="en-US" smtClean="0"/>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91" tIns="43995" rIns="87991" bIns="43995" anchor="b"/>
          <a:lstStyle>
            <a:lvl1pPr defTabSz="928688" eaLnBrk="0" hangingPunct="0">
              <a:defRPr sz="2400">
                <a:solidFill>
                  <a:schemeClr val="tx1"/>
                </a:solidFill>
                <a:latin typeface="Times New Roman" pitchFamily="18" charset="0"/>
              </a:defRPr>
            </a:lvl1pPr>
            <a:lvl2pPr marL="742950" indent="-285750" defTabSz="928688" eaLnBrk="0" hangingPunct="0">
              <a:defRPr sz="2400">
                <a:solidFill>
                  <a:schemeClr val="tx1"/>
                </a:solidFill>
                <a:latin typeface="Times New Roman" pitchFamily="18" charset="0"/>
              </a:defRPr>
            </a:lvl2pPr>
            <a:lvl3pPr marL="1143000" indent="-228600" defTabSz="928688" eaLnBrk="0" hangingPunct="0">
              <a:defRPr sz="2400">
                <a:solidFill>
                  <a:schemeClr val="tx1"/>
                </a:solidFill>
                <a:latin typeface="Times New Roman" pitchFamily="18" charset="0"/>
              </a:defRPr>
            </a:lvl3pPr>
            <a:lvl4pPr marL="1600200" indent="-228600" defTabSz="928688" eaLnBrk="0" hangingPunct="0">
              <a:defRPr sz="2400">
                <a:solidFill>
                  <a:schemeClr val="tx1"/>
                </a:solidFill>
                <a:latin typeface="Times New Roman" pitchFamily="18" charset="0"/>
              </a:defRPr>
            </a:lvl4pPr>
            <a:lvl5pPr marL="2057400" indent="-228600" defTabSz="928688" eaLnBrk="0" hangingPunct="0">
              <a:defRPr sz="2400">
                <a:solidFill>
                  <a:schemeClr val="tx1"/>
                </a:solidFill>
                <a:latin typeface="Times New Roman" pitchFamily="18" charset="0"/>
              </a:defRPr>
            </a:lvl5pPr>
            <a:lvl6pPr marL="2514600" indent="-228600" defTabSz="928688" eaLnBrk="0" fontAlgn="base" hangingPunct="0">
              <a:spcBef>
                <a:spcPct val="0"/>
              </a:spcBef>
              <a:spcAft>
                <a:spcPct val="0"/>
              </a:spcAft>
              <a:defRPr sz="2400">
                <a:solidFill>
                  <a:schemeClr val="tx1"/>
                </a:solidFill>
                <a:latin typeface="Times New Roman" pitchFamily="18" charset="0"/>
              </a:defRPr>
            </a:lvl6pPr>
            <a:lvl7pPr marL="2971800" indent="-228600" defTabSz="928688" eaLnBrk="0" fontAlgn="base" hangingPunct="0">
              <a:spcBef>
                <a:spcPct val="0"/>
              </a:spcBef>
              <a:spcAft>
                <a:spcPct val="0"/>
              </a:spcAft>
              <a:defRPr sz="2400">
                <a:solidFill>
                  <a:schemeClr val="tx1"/>
                </a:solidFill>
                <a:latin typeface="Times New Roman" pitchFamily="18" charset="0"/>
              </a:defRPr>
            </a:lvl7pPr>
            <a:lvl8pPr marL="3429000" indent="-228600" defTabSz="928688" eaLnBrk="0" fontAlgn="base" hangingPunct="0">
              <a:spcBef>
                <a:spcPct val="0"/>
              </a:spcBef>
              <a:spcAft>
                <a:spcPct val="0"/>
              </a:spcAft>
              <a:defRPr sz="2400">
                <a:solidFill>
                  <a:schemeClr val="tx1"/>
                </a:solidFill>
                <a:latin typeface="Times New Roman" pitchFamily="18" charset="0"/>
              </a:defRPr>
            </a:lvl8pPr>
            <a:lvl9pPr marL="3886200" indent="-228600" defTabSz="928688" eaLnBrk="0" fontAlgn="base" hangingPunct="0">
              <a:spcBef>
                <a:spcPct val="0"/>
              </a:spcBef>
              <a:spcAft>
                <a:spcPct val="0"/>
              </a:spcAft>
              <a:defRPr sz="2400">
                <a:solidFill>
                  <a:schemeClr val="tx1"/>
                </a:solidFill>
                <a:latin typeface="Times New Roman" pitchFamily="18" charset="0"/>
              </a:defRPr>
            </a:lvl9pPr>
          </a:lstStyle>
          <a:p>
            <a:pPr algn="r"/>
            <a:fld id="{7A9CB672-32CA-4B71-A37F-69D4E7027BD8}" type="slidenum">
              <a:rPr lang="en-US" sz="1000">
                <a:latin typeface="Agilent TT Cond" pitchFamily="34" charset="0"/>
              </a:rPr>
              <a:pPr algn="r"/>
              <a:t>32</a:t>
            </a:fld>
            <a:endParaRPr lang="en-US" sz="1000">
              <a:latin typeface="Agilent TT Cond" pitchFamily="34" charset="0"/>
            </a:endParaRPr>
          </a:p>
        </p:txBody>
      </p:sp>
      <p:sp>
        <p:nvSpPr>
          <p:cNvPr id="174083" name="Rectangle 2"/>
          <p:cNvSpPr>
            <a:spLocks noGrp="1" noRot="1" noChangeAspect="1" noChangeArrowheads="1" noTextEdit="1"/>
          </p:cNvSpPr>
          <p:nvPr>
            <p:ph type="sldImg"/>
          </p:nvPr>
        </p:nvSpPr>
        <p:spPr>
          <a:xfrm>
            <a:off x="1147763" y="682625"/>
            <a:ext cx="4570412" cy="3429000"/>
          </a:xfrm>
          <a:ln/>
        </p:spPr>
      </p:sp>
      <p:sp>
        <p:nvSpPr>
          <p:cNvPr id="174084" name="Rectangle 3"/>
          <p:cNvSpPr>
            <a:spLocks noGrp="1" noChangeArrowheads="1"/>
          </p:cNvSpPr>
          <p:nvPr>
            <p:ph type="body" idx="1"/>
          </p:nvPr>
        </p:nvSpPr>
        <p:spPr>
          <a:xfrm>
            <a:off x="913805" y="4342190"/>
            <a:ext cx="5030391" cy="41184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91" tIns="43995" rIns="87991" bIns="43995"/>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D5A36E9E-E943-41EA-832A-D81ED25E0372}" type="slidenum">
              <a:rPr lang="en-US" sz="1100"/>
              <a:pPr eaLnBrk="1" hangingPunct="1"/>
              <a:t>33</a:t>
            </a:fld>
            <a:endParaRPr lang="en-US" sz="1100"/>
          </a:p>
        </p:txBody>
      </p:sp>
      <p:sp>
        <p:nvSpPr>
          <p:cNvPr id="168963"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nchor="b"/>
          <a:lstStyle>
            <a:lvl1pPr defTabSz="954088" eaLnBrk="0" hangingPunct="0">
              <a:defRPr sz="2400">
                <a:solidFill>
                  <a:schemeClr val="tx1"/>
                </a:solidFill>
                <a:latin typeface="Times New Roman" pitchFamily="18" charset="0"/>
              </a:defRPr>
            </a:lvl1pPr>
            <a:lvl2pPr marL="742950" indent="-285750" defTabSz="954088" eaLnBrk="0" hangingPunct="0">
              <a:defRPr sz="2400">
                <a:solidFill>
                  <a:schemeClr val="tx1"/>
                </a:solidFill>
                <a:latin typeface="Times New Roman" pitchFamily="18" charset="0"/>
              </a:defRPr>
            </a:lvl2pPr>
            <a:lvl3pPr marL="1143000" indent="-228600" defTabSz="954088" eaLnBrk="0" hangingPunct="0">
              <a:defRPr sz="2400">
                <a:solidFill>
                  <a:schemeClr val="tx1"/>
                </a:solidFill>
                <a:latin typeface="Times New Roman" pitchFamily="18" charset="0"/>
              </a:defRPr>
            </a:lvl3pPr>
            <a:lvl4pPr marL="1600200" indent="-228600" defTabSz="954088" eaLnBrk="0" hangingPunct="0">
              <a:defRPr sz="2400">
                <a:solidFill>
                  <a:schemeClr val="tx1"/>
                </a:solidFill>
                <a:latin typeface="Times New Roman" pitchFamily="18" charset="0"/>
              </a:defRPr>
            </a:lvl4pPr>
            <a:lvl5pPr marL="2057400" indent="-228600" defTabSz="954088" eaLnBrk="0" hangingPunct="0">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pPr algn="r"/>
            <a:fld id="{27E048E6-2576-4A12-AA76-2A4C2165D9B0}" type="slidenum">
              <a:rPr lang="en-US" altLang="en-US" sz="1100">
                <a:latin typeface="Agilent TT Cond" pitchFamily="34" charset="0"/>
              </a:rPr>
              <a:pPr algn="r"/>
              <a:t>33</a:t>
            </a:fld>
            <a:endParaRPr lang="en-US" altLang="en-US" sz="1100">
              <a:latin typeface="Agilent TT Cond" pitchFamily="34" charset="0"/>
            </a:endParaRPr>
          </a:p>
        </p:txBody>
      </p:sp>
      <p:sp>
        <p:nvSpPr>
          <p:cNvPr id="168964" name="Rectangle 2"/>
          <p:cNvSpPr>
            <a:spLocks noGrp="1" noRot="1" noChangeAspect="1" noChangeArrowheads="1" noTextEdit="1"/>
          </p:cNvSpPr>
          <p:nvPr>
            <p:ph type="sldImg"/>
          </p:nvPr>
        </p:nvSpPr>
        <p:spPr>
          <a:xfrm>
            <a:off x="1143000" y="682625"/>
            <a:ext cx="4573588" cy="3432175"/>
          </a:xfrm>
          <a:ln/>
        </p:spPr>
      </p:sp>
      <p:sp>
        <p:nvSpPr>
          <p:cNvPr id="168965" name="Rectangle 3"/>
          <p:cNvSpPr>
            <a:spLocks noGrp="1" noChangeArrowheads="1"/>
          </p:cNvSpPr>
          <p:nvPr>
            <p:ph type="body" idx="1"/>
          </p:nvPr>
        </p:nvSpPr>
        <p:spPr>
          <a:xfrm>
            <a:off x="918270" y="4343703"/>
            <a:ext cx="5022949" cy="41169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lstStyle/>
          <a:p>
            <a:r>
              <a:rPr lang="en-US" altLang="ja-JP" smtClean="0">
                <a:ea typeface="HG明朝B"/>
                <a:cs typeface="HG明朝B"/>
              </a:rPr>
              <a:t>The 89601 series VSA software is the world’s best signal analysis and troubleshooting software.  It reaches deeper into signals than anyone else.  It provides more data on signal probleмс than anyone else.  And it provided the user with the insight that makes the difference between efficient, effective troubleshooting and confusion, frustration and delay.</a:t>
            </a:r>
          </a:p>
          <a:p>
            <a:endParaRPr lang="en-US" altLang="ja-JP" smtClean="0">
              <a:ea typeface="HG明朝B"/>
              <a:cs typeface="HG明朝B"/>
            </a:endParaRPr>
          </a:p>
          <a:p>
            <a:r>
              <a:rPr lang="en-US" altLang="ja-JP" smtClean="0">
                <a:ea typeface="HG明朝B"/>
                <a:cs typeface="HG明朝B"/>
              </a:rPr>
              <a:t>This software runs inside the PXA (keyboard and mouse required for some operations) or on a PC or other Agilent spectrum analyzers, as well as with scopes, logic analyzers and simulation software. </a:t>
            </a:r>
          </a:p>
          <a:p>
            <a:endParaRPr lang="en-US" altLang="ja-JP" smtClean="0">
              <a:ea typeface="HG明朝B"/>
              <a:cs typeface="HG明朝B"/>
            </a:endParaRPr>
          </a:p>
          <a:p>
            <a:r>
              <a:rPr lang="en-US" altLang="ja-JP" smtClean="0">
                <a:ea typeface="HG明朝B"/>
                <a:cs typeface="HG明朝B"/>
              </a:rPr>
              <a:t>It enhances the PXA feature set by adding:</a:t>
            </a:r>
          </a:p>
          <a:p>
            <a:r>
              <a:rPr lang="en-US" altLang="ja-JP" smtClean="0">
                <a:ea typeface="HG明朝B"/>
                <a:cs typeface="HG明朝B"/>
              </a:rPr>
              <a:t>Superior modulation analysis tools for all of the major cell phone and wireless networking standards as well as non-standards based general purpose modulation analysis.  The GP analysis handles modulation types from 2FSK to 1024 QAM and includes 7 filter types, user defined filtering and an adaptive equalizer.  If you want to evaluate wireless communication signals PXA teamed with VSA is the most powerful tool on the market.</a:t>
            </a:r>
          </a:p>
          <a:p>
            <a:endParaRPr lang="en-US" altLang="ja-JP" smtClean="0">
              <a:ea typeface="HG明朝B"/>
              <a:cs typeface="HG明朝B"/>
            </a:endParaRPr>
          </a:p>
          <a:p>
            <a:r>
              <a:rPr lang="en-US" altLang="ja-JP" smtClean="0">
                <a:ea typeface="HG明朝B"/>
                <a:cs typeface="HG明朝B"/>
              </a:rPr>
              <a:t>The VSA software also includes excellent time domain tools including </a:t>
            </a:r>
          </a:p>
          <a:p>
            <a:pPr>
              <a:buFontTx/>
              <a:buChar char="•"/>
            </a:pPr>
            <a:r>
              <a:rPr lang="en-US" altLang="ja-JP" smtClean="0">
                <a:ea typeface="HG明朝B"/>
                <a:cs typeface="HG明朝B"/>
              </a:rPr>
              <a:t>Time traces and markers for pulse analysis </a:t>
            </a:r>
          </a:p>
          <a:p>
            <a:pPr>
              <a:buFontTx/>
              <a:buChar char="•"/>
            </a:pPr>
            <a:r>
              <a:rPr lang="en-US" altLang="ja-JP" smtClean="0">
                <a:ea typeface="HG明朝B"/>
                <a:cs typeface="HG明朝B"/>
              </a:rPr>
              <a:t>Signal capture capability at any span – the narrower the recording span the longer the capture time can be.  Complementing the capture is the most advance capture playback capability in the COTS spectrum analyzer market.  This player provides visual and time indicators of where you are in the file (handy when you want to return to specific spot in the recording), go to start/end buttons, arbitrary setting of start and stop locations within the recording for isolating signals of interest in the capture file and auto loop back for continuous playback of those signals.  No other commercial spectrum analyzer vendor offers this capability.</a:t>
            </a:r>
          </a:p>
          <a:p>
            <a:pPr>
              <a:buFontTx/>
              <a:buChar char="•"/>
            </a:pPr>
            <a:r>
              <a:rPr lang="en-US" altLang="ja-JP" smtClean="0">
                <a:ea typeface="HG明朝B"/>
                <a:cs typeface="HG明朝B"/>
              </a:rPr>
              <a:t>Time gating works with the time traces to focus analysis such as CCDF analysis on a particular part of the signal.</a:t>
            </a:r>
          </a:p>
          <a:p>
            <a:r>
              <a:rPr lang="en-US" altLang="ja-JP" smtClean="0">
                <a:ea typeface="HG明朝B"/>
                <a:cs typeface="HG明朝B"/>
              </a:rPr>
              <a:t> </a:t>
            </a:r>
          </a:p>
          <a:p>
            <a:r>
              <a:rPr lang="en-US" altLang="ja-JP" smtClean="0">
                <a:ea typeface="HG明朝B"/>
                <a:cs typeface="HG明朝B"/>
              </a:rPr>
              <a:t>And the VSA software offers some spectrum tools to add to the powerful PXA’s built-in spectrum analysis features.  </a:t>
            </a:r>
          </a:p>
          <a:p>
            <a:pPr>
              <a:buFontTx/>
              <a:buChar char="•"/>
            </a:pPr>
            <a:r>
              <a:rPr lang="en-US" altLang="ja-JP" smtClean="0">
                <a:ea typeface="HG明朝B"/>
                <a:cs typeface="HG明朝B"/>
              </a:rPr>
              <a:t>The spectrogram display is an excellent tool for viewing the changes in your signal spectrum over time and welcome capability for pulse analysis </a:t>
            </a:r>
          </a:p>
          <a:p>
            <a:pPr>
              <a:buFontTx/>
              <a:buChar char="•"/>
            </a:pPr>
            <a:r>
              <a:rPr lang="en-US" altLang="ja-JP" smtClean="0">
                <a:ea typeface="HG明朝B"/>
                <a:cs typeface="HG明朝B"/>
              </a:rPr>
              <a:t>The overlap processing increases or decreases the time resolution of the spectrogram so you can match the spectrogram speed to the speed of the changes in your spectrum.  </a:t>
            </a:r>
          </a:p>
          <a:p>
            <a:endParaRPr lang="en-US" smtClean="0"/>
          </a:p>
          <a:p>
            <a:r>
              <a:rPr lang="en-US" smtClean="0"/>
              <a:t>RFID solution, LTE by год end</a:t>
            </a:r>
          </a:p>
          <a:p>
            <a:endParaRPr lang="en-US" smtClean="0"/>
          </a:p>
          <a:p>
            <a:r>
              <a:rPr lang="en-US" smtClean="0"/>
              <a:t>SW can link to performance PSA and to logic analyzers and scopes for ГГц of BW analysis</a:t>
            </a:r>
          </a:p>
          <a:p>
            <a:endParaRPr lang="en-US" smtClean="0"/>
          </a:p>
          <a:p>
            <a:r>
              <a:rPr lang="en-US" smtClean="0"/>
              <a:t>VXA AYA has &gt;30 modulation formats (FSK, QAM, etc) and &gt;20 signal format presets (GSM, NADC, etc).  Together that's &gt;50.  But the presets are mostly for commercial comмс, not A/D.  And, &gt;30 is still more than the competition has.  </a:t>
            </a:r>
          </a:p>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98FBBECC-AA48-43F4-95A0-54ED8D70B022}" type="slidenum">
              <a:rPr lang="en-US" sz="1100"/>
              <a:pPr eaLnBrk="1" hangingPunct="1"/>
              <a:t>34</a:t>
            </a:fld>
            <a:endParaRPr lang="en-US" sz="11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8370BEB9-41B3-4374-BE73-5FB4E455BF3D}" type="slidenum">
              <a:rPr lang="en-US" sz="1100"/>
              <a:pPr eaLnBrk="1" hangingPunct="1"/>
              <a:t>35</a:t>
            </a:fld>
            <a:endParaRPr lang="en-US" sz="11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906CDCB6-86A5-40EC-AA74-2E349621C51E}" type="slidenum">
              <a:rPr lang="en-US" sz="1100"/>
              <a:pPr eaLnBrk="1" hangingPunct="1"/>
              <a:t>3</a:t>
            </a:fld>
            <a:endParaRPr lang="en-US" sz="1100"/>
          </a:p>
        </p:txBody>
      </p:sp>
      <p:sp>
        <p:nvSpPr>
          <p:cNvPr id="159747"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nchor="b"/>
          <a:lstStyle>
            <a:lvl1pPr defTabSz="954088" eaLnBrk="0" hangingPunct="0">
              <a:defRPr sz="2400">
                <a:solidFill>
                  <a:schemeClr val="tx1"/>
                </a:solidFill>
                <a:latin typeface="Times New Roman" pitchFamily="18" charset="0"/>
              </a:defRPr>
            </a:lvl1pPr>
            <a:lvl2pPr marL="742950" indent="-285750" defTabSz="954088" eaLnBrk="0" hangingPunct="0">
              <a:defRPr sz="2400">
                <a:solidFill>
                  <a:schemeClr val="tx1"/>
                </a:solidFill>
                <a:latin typeface="Times New Roman" pitchFamily="18" charset="0"/>
              </a:defRPr>
            </a:lvl2pPr>
            <a:lvl3pPr marL="1143000" indent="-228600" defTabSz="954088" eaLnBrk="0" hangingPunct="0">
              <a:defRPr sz="2400">
                <a:solidFill>
                  <a:schemeClr val="tx1"/>
                </a:solidFill>
                <a:latin typeface="Times New Roman" pitchFamily="18" charset="0"/>
              </a:defRPr>
            </a:lvl3pPr>
            <a:lvl4pPr marL="1600200" indent="-228600" defTabSz="954088" eaLnBrk="0" hangingPunct="0">
              <a:defRPr sz="2400">
                <a:solidFill>
                  <a:schemeClr val="tx1"/>
                </a:solidFill>
                <a:latin typeface="Times New Roman" pitchFamily="18" charset="0"/>
              </a:defRPr>
            </a:lvl4pPr>
            <a:lvl5pPr marL="2057400" indent="-228600" defTabSz="954088" eaLnBrk="0" hangingPunct="0">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pPr algn="r"/>
            <a:fld id="{4ADF28A2-EB15-4B6D-B8A2-46AA5578662E}" type="slidenum">
              <a:rPr lang="en-US" altLang="en-US" sz="1100">
                <a:latin typeface="Agilent TT Cond" pitchFamily="34" charset="0"/>
              </a:rPr>
              <a:pPr algn="r"/>
              <a:t>3</a:t>
            </a:fld>
            <a:endParaRPr lang="en-US" altLang="en-US" sz="1100">
              <a:latin typeface="Agilent TT Cond" pitchFamily="34" charset="0"/>
            </a:endParaRPr>
          </a:p>
        </p:txBody>
      </p:sp>
      <p:sp>
        <p:nvSpPr>
          <p:cNvPr id="159748" name="Rectangle 7"/>
          <p:cNvSpPr txBox="1">
            <a:spLocks noGrp="1" noChangeArrowheads="1"/>
          </p:cNvSpPr>
          <p:nvPr/>
        </p:nvSpPr>
        <p:spPr bwMode="auto">
          <a:xfrm>
            <a:off x="3887391" y="8687405"/>
            <a:ext cx="2970609"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77" tIns="43989" rIns="87977" bIns="43989" anchor="b"/>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defTabSz="930275" eaLnBrk="0" fontAlgn="base" hangingPunct="0">
              <a:spcBef>
                <a:spcPct val="0"/>
              </a:spcBef>
              <a:spcAft>
                <a:spcPct val="0"/>
              </a:spcAft>
              <a:defRPr sz="2400">
                <a:solidFill>
                  <a:schemeClr val="tx1"/>
                </a:solidFill>
                <a:latin typeface="Times New Roman" pitchFamily="18" charset="0"/>
              </a:defRPr>
            </a:lvl6pPr>
            <a:lvl7pPr marL="2971800" indent="-228600" defTabSz="930275" eaLnBrk="0" fontAlgn="base" hangingPunct="0">
              <a:spcBef>
                <a:spcPct val="0"/>
              </a:spcBef>
              <a:spcAft>
                <a:spcPct val="0"/>
              </a:spcAft>
              <a:defRPr sz="2400">
                <a:solidFill>
                  <a:schemeClr val="tx1"/>
                </a:solidFill>
                <a:latin typeface="Times New Roman" pitchFamily="18" charset="0"/>
              </a:defRPr>
            </a:lvl7pPr>
            <a:lvl8pPr marL="3429000" indent="-228600" defTabSz="930275" eaLnBrk="0" fontAlgn="base" hangingPunct="0">
              <a:spcBef>
                <a:spcPct val="0"/>
              </a:spcBef>
              <a:spcAft>
                <a:spcPct val="0"/>
              </a:spcAft>
              <a:defRPr sz="2400">
                <a:solidFill>
                  <a:schemeClr val="tx1"/>
                </a:solidFill>
                <a:latin typeface="Times New Roman" pitchFamily="18" charset="0"/>
              </a:defRPr>
            </a:lvl8pPr>
            <a:lvl9pPr marL="3886200" indent="-228600" defTabSz="930275" eaLnBrk="0" fontAlgn="base" hangingPunct="0">
              <a:spcBef>
                <a:spcPct val="0"/>
              </a:spcBef>
              <a:spcAft>
                <a:spcPct val="0"/>
              </a:spcAft>
              <a:defRPr sz="2400">
                <a:solidFill>
                  <a:schemeClr val="tx1"/>
                </a:solidFill>
                <a:latin typeface="Times New Roman" pitchFamily="18" charset="0"/>
              </a:defRPr>
            </a:lvl9pPr>
          </a:lstStyle>
          <a:p>
            <a:pPr algn="r"/>
            <a:fld id="{6E20AF10-169B-4FE0-A13A-3926831293C3}" type="slidenum">
              <a:rPr lang="en-US" altLang="en-US" sz="1100">
                <a:latin typeface="Agilent TT Cond" pitchFamily="34" charset="0"/>
              </a:rPr>
              <a:pPr algn="r"/>
              <a:t>3</a:t>
            </a:fld>
            <a:endParaRPr lang="en-US" altLang="en-US" sz="1100">
              <a:latin typeface="Agilent TT Cond" pitchFamily="34" charset="0"/>
            </a:endParaRPr>
          </a:p>
        </p:txBody>
      </p:sp>
      <p:sp>
        <p:nvSpPr>
          <p:cNvPr id="159749" name="Rectangle 2"/>
          <p:cNvSpPr>
            <a:spLocks noGrp="1" noRot="1" noChangeAspect="1" noChangeArrowheads="1" noTextEdit="1"/>
          </p:cNvSpPr>
          <p:nvPr>
            <p:ph type="sldImg"/>
          </p:nvPr>
        </p:nvSpPr>
        <p:spPr>
          <a:xfrm>
            <a:off x="1143000" y="684213"/>
            <a:ext cx="4573588" cy="3432175"/>
          </a:xfrm>
          <a:ln/>
        </p:spPr>
      </p:sp>
      <p:sp>
        <p:nvSpPr>
          <p:cNvPr id="159750" name="Rectangle 3"/>
          <p:cNvSpPr>
            <a:spLocks noGrp="1" noChangeArrowheads="1"/>
          </p:cNvSpPr>
          <p:nvPr>
            <p:ph type="body" idx="1"/>
          </p:nvPr>
        </p:nvSpPr>
        <p:spPr>
          <a:xfrm>
            <a:off x="916781" y="4345214"/>
            <a:ext cx="5024438"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77" tIns="43989" rIns="87977" bIns="43989"/>
          <a:lstStyle/>
          <a:p>
            <a:pPr marL="216233" indent="-216233">
              <a:buFontTx/>
              <a:buChar char="•"/>
            </a:pPr>
            <a:r>
              <a:rPr lang="en-US" b="1" smtClean="0"/>
              <a:t>Maintains the look and feel of legacy instruments while giving you access to advanced measuring techniques</a:t>
            </a:r>
          </a:p>
          <a:p>
            <a:pPr marL="216233" indent="-216233"/>
            <a:endParaRPr lang="en-US" b="1" smtClean="0"/>
          </a:p>
          <a:p>
            <a:pPr marL="216233" indent="-216233">
              <a:buFontTx/>
              <a:buChar char="•"/>
            </a:pPr>
            <a:r>
              <a:rPr lang="en-US" b="1" smtClean="0"/>
              <a:t>Limit Lines/ Amplitude Correction (AmpCor)/ 40,001 maximum trace points</a:t>
            </a:r>
            <a:r>
              <a:rPr lang="en-US" smtClean="0"/>
              <a:t> </a:t>
            </a:r>
          </a:p>
          <a:p>
            <a:pPr marL="1081164" lvl="2" indent="-216233"/>
            <a:r>
              <a:rPr lang="en-US" smtClean="0"/>
              <a:t>	- Eases the pass/fail tests in manufacturing settings </a:t>
            </a:r>
          </a:p>
          <a:p>
            <a:pPr marL="1081164" lvl="2" indent="-216233"/>
            <a:r>
              <a:rPr lang="en-US" smtClean="0"/>
              <a:t>	- Compensates the gain/loss by non-DUT device in signal path, e.g. antenna, amps…</a:t>
            </a:r>
          </a:p>
          <a:p>
            <a:pPr marL="1081164" lvl="2" indent="-216233"/>
            <a:r>
              <a:rPr lang="en-US" smtClean="0"/>
              <a:t>	- A closer representation to the analog signal traces  </a:t>
            </a:r>
          </a:p>
          <a:p>
            <a:pPr marL="216233" indent="-216233">
              <a:buFontTx/>
              <a:buChar char="•"/>
            </a:pPr>
            <a:r>
              <a:rPr lang="en-US" b="1" smtClean="0"/>
              <a:t>Other notables:</a:t>
            </a:r>
          </a:p>
          <a:p>
            <a:pPr marL="216233" indent="-216233">
              <a:buFontTx/>
              <a:buChar char="•"/>
            </a:pPr>
            <a:r>
              <a:rPr lang="en-US" b="1" smtClean="0"/>
              <a:t>Spectrogram Display (future release) </a:t>
            </a:r>
            <a:r>
              <a:rPr lang="en-US" smtClean="0"/>
              <a:t>– provides the ability to visually observe time, frequency at amplitude - Stores up to 300 sweeps, up to 1001 pts/sweep </a:t>
            </a:r>
          </a:p>
          <a:p>
            <a:pPr marL="216233" indent="-216233">
              <a:buFontTx/>
              <a:buChar char="•"/>
            </a:pPr>
            <a:r>
              <a:rPr lang="en-US" b="1" smtClean="0"/>
              <a:t>Help – </a:t>
            </a:r>
            <a:r>
              <a:rPr lang="en-US" smtClean="0"/>
              <a:t>Context sensitive help means users can pop directly to the relevant help information – additionally where appropriate, diagraмс and visuals are included. Leverage “embedded help” to migrate from manual procedures to automated code – by seeing each individual SCPI command per keystroke</a:t>
            </a:r>
            <a:endParaRPr lang="en-US" b="1" smtClean="0"/>
          </a:p>
          <a:p>
            <a:pPr marL="216233" indent="-216233">
              <a:buFontTx/>
              <a:buChar char="•"/>
            </a:pPr>
            <a:r>
              <a:rPr lang="en-US" b="1" smtClean="0"/>
              <a:t>Application configuration wizard </a:t>
            </a:r>
            <a:r>
              <a:rPr lang="en-US" smtClean="0"/>
              <a:t> </a:t>
            </a:r>
          </a:p>
          <a:p>
            <a:pPr marL="1081164" lvl="2" indent="-216233"/>
            <a:r>
              <a:rPr lang="en-US" smtClean="0"/>
              <a:t>	- Front-panel driven program to Опцimize analyzer’s start-up time be selecting apps needed for pre-loading</a:t>
            </a:r>
          </a:p>
          <a:p>
            <a:pPr marL="216233" indent="-216233">
              <a:buFontTx/>
              <a:buChar char="•"/>
            </a:pPr>
            <a:r>
              <a:rPr lang="en-US" b="1" smtClean="0"/>
              <a:t>Calibration wizard </a:t>
            </a:r>
            <a:r>
              <a:rPr lang="en-US" smtClean="0"/>
              <a:t> </a:t>
            </a:r>
          </a:p>
          <a:p>
            <a:pPr marL="1081164" lvl="2" indent="-216233"/>
            <a:r>
              <a:rPr lang="en-US" smtClean="0"/>
              <a:t>	- To simplify back-up/restore of the calibration files </a:t>
            </a:r>
          </a:p>
          <a:p>
            <a:pPr marL="216233" indent="-216233">
              <a:buFontTx/>
              <a:buChar char="•"/>
            </a:pPr>
            <a:r>
              <a:rPr lang="en-US" b="1" smtClean="0"/>
              <a:t>GPIB as Controller </a:t>
            </a:r>
            <a:r>
              <a:rPr lang="en-US" smtClean="0"/>
              <a:t> </a:t>
            </a:r>
          </a:p>
          <a:p>
            <a:pPr marL="1081164" lvl="2" indent="-216233"/>
            <a:r>
              <a:rPr lang="en-US" smtClean="0"/>
              <a:t>	- The PXA can act as a master to control other GPIB instrument(s)/device</a:t>
            </a:r>
          </a:p>
          <a:p>
            <a:pPr marL="216233" indent="-216233"/>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D060774E-3222-4AC1-AFF9-59B40B33CC2F}" type="slidenum">
              <a:rPr lang="en-US" sz="1100"/>
              <a:pPr eaLnBrk="1" hangingPunct="1"/>
              <a:t>36</a:t>
            </a:fld>
            <a:endParaRPr lang="en-US" sz="11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607CD53E-CE04-49B4-A4E3-E859B75A6EE4}" type="slidenum">
              <a:rPr lang="en-US" sz="1100"/>
              <a:pPr eaLnBrk="1" hangingPunct="1"/>
              <a:t>37</a:t>
            </a:fld>
            <a:endParaRPr lang="en-US" sz="1100"/>
          </a:p>
        </p:txBody>
      </p:sp>
      <p:sp>
        <p:nvSpPr>
          <p:cNvPr id="184323"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nchor="b"/>
          <a:lstStyle>
            <a:lvl1pPr defTabSz="954088" eaLnBrk="0" hangingPunct="0">
              <a:defRPr sz="2400">
                <a:solidFill>
                  <a:schemeClr val="tx1"/>
                </a:solidFill>
                <a:latin typeface="Times New Roman" pitchFamily="18" charset="0"/>
              </a:defRPr>
            </a:lvl1pPr>
            <a:lvl2pPr marL="742950" indent="-285750" defTabSz="954088" eaLnBrk="0" hangingPunct="0">
              <a:defRPr sz="2400">
                <a:solidFill>
                  <a:schemeClr val="tx1"/>
                </a:solidFill>
                <a:latin typeface="Times New Roman" pitchFamily="18" charset="0"/>
              </a:defRPr>
            </a:lvl2pPr>
            <a:lvl3pPr marL="1143000" indent="-228600" defTabSz="954088" eaLnBrk="0" hangingPunct="0">
              <a:defRPr sz="2400">
                <a:solidFill>
                  <a:schemeClr val="tx1"/>
                </a:solidFill>
                <a:latin typeface="Times New Roman" pitchFamily="18" charset="0"/>
              </a:defRPr>
            </a:lvl3pPr>
            <a:lvl4pPr marL="1600200" indent="-228600" defTabSz="954088" eaLnBrk="0" hangingPunct="0">
              <a:defRPr sz="2400">
                <a:solidFill>
                  <a:schemeClr val="tx1"/>
                </a:solidFill>
                <a:latin typeface="Times New Roman" pitchFamily="18" charset="0"/>
              </a:defRPr>
            </a:lvl4pPr>
            <a:lvl5pPr marL="2057400" indent="-228600" defTabSz="954088" eaLnBrk="0" hangingPunct="0">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pPr algn="r"/>
            <a:fld id="{01CC3325-FA83-474B-8184-A5BBC9CF4BAC}" type="slidenum">
              <a:rPr lang="en-US" altLang="en-US" sz="1100">
                <a:latin typeface="Agilent TT Cond" pitchFamily="34" charset="0"/>
              </a:rPr>
              <a:pPr algn="r"/>
              <a:t>37</a:t>
            </a:fld>
            <a:endParaRPr lang="en-US" altLang="en-US" sz="1100">
              <a:latin typeface="Agilent TT Cond" pitchFamily="34" charset="0"/>
            </a:endParaRPr>
          </a:p>
        </p:txBody>
      </p:sp>
      <p:sp>
        <p:nvSpPr>
          <p:cNvPr id="184324" name="Rectangle 2"/>
          <p:cNvSpPr>
            <a:spLocks noGrp="1" noRot="1" noChangeAspect="1" noChangeArrowheads="1" noTextEdit="1"/>
          </p:cNvSpPr>
          <p:nvPr>
            <p:ph type="sldImg"/>
          </p:nvPr>
        </p:nvSpPr>
        <p:spPr>
          <a:xfrm>
            <a:off x="1144588" y="684213"/>
            <a:ext cx="4570412" cy="3429000"/>
          </a:xfrm>
          <a:ln/>
        </p:spPr>
      </p:sp>
      <p:sp>
        <p:nvSpPr>
          <p:cNvPr id="184325" name="Rectangle 3"/>
          <p:cNvSpPr>
            <a:spLocks noGrp="1" noChangeArrowheads="1"/>
          </p:cNvSpPr>
          <p:nvPr>
            <p:ph type="body" idx="1"/>
          </p:nvPr>
        </p:nvSpPr>
        <p:spPr>
          <a:xfrm>
            <a:off x="895946" y="4354286"/>
            <a:ext cx="5082481" cy="41169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lstStyle/>
          <a:p>
            <a:r>
              <a:rPr lang="en-US" smtClean="0"/>
              <a:t>See Steve Crane (AE) for demo</a:t>
            </a:r>
          </a:p>
          <a:p>
            <a:r>
              <a:rPr lang="en-US" smtClean="0"/>
              <a:t>N9051A is a low cost software that can work with both oscilloscopes and spectrum analyzers.  It has the capability to do many of the measurements that were previously discussed with the click of a mouse.  It is important to note that many of the setting that were talked about earlier will still apply with any software tool.  However, once a user has a fundamental understanding of the instrument and sets up the measurement, software packages such as this make it much easier to make measurements and troubleshoot the radar system.  </a:t>
            </a:r>
          </a:p>
          <a:p>
            <a:endParaRPr lang="en-US" b="1"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73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28929" indent="-280357" eaLnBrk="0" hangingPunct="0">
              <a:defRPr>
                <a:solidFill>
                  <a:schemeClr val="tx1"/>
                </a:solidFill>
                <a:latin typeface="Arial" pitchFamily="34" charset="0"/>
                <a:cs typeface="Arial" pitchFamily="34" charset="0"/>
              </a:defRPr>
            </a:lvl2pPr>
            <a:lvl3pPr marL="1121430" indent="-224285" eaLnBrk="0" hangingPunct="0">
              <a:defRPr>
                <a:solidFill>
                  <a:schemeClr val="tx1"/>
                </a:solidFill>
                <a:latin typeface="Arial" pitchFamily="34" charset="0"/>
                <a:cs typeface="Arial" pitchFamily="34" charset="0"/>
              </a:defRPr>
            </a:lvl3pPr>
            <a:lvl4pPr marL="1570000" indent="-224285" eaLnBrk="0" hangingPunct="0">
              <a:defRPr>
                <a:solidFill>
                  <a:schemeClr val="tx1"/>
                </a:solidFill>
                <a:latin typeface="Arial" pitchFamily="34" charset="0"/>
                <a:cs typeface="Arial" pitchFamily="34" charset="0"/>
              </a:defRPr>
            </a:lvl4pPr>
            <a:lvl5pPr marL="2018573" indent="-224285" eaLnBrk="0" hangingPunct="0">
              <a:defRPr>
                <a:solidFill>
                  <a:schemeClr val="tx1"/>
                </a:solidFill>
                <a:latin typeface="Arial" pitchFamily="34" charset="0"/>
                <a:cs typeface="Arial" pitchFamily="34" charset="0"/>
              </a:defRPr>
            </a:lvl5pPr>
            <a:lvl6pPr marL="2467144" indent="-224285" eaLnBrk="0" fontAlgn="base" hangingPunct="0">
              <a:spcBef>
                <a:spcPct val="0"/>
              </a:spcBef>
              <a:spcAft>
                <a:spcPct val="0"/>
              </a:spcAft>
              <a:defRPr>
                <a:solidFill>
                  <a:schemeClr val="tx1"/>
                </a:solidFill>
                <a:latin typeface="Arial" pitchFamily="34" charset="0"/>
                <a:cs typeface="Arial" pitchFamily="34" charset="0"/>
              </a:defRPr>
            </a:lvl6pPr>
            <a:lvl7pPr marL="2915715" indent="-224285" eaLnBrk="0" fontAlgn="base" hangingPunct="0">
              <a:spcBef>
                <a:spcPct val="0"/>
              </a:spcBef>
              <a:spcAft>
                <a:spcPct val="0"/>
              </a:spcAft>
              <a:defRPr>
                <a:solidFill>
                  <a:schemeClr val="tx1"/>
                </a:solidFill>
                <a:latin typeface="Arial" pitchFamily="34" charset="0"/>
                <a:cs typeface="Arial" pitchFamily="34" charset="0"/>
              </a:defRPr>
            </a:lvl7pPr>
            <a:lvl8pPr marL="3364288" indent="-224285" eaLnBrk="0" fontAlgn="base" hangingPunct="0">
              <a:spcBef>
                <a:spcPct val="0"/>
              </a:spcBef>
              <a:spcAft>
                <a:spcPct val="0"/>
              </a:spcAft>
              <a:defRPr>
                <a:solidFill>
                  <a:schemeClr val="tx1"/>
                </a:solidFill>
                <a:latin typeface="Arial" pitchFamily="34" charset="0"/>
                <a:cs typeface="Arial" pitchFamily="34" charset="0"/>
              </a:defRPr>
            </a:lvl8pPr>
            <a:lvl9pPr marL="3812859" indent="-22428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92328F7-86F6-4DF5-A434-72B90A3B3C1B}" type="slidenum">
              <a:rPr lang="en-US">
                <a:solidFill>
                  <a:prstClr val="black"/>
                </a:solidFill>
                <a:latin typeface="Calibri" pitchFamily="34" charset="0"/>
              </a:rPr>
              <a:pPr eaLnBrk="1" hangingPunct="1"/>
              <a:t>39</a:t>
            </a:fld>
            <a:endParaRPr lang="en-US">
              <a:solidFill>
                <a:prstClr val="black"/>
              </a:solidFill>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71538514-4D26-498F-92F2-387423AA579F}" type="slidenum">
              <a:rPr lang="en-US" sz="1100"/>
              <a:pPr eaLnBrk="1" hangingPunct="1"/>
              <a:t>43</a:t>
            </a:fld>
            <a:endParaRPr lang="en-US" sz="1100"/>
          </a:p>
        </p:txBody>
      </p:sp>
      <p:sp>
        <p:nvSpPr>
          <p:cNvPr id="200707" name="Rectangle 2"/>
          <p:cNvSpPr>
            <a:spLocks noGrp="1" noRot="1" noChangeAspect="1" noChangeArrowheads="1" noTextEdit="1"/>
          </p:cNvSpPr>
          <p:nvPr>
            <p:ph type="sldImg"/>
          </p:nvPr>
        </p:nvSpPr>
        <p:spPr>
          <a:xfrm>
            <a:off x="1144588" y="684213"/>
            <a:ext cx="4570412" cy="3429000"/>
          </a:xfrm>
          <a:ln/>
        </p:spPr>
      </p:sp>
      <p:sp>
        <p:nvSpPr>
          <p:cNvPr id="200708" name="Rectangle 3"/>
          <p:cNvSpPr>
            <a:spLocks noGrp="1" noChangeArrowheads="1"/>
          </p:cNvSpPr>
          <p:nvPr>
            <p:ph type="body" idx="1"/>
          </p:nvPr>
        </p:nvSpPr>
        <p:spPr>
          <a:xfrm>
            <a:off x="897434" y="4355798"/>
            <a:ext cx="5082480" cy="41154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lstStyle/>
          <a:p>
            <a:pPr>
              <a:lnSpc>
                <a:spcPct val="80000"/>
              </a:lnSpc>
            </a:pPr>
            <a:r>
              <a:rPr lang="en-US" altLang="ja-JP" sz="800">
                <a:ea typeface="Arial Unicode MS" pitchFamily="34" charset="-128"/>
                <a:cs typeface="Arial Unicode MS" pitchFamily="34" charset="-128"/>
              </a:rPr>
              <a:t>[Please not spend much time on this slide because they covered in detail later]</a:t>
            </a:r>
          </a:p>
          <a:p>
            <a:pPr>
              <a:lnSpc>
                <a:spcPct val="80000"/>
              </a:lnSpc>
            </a:pPr>
            <a:r>
              <a:rPr lang="en-US" altLang="ja-JP" sz="800">
                <a:ea typeface="Arial Unicode MS" pitchFamily="34" charset="-128"/>
                <a:cs typeface="Arial Unicode MS" pitchFamily="34" charset="-128"/>
              </a:rPr>
              <a:t>From the hardware standpoint, we use </a:t>
            </a:r>
            <a:r>
              <a:rPr lang="en-US" altLang="ja-JP" sz="800" b="1">
                <a:ea typeface="Arial Unicode MS" pitchFamily="34" charset="-128"/>
                <a:cs typeface="Arial Unicode MS" pitchFamily="34" charset="-128"/>
              </a:rPr>
              <a:t>16 bit ADC </a:t>
            </a:r>
            <a:r>
              <a:rPr lang="en-US" altLang="ja-JP" sz="800">
                <a:ea typeface="Arial Unicode MS" pitchFamily="34" charset="-128"/>
                <a:cs typeface="Arial Unicode MS" pitchFamily="34" charset="-128"/>
              </a:rPr>
              <a:t>for baseband IQ input option.</a:t>
            </a:r>
          </a:p>
          <a:p>
            <a:pPr>
              <a:lnSpc>
                <a:spcPct val="80000"/>
              </a:lnSpc>
            </a:pPr>
            <a:r>
              <a:rPr lang="en-US" altLang="ja-JP" sz="800" b="1">
                <a:ea typeface="Arial Unicode MS" pitchFamily="34" charset="-128"/>
                <a:cs typeface="Arial Unicode MS" pitchFamily="34" charset="-128"/>
              </a:rPr>
              <a:t>89601A VSA (don’t call Glacier at customer sites)</a:t>
            </a:r>
            <a:r>
              <a:rPr lang="en-US" altLang="ja-JP" sz="800">
                <a:ea typeface="Arial Unicode MS" pitchFamily="34" charset="-128"/>
                <a:cs typeface="Arial Unicode MS" pitchFamily="34" charset="-128"/>
              </a:rPr>
              <a:t> has the most fulfilled coverage of applications and demod formats in the market. </a:t>
            </a:r>
          </a:p>
          <a:p>
            <a:pPr>
              <a:lnSpc>
                <a:spcPct val="80000"/>
              </a:lnSpc>
            </a:pPr>
            <a:r>
              <a:rPr lang="en-US" altLang="ja-JP" sz="800" b="1">
                <a:ea typeface="Arial Unicode MS" pitchFamily="34" charset="-128"/>
                <a:cs typeface="Arial Unicode MS" pitchFamily="34" charset="-128"/>
              </a:rPr>
              <a:t>2 channel independent vector analysis</a:t>
            </a:r>
            <a:r>
              <a:rPr lang="en-US" altLang="ja-JP" sz="800">
                <a:ea typeface="Arial Unicode MS" pitchFamily="34" charset="-128"/>
                <a:cs typeface="Arial Unicode MS" pitchFamily="34" charset="-128"/>
              </a:rPr>
              <a:t> – With 89601A software only.  2 channel signals need to be well aligned in timing and phase. This 2 channel capability allows customers to analyze the 2 channel correlations of time and phase. Maximum frequency is up to 40 MHz.</a:t>
            </a:r>
          </a:p>
          <a:p>
            <a:pPr>
              <a:lnSpc>
                <a:spcPct val="80000"/>
              </a:lnSpc>
              <a:buFontTx/>
              <a:buChar char="•"/>
            </a:pPr>
            <a:r>
              <a:rPr lang="en-US" altLang="ja-JP" sz="800">
                <a:ea typeface="Arial Unicode MS" pitchFamily="34" charset="-128"/>
                <a:cs typeface="Arial Unicode MS" pitchFamily="34" charset="-128"/>
              </a:rPr>
              <a:t>With MXA BBIQ, we have following selections for input. </a:t>
            </a:r>
          </a:p>
          <a:p>
            <a:pPr marL="216233" lvl="1" indent="-108116">
              <a:lnSpc>
                <a:spcPct val="80000"/>
              </a:lnSpc>
            </a:pPr>
            <a:r>
              <a:rPr lang="en-US" altLang="ja-JP" sz="800">
                <a:ea typeface="Arial Unicode MS" pitchFamily="34" charset="-128"/>
                <a:cs typeface="Arial Unicode MS" pitchFamily="34" charset="-128"/>
              </a:rPr>
              <a:t>IQ Analyzer: I only, Q only and I+jQ</a:t>
            </a:r>
          </a:p>
          <a:p>
            <a:pPr marL="216233" lvl="1" indent="-108116">
              <a:lnSpc>
                <a:spcPct val="80000"/>
              </a:lnSpc>
            </a:pPr>
            <a:r>
              <a:rPr lang="en-US" altLang="ja-JP" sz="800">
                <a:ea typeface="Arial Unicode MS" pitchFamily="34" charset="-128"/>
                <a:cs typeface="Arial Unicode MS" pitchFamily="34" charset="-128"/>
              </a:rPr>
              <a:t>Glacier: 1 channel, 2 channels and I+jQ (Ch1+jCh2) </a:t>
            </a:r>
          </a:p>
          <a:p>
            <a:pPr marL="216233" lvl="1" indent="-108116">
              <a:lnSpc>
                <a:spcPct val="80000"/>
              </a:lnSpc>
            </a:pPr>
            <a:r>
              <a:rPr lang="en-US" altLang="ja-JP" sz="800">
                <a:ea typeface="Arial Unicode MS" pitchFamily="34" charset="-128"/>
                <a:cs typeface="Arial Unicode MS" pitchFamily="34" charset="-128"/>
              </a:rPr>
              <a:t>When 1 channel is selected, frequency band selection is necessary to switch between RF and Baseband (0 to 40 MHz). </a:t>
            </a:r>
          </a:p>
          <a:p>
            <a:pPr marL="216233" lvl="1" indent="-108116">
              <a:lnSpc>
                <a:spcPct val="80000"/>
              </a:lnSpc>
            </a:pPr>
            <a:r>
              <a:rPr lang="en-US" altLang="ja-JP" sz="800">
                <a:ea typeface="Arial Unicode MS" pitchFamily="34" charset="-128"/>
                <a:cs typeface="Arial Unicode MS" pitchFamily="34" charset="-128"/>
              </a:rPr>
              <a:t>If the signal’s center frequency is lower than 40 MHz and is connected to I input of BBIQ, Glacier can measure the signal in Glacier Demod Off vector mode. </a:t>
            </a:r>
          </a:p>
          <a:p>
            <a:pPr marL="216233" lvl="1" indent="-108116">
              <a:lnSpc>
                <a:spcPct val="80000"/>
              </a:lnSpc>
            </a:pPr>
            <a:r>
              <a:rPr lang="en-US" altLang="ja-JP" sz="800">
                <a:ea typeface="Arial Unicode MS" pitchFamily="34" charset="-128"/>
                <a:cs typeface="Arial Unicode MS" pitchFamily="34" charset="-128"/>
              </a:rPr>
              <a:t>This is 1 channel measurement with BBIQ input in Glacier. </a:t>
            </a:r>
          </a:p>
          <a:p>
            <a:pPr marL="216233" lvl="1" indent="-108116">
              <a:lnSpc>
                <a:spcPct val="80000"/>
              </a:lnSpc>
            </a:pPr>
            <a:r>
              <a:rPr lang="en-US" altLang="ja-JP" sz="800">
                <a:ea typeface="Arial Unicode MS" pitchFamily="34" charset="-128"/>
                <a:cs typeface="Arial Unicode MS" pitchFamily="34" charset="-128"/>
              </a:rPr>
              <a:t>When 2 channels is selected, there is no other choice in frequency band. It only allows using MXA available bandwidth up to 40 MHz. </a:t>
            </a:r>
          </a:p>
          <a:p>
            <a:pPr marL="216233" lvl="1" indent="-108116">
              <a:lnSpc>
                <a:spcPct val="80000"/>
              </a:lnSpc>
            </a:pPr>
            <a:r>
              <a:rPr lang="en-US" altLang="ja-JP" sz="800">
                <a:ea typeface="Arial Unicode MS" pitchFamily="34" charset="-128"/>
                <a:cs typeface="Arial Unicode MS" pitchFamily="34" charset="-128"/>
              </a:rPr>
              <a:t>Please remember that 2 channels selection in only available in Demod Off mode. If you selected any demodulator like W-CDMA or WiMAX, there’s no input selection of 2 channels at all. Any signals connected to MXA BBIQ input will be recognized as I+jQ signal for demod analysis. </a:t>
            </a:r>
          </a:p>
          <a:p>
            <a:pPr>
              <a:lnSpc>
                <a:spcPct val="80000"/>
              </a:lnSpc>
            </a:pPr>
            <a:r>
              <a:rPr lang="en-US" altLang="ja-JP" sz="800" b="1">
                <a:ea typeface="Arial Unicode MS" pitchFamily="34" charset="-128"/>
                <a:cs typeface="Arial Unicode MS" pitchFamily="34" charset="-128"/>
              </a:rPr>
              <a:t>Scalable baseband bandwidth 10/25/40 MHz (per channel)–</a:t>
            </a:r>
            <a:r>
              <a:rPr lang="en-US" altLang="ja-JP" sz="800">
                <a:ea typeface="Arial Unicode MS" pitchFamily="34" charset="-128"/>
                <a:cs typeface="Arial Unicode MS" pitchFamily="34" charset="-128"/>
              </a:rPr>
              <a:t> This gives customers flexibility in which bandwidth they would like to use. Double these numbers for i+jQ baseband bandwidth, thus I+jQ would be 20/50/80 MHz.</a:t>
            </a:r>
            <a:endParaRPr lang="en-US" altLang="ja-JP" sz="800" b="1">
              <a:ea typeface="Arial Unicode MS" pitchFamily="34" charset="-128"/>
              <a:cs typeface="Arial Unicode MS" pitchFamily="34" charset="-128"/>
            </a:endParaRPr>
          </a:p>
          <a:p>
            <a:pPr>
              <a:lnSpc>
                <a:spcPct val="80000"/>
              </a:lnSpc>
            </a:pPr>
            <a:r>
              <a:rPr lang="en-US" altLang="ja-JP" sz="800" b="1">
                <a:ea typeface="Arial Unicode MS" pitchFamily="34" charset="-128"/>
                <a:cs typeface="Arial Unicode MS" pitchFamily="34" charset="-128"/>
              </a:rPr>
              <a:t>512 MSa (2GB) capture memory as standard </a:t>
            </a:r>
            <a:r>
              <a:rPr lang="en-US" altLang="ja-JP" sz="800">
                <a:ea typeface="Arial Unicode MS" pitchFamily="34" charset="-128"/>
                <a:cs typeface="Arial Unicode MS" pitchFamily="34" charset="-128"/>
              </a:rPr>
              <a:t>(let’s talk about this detail later) </a:t>
            </a:r>
          </a:p>
          <a:p>
            <a:pPr>
              <a:lnSpc>
                <a:spcPct val="80000"/>
              </a:lnSpc>
            </a:pPr>
            <a:r>
              <a:rPr lang="en-US" altLang="ja-JP" sz="800" b="1">
                <a:ea typeface="Arial Unicode MS" pitchFamily="34" charset="-128"/>
                <a:cs typeface="Arial Unicode MS" pitchFamily="34" charset="-128"/>
              </a:rPr>
              <a:t>Infiniium/InfiniiMax probe connectivity</a:t>
            </a:r>
            <a:r>
              <a:rPr lang="en-US" altLang="ja-JP" sz="800">
                <a:ea typeface="Arial Unicode MS" pitchFamily="34" charset="-128"/>
                <a:cs typeface="Arial Unicode MS" pitchFamily="34" charset="-128"/>
              </a:rPr>
              <a:t>- Using the calibration utility, the MXA will auto detect some Infiniium/InfiniiMax probes for easy set up. Some circuits have high input voltage and would be impossible for the MXA to measure.  These 1 V probes with x10 extends the voltage range so MXA can still analyze the baseband signal.</a:t>
            </a:r>
            <a:endParaRPr lang="en-US" altLang="ja-JP" sz="800" b="1">
              <a:ea typeface="Arial Unicode MS" pitchFamily="34" charset="-128"/>
              <a:cs typeface="Arial Unicode MS" pitchFamily="34" charset="-128"/>
            </a:endParaRPr>
          </a:p>
          <a:p>
            <a:pPr>
              <a:lnSpc>
                <a:spcPct val="80000"/>
              </a:lnSpc>
            </a:pPr>
            <a:r>
              <a:rPr lang="en-US" altLang="ja-JP" sz="800" b="1">
                <a:ea typeface="Arial Unicode MS" pitchFamily="34" charset="-128"/>
                <a:cs typeface="Arial Unicode MS" pitchFamily="34" charset="-128"/>
              </a:rPr>
              <a:t>I, I, Q-, Q-, calibration output</a:t>
            </a:r>
            <a:r>
              <a:rPr lang="en-US" altLang="ja-JP" sz="800">
                <a:ea typeface="Arial Unicode MS" pitchFamily="34" charset="-128"/>
                <a:cs typeface="Arial Unicode MS" pitchFamily="34" charset="-128"/>
              </a:rPr>
              <a:t>  - see picture</a:t>
            </a:r>
          </a:p>
          <a:p>
            <a:pPr>
              <a:lnSpc>
                <a:spcPct val="80000"/>
              </a:lnSpc>
            </a:pPr>
            <a:r>
              <a:rPr lang="en-US" altLang="ja-JP" sz="800">
                <a:ea typeface="Arial Unicode MS" pitchFamily="34" charset="-128"/>
                <a:cs typeface="Arial Unicode MS" pitchFamily="34" charset="-128"/>
              </a:rPr>
              <a:t>“calibration output” any cable loss and DC offset with probes needs to be calibrated to have the correct measurements with probes. </a:t>
            </a:r>
          </a:p>
          <a:p>
            <a:pPr>
              <a:lnSpc>
                <a:spcPct val="80000"/>
              </a:lnSpc>
            </a:pPr>
            <a:r>
              <a:rPr lang="en-US" altLang="ja-JP" sz="800" b="1">
                <a:ea typeface="Arial Unicode MS" pitchFamily="34" charset="-128"/>
                <a:cs typeface="Arial Unicode MS" pitchFamily="34" charset="-128"/>
              </a:rPr>
              <a:t>50 </a:t>
            </a:r>
            <a:r>
              <a:rPr lang="en-US" altLang="ja-JP" sz="800" b="1">
                <a:ea typeface="Arial Unicode MS" pitchFamily="34" charset="-128"/>
                <a:cs typeface="Arial Unicode MS" pitchFamily="34" charset="-128"/>
                <a:sym typeface="Symbol" pitchFamily="18" charset="2"/>
              </a:rPr>
              <a:t> and 1 M  input impedance</a:t>
            </a:r>
            <a:r>
              <a:rPr lang="en-US" altLang="ja-JP" sz="800">
                <a:ea typeface="Arial Unicode MS" pitchFamily="34" charset="-128"/>
                <a:cs typeface="Arial Unicode MS" pitchFamily="34" charset="-128"/>
                <a:sym typeface="Symbol" pitchFamily="18" charset="2"/>
              </a:rPr>
              <a:t> – Customer IQ signal may have different impedance at the signal, and we can switch without changing connection as this is internal to the MXA. This is a standard feature.</a:t>
            </a:r>
          </a:p>
          <a:p>
            <a:pPr>
              <a:lnSpc>
                <a:spcPct val="80000"/>
              </a:lnSpc>
            </a:pPr>
            <a:r>
              <a:rPr lang="en-US" altLang="ja-JP" sz="800" b="1">
                <a:ea typeface="Arial Unicode MS" pitchFamily="34" charset="-128"/>
                <a:cs typeface="Arial Unicode MS" pitchFamily="34" charset="-128"/>
                <a:sym typeface="Symbol" pitchFamily="18" charset="2"/>
              </a:rPr>
              <a:t>Single ended and differential</a:t>
            </a:r>
            <a:r>
              <a:rPr lang="en-US" altLang="ja-JP" sz="800">
                <a:ea typeface="Arial Unicode MS" pitchFamily="34" charset="-128"/>
                <a:cs typeface="Arial Unicode MS" pitchFamily="34" charset="-128"/>
                <a:sym typeface="Symbol" pitchFamily="18" charset="2"/>
              </a:rPr>
              <a:t> – Customers baseband might need to use differential (I and I-, or Q and Q-). Without this feature, customers would need to connect their differential signal through a differential probe (with calibration), this allows them to connect directly to the analyzer. In addition, the differential probes are expensive and are difficult to use.</a:t>
            </a:r>
            <a:endParaRPr lang="en-US" altLang="ja-JP" sz="800">
              <a:ea typeface="Arial Unicode MS" pitchFamily="34" charset="-128"/>
              <a:cs typeface="Arial Unicode MS" pitchFamily="34" charset="-128"/>
            </a:endParaRPr>
          </a:p>
          <a:p>
            <a:pPr>
              <a:lnSpc>
                <a:spcPct val="80000"/>
              </a:lnSpc>
            </a:pPr>
            <a:r>
              <a:rPr lang="en-US" altLang="ja-JP" sz="800" b="1">
                <a:ea typeface="Arial Unicode MS" pitchFamily="34" charset="-128"/>
                <a:cs typeface="Arial Unicode MS" pitchFamily="34" charset="-128"/>
              </a:rPr>
              <a:t>  </a:t>
            </a:r>
            <a:endParaRPr lang="ja-JP" altLang="en-US" sz="800" b="1">
              <a:ea typeface="Arial Unicode MS" pitchFamily="34" charset="-128"/>
              <a:cs typeface="Arial Unicode MS"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30346D99-EE35-4C5B-9BF5-F70061F07742}" type="slidenum">
              <a:rPr lang="en-US" sz="1100"/>
              <a:pPr eaLnBrk="1" hangingPunct="1"/>
              <a:t>44</a:t>
            </a:fld>
            <a:endParaRPr lang="en-US" sz="1100"/>
          </a:p>
        </p:txBody>
      </p:sp>
      <p:sp>
        <p:nvSpPr>
          <p:cNvPr id="210947"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nchor="b"/>
          <a:lstStyle>
            <a:lvl1pPr defTabSz="954088" eaLnBrk="0" hangingPunct="0">
              <a:defRPr sz="2400">
                <a:solidFill>
                  <a:schemeClr val="tx1"/>
                </a:solidFill>
                <a:latin typeface="Times New Roman" pitchFamily="18" charset="0"/>
              </a:defRPr>
            </a:lvl1pPr>
            <a:lvl2pPr marL="742950" indent="-285750" defTabSz="954088" eaLnBrk="0" hangingPunct="0">
              <a:defRPr sz="2400">
                <a:solidFill>
                  <a:schemeClr val="tx1"/>
                </a:solidFill>
                <a:latin typeface="Times New Roman" pitchFamily="18" charset="0"/>
              </a:defRPr>
            </a:lvl2pPr>
            <a:lvl3pPr marL="1143000" indent="-228600" defTabSz="954088" eaLnBrk="0" hangingPunct="0">
              <a:defRPr sz="2400">
                <a:solidFill>
                  <a:schemeClr val="tx1"/>
                </a:solidFill>
                <a:latin typeface="Times New Roman" pitchFamily="18" charset="0"/>
              </a:defRPr>
            </a:lvl3pPr>
            <a:lvl4pPr marL="1600200" indent="-228600" defTabSz="954088" eaLnBrk="0" hangingPunct="0">
              <a:defRPr sz="2400">
                <a:solidFill>
                  <a:schemeClr val="tx1"/>
                </a:solidFill>
                <a:latin typeface="Times New Roman" pitchFamily="18" charset="0"/>
              </a:defRPr>
            </a:lvl4pPr>
            <a:lvl5pPr marL="2057400" indent="-228600" defTabSz="954088" eaLnBrk="0" hangingPunct="0">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pPr algn="r"/>
            <a:fld id="{4991DAD6-DD12-4E6A-B14C-F2F8E5EB594A}" type="slidenum">
              <a:rPr lang="en-US" altLang="en-US" sz="1100">
                <a:latin typeface="Agilent TT Cond" pitchFamily="34" charset="0"/>
              </a:rPr>
              <a:pPr algn="r"/>
              <a:t>44</a:t>
            </a:fld>
            <a:endParaRPr lang="en-US" altLang="en-US" sz="1100">
              <a:latin typeface="Agilent TT Cond" pitchFamily="34" charset="0"/>
            </a:endParaRPr>
          </a:p>
        </p:txBody>
      </p:sp>
      <p:sp>
        <p:nvSpPr>
          <p:cNvPr id="210948"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nchor="b"/>
          <a:lstStyle>
            <a:lvl1pPr defTabSz="954088" eaLnBrk="0" hangingPunct="0">
              <a:defRPr sz="2400">
                <a:solidFill>
                  <a:schemeClr val="tx1"/>
                </a:solidFill>
                <a:latin typeface="Times New Roman" pitchFamily="18" charset="0"/>
              </a:defRPr>
            </a:lvl1pPr>
            <a:lvl2pPr marL="742950" indent="-285750" defTabSz="954088" eaLnBrk="0" hangingPunct="0">
              <a:defRPr sz="2400">
                <a:solidFill>
                  <a:schemeClr val="tx1"/>
                </a:solidFill>
                <a:latin typeface="Times New Roman" pitchFamily="18" charset="0"/>
              </a:defRPr>
            </a:lvl2pPr>
            <a:lvl3pPr marL="1143000" indent="-228600" defTabSz="954088" eaLnBrk="0" hangingPunct="0">
              <a:defRPr sz="2400">
                <a:solidFill>
                  <a:schemeClr val="tx1"/>
                </a:solidFill>
                <a:latin typeface="Times New Roman" pitchFamily="18" charset="0"/>
              </a:defRPr>
            </a:lvl3pPr>
            <a:lvl4pPr marL="1600200" indent="-228600" defTabSz="954088" eaLnBrk="0" hangingPunct="0">
              <a:defRPr sz="2400">
                <a:solidFill>
                  <a:schemeClr val="tx1"/>
                </a:solidFill>
                <a:latin typeface="Times New Roman" pitchFamily="18" charset="0"/>
              </a:defRPr>
            </a:lvl4pPr>
            <a:lvl5pPr marL="2057400" indent="-228600" defTabSz="954088" eaLnBrk="0" hangingPunct="0">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pPr algn="r"/>
            <a:fld id="{8A317E19-B9D5-4E09-935C-5A1AEEDD12F9}" type="slidenum">
              <a:rPr lang="en-US" altLang="en-US" sz="1100">
                <a:latin typeface="Agilent TT Cond" pitchFamily="34" charset="0"/>
              </a:rPr>
              <a:pPr algn="r"/>
              <a:t>44</a:t>
            </a:fld>
            <a:endParaRPr lang="en-US" altLang="en-US" sz="1100">
              <a:latin typeface="Agilent TT Cond" pitchFamily="34" charset="0"/>
            </a:endParaRPr>
          </a:p>
        </p:txBody>
      </p:sp>
      <p:sp>
        <p:nvSpPr>
          <p:cNvPr id="210949"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nchor="b"/>
          <a:lstStyle>
            <a:lvl1pPr defTabSz="954088" eaLnBrk="0" hangingPunct="0">
              <a:defRPr sz="2400">
                <a:solidFill>
                  <a:schemeClr val="tx1"/>
                </a:solidFill>
                <a:latin typeface="Times New Roman" pitchFamily="18" charset="0"/>
              </a:defRPr>
            </a:lvl1pPr>
            <a:lvl2pPr marL="742950" indent="-285750" defTabSz="954088" eaLnBrk="0" hangingPunct="0">
              <a:defRPr sz="2400">
                <a:solidFill>
                  <a:schemeClr val="tx1"/>
                </a:solidFill>
                <a:latin typeface="Times New Roman" pitchFamily="18" charset="0"/>
              </a:defRPr>
            </a:lvl2pPr>
            <a:lvl3pPr marL="1143000" indent="-228600" defTabSz="954088" eaLnBrk="0" hangingPunct="0">
              <a:defRPr sz="2400">
                <a:solidFill>
                  <a:schemeClr val="tx1"/>
                </a:solidFill>
                <a:latin typeface="Times New Roman" pitchFamily="18" charset="0"/>
              </a:defRPr>
            </a:lvl3pPr>
            <a:lvl4pPr marL="1600200" indent="-228600" defTabSz="954088" eaLnBrk="0" hangingPunct="0">
              <a:defRPr sz="2400">
                <a:solidFill>
                  <a:schemeClr val="tx1"/>
                </a:solidFill>
                <a:latin typeface="Times New Roman" pitchFamily="18" charset="0"/>
              </a:defRPr>
            </a:lvl4pPr>
            <a:lvl5pPr marL="2057400" indent="-228600" defTabSz="954088" eaLnBrk="0" hangingPunct="0">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pPr algn="r"/>
            <a:fld id="{0C38D05D-7268-49D6-8B7D-0D9589A98C67}" type="slidenum">
              <a:rPr lang="en-US" altLang="en-US" sz="1100">
                <a:latin typeface="Agilent TT Cond" pitchFamily="34" charset="0"/>
              </a:rPr>
              <a:pPr algn="r"/>
              <a:t>44</a:t>
            </a:fld>
            <a:endParaRPr lang="en-US" altLang="en-US" sz="1100">
              <a:latin typeface="Agilent TT Cond" pitchFamily="34" charset="0"/>
            </a:endParaRPr>
          </a:p>
        </p:txBody>
      </p:sp>
      <p:sp>
        <p:nvSpPr>
          <p:cNvPr id="210950" name="Rectangle 7"/>
          <p:cNvSpPr txBox="1">
            <a:spLocks noGrp="1" noChangeArrowheads="1"/>
          </p:cNvSpPr>
          <p:nvPr/>
        </p:nvSpPr>
        <p:spPr bwMode="auto">
          <a:xfrm>
            <a:off x="3887391" y="8687405"/>
            <a:ext cx="2970609"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65" tIns="43982" rIns="87965" bIns="43982" anchor="b"/>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defTabSz="930275" eaLnBrk="0" fontAlgn="base" hangingPunct="0">
              <a:spcBef>
                <a:spcPct val="0"/>
              </a:spcBef>
              <a:spcAft>
                <a:spcPct val="0"/>
              </a:spcAft>
              <a:defRPr sz="2400">
                <a:solidFill>
                  <a:schemeClr val="tx1"/>
                </a:solidFill>
                <a:latin typeface="Times New Roman" pitchFamily="18" charset="0"/>
              </a:defRPr>
            </a:lvl6pPr>
            <a:lvl7pPr marL="2971800" indent="-228600" defTabSz="930275" eaLnBrk="0" fontAlgn="base" hangingPunct="0">
              <a:spcBef>
                <a:spcPct val="0"/>
              </a:spcBef>
              <a:spcAft>
                <a:spcPct val="0"/>
              </a:spcAft>
              <a:defRPr sz="2400">
                <a:solidFill>
                  <a:schemeClr val="tx1"/>
                </a:solidFill>
                <a:latin typeface="Times New Roman" pitchFamily="18" charset="0"/>
              </a:defRPr>
            </a:lvl7pPr>
            <a:lvl8pPr marL="3429000" indent="-228600" defTabSz="930275" eaLnBrk="0" fontAlgn="base" hangingPunct="0">
              <a:spcBef>
                <a:spcPct val="0"/>
              </a:spcBef>
              <a:spcAft>
                <a:spcPct val="0"/>
              </a:spcAft>
              <a:defRPr sz="2400">
                <a:solidFill>
                  <a:schemeClr val="tx1"/>
                </a:solidFill>
                <a:latin typeface="Times New Roman" pitchFamily="18" charset="0"/>
              </a:defRPr>
            </a:lvl8pPr>
            <a:lvl9pPr marL="3886200" indent="-228600" defTabSz="930275" eaLnBrk="0" fontAlgn="base" hangingPunct="0">
              <a:spcBef>
                <a:spcPct val="0"/>
              </a:spcBef>
              <a:spcAft>
                <a:spcPct val="0"/>
              </a:spcAft>
              <a:defRPr sz="2400">
                <a:solidFill>
                  <a:schemeClr val="tx1"/>
                </a:solidFill>
                <a:latin typeface="Times New Roman" pitchFamily="18" charset="0"/>
              </a:defRPr>
            </a:lvl9pPr>
          </a:lstStyle>
          <a:p>
            <a:pPr algn="r"/>
            <a:fld id="{DB07DC40-5848-4FA3-AA6C-77A2E703D209}" type="slidenum">
              <a:rPr lang="en-US" altLang="en-US" sz="1100">
                <a:latin typeface="Agilent TT Cond" pitchFamily="34" charset="0"/>
              </a:rPr>
              <a:pPr algn="r"/>
              <a:t>44</a:t>
            </a:fld>
            <a:endParaRPr lang="en-US" altLang="en-US" sz="1100">
              <a:latin typeface="Agilent TT Cond" pitchFamily="34" charset="0"/>
            </a:endParaRPr>
          </a:p>
        </p:txBody>
      </p:sp>
      <p:sp>
        <p:nvSpPr>
          <p:cNvPr id="210951" name="Rectangle 2"/>
          <p:cNvSpPr>
            <a:spLocks noGrp="1" noRot="1" noChangeAspect="1" noChangeArrowheads="1" noTextEdit="1"/>
          </p:cNvSpPr>
          <p:nvPr>
            <p:ph type="sldImg"/>
          </p:nvPr>
        </p:nvSpPr>
        <p:spPr>
          <a:xfrm>
            <a:off x="1147763" y="684213"/>
            <a:ext cx="4572000" cy="3430587"/>
          </a:xfrm>
          <a:ln/>
        </p:spPr>
      </p:sp>
      <p:sp>
        <p:nvSpPr>
          <p:cNvPr id="210952" name="Rectangle 3"/>
          <p:cNvSpPr>
            <a:spLocks noGrp="1" noChangeArrowheads="1"/>
          </p:cNvSpPr>
          <p:nvPr>
            <p:ph type="body" idx="1"/>
          </p:nvPr>
        </p:nvSpPr>
        <p:spPr>
          <a:xfrm>
            <a:off x="912317" y="4343703"/>
            <a:ext cx="5033367" cy="41154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65" tIns="43982" rIns="87965" bIns="43982"/>
          <a:lstStyle/>
          <a:p>
            <a:r>
              <a:rPr lang="en-US" b="1" i="1" smtClean="0"/>
              <a:t>Drive your evolution</a:t>
            </a:r>
            <a:endParaRPr lang="en-US" i="1" smtClean="0"/>
          </a:p>
          <a:p>
            <a:r>
              <a:rPr lang="en-US" smtClean="0"/>
              <a:t>In real-world signal analysis, the ability to evolve equals success. For future designs, excellent measurement performance enables detailed analysis of complex signals. For existing technologies, versatile capabilities help you reduce product cost. And for legacy test systeмс, drop-in replacement ensures ongoing stability. Designed for the real world, Agilent’s future-ready PXA signal analyzer is the evolutionary replacement for your current high-performance analyzer. It helps you sustain past achievements, enhance current designs and accelerate future innovations. Take control with the PXA signal analyzer—and drive your evolution.</a:t>
            </a:r>
          </a:p>
          <a:p>
            <a:endParaRPr lang="en-US" smtClean="0"/>
          </a:p>
          <a:p>
            <a:r>
              <a:rPr lang="en-US" smtClean="0"/>
              <a:t>Not just a SA, a measurement platform</a:t>
            </a:r>
          </a:p>
          <a:p>
            <a:r>
              <a:rPr lang="en-US" smtClean="0"/>
              <a:t>RF and MW</a:t>
            </a:r>
          </a:p>
          <a:p>
            <a:r>
              <a:rPr lang="en-US" smtClean="0"/>
              <a:t>Computer</a:t>
            </a:r>
          </a:p>
          <a:p>
            <a:r>
              <a:rPr lang="en-US" smtClean="0"/>
              <a:t>Applications</a:t>
            </a:r>
          </a:p>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861264E5-6AFA-4CF9-97B4-4C4706EBB3BF}" type="slidenum">
              <a:rPr lang="en-US" sz="1100"/>
              <a:pPr eaLnBrk="1" hangingPunct="1"/>
              <a:t>45</a:t>
            </a:fld>
            <a:endParaRPr lang="en-US" sz="1100"/>
          </a:p>
        </p:txBody>
      </p:sp>
      <p:sp>
        <p:nvSpPr>
          <p:cNvPr id="214019"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nchor="b"/>
          <a:lstStyle>
            <a:lvl1pPr defTabSz="954088" eaLnBrk="0" hangingPunct="0">
              <a:defRPr sz="2400">
                <a:solidFill>
                  <a:schemeClr val="tx1"/>
                </a:solidFill>
                <a:latin typeface="Times New Roman" pitchFamily="18" charset="0"/>
              </a:defRPr>
            </a:lvl1pPr>
            <a:lvl2pPr marL="742950" indent="-285750" defTabSz="954088" eaLnBrk="0" hangingPunct="0">
              <a:defRPr sz="2400">
                <a:solidFill>
                  <a:schemeClr val="tx1"/>
                </a:solidFill>
                <a:latin typeface="Times New Roman" pitchFamily="18" charset="0"/>
              </a:defRPr>
            </a:lvl2pPr>
            <a:lvl3pPr marL="1143000" indent="-228600" defTabSz="954088" eaLnBrk="0" hangingPunct="0">
              <a:defRPr sz="2400">
                <a:solidFill>
                  <a:schemeClr val="tx1"/>
                </a:solidFill>
                <a:latin typeface="Times New Roman" pitchFamily="18" charset="0"/>
              </a:defRPr>
            </a:lvl3pPr>
            <a:lvl4pPr marL="1600200" indent="-228600" defTabSz="954088" eaLnBrk="0" hangingPunct="0">
              <a:defRPr sz="2400">
                <a:solidFill>
                  <a:schemeClr val="tx1"/>
                </a:solidFill>
                <a:latin typeface="Times New Roman" pitchFamily="18" charset="0"/>
              </a:defRPr>
            </a:lvl4pPr>
            <a:lvl5pPr marL="2057400" indent="-228600" defTabSz="954088" eaLnBrk="0" hangingPunct="0">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pPr algn="r"/>
            <a:fld id="{941E27CA-3A85-4975-BA3E-7308F70D24A3}" type="slidenum">
              <a:rPr lang="en-US" altLang="en-US" sz="1100">
                <a:latin typeface="Agilent TT Cond" pitchFamily="34" charset="0"/>
              </a:rPr>
              <a:pPr algn="r"/>
              <a:t>45</a:t>
            </a:fld>
            <a:endParaRPr lang="en-US" altLang="en-US" sz="1100">
              <a:latin typeface="Agilent TT Cond" pitchFamily="34" charset="0"/>
            </a:endParaRPr>
          </a:p>
        </p:txBody>
      </p:sp>
      <p:sp>
        <p:nvSpPr>
          <p:cNvPr id="214020" name="Rectangle 7"/>
          <p:cNvSpPr txBox="1">
            <a:spLocks noGrp="1" noChangeArrowheads="1"/>
          </p:cNvSpPr>
          <p:nvPr/>
        </p:nvSpPr>
        <p:spPr bwMode="auto">
          <a:xfrm>
            <a:off x="3887391" y="8687405"/>
            <a:ext cx="2970609"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48" tIns="43575" rIns="87148" bIns="43575" anchor="b"/>
          <a:lstStyle>
            <a:lvl1pPr defTabSz="922338" eaLnBrk="0" hangingPunct="0">
              <a:defRPr sz="2400">
                <a:solidFill>
                  <a:schemeClr val="tx1"/>
                </a:solidFill>
                <a:latin typeface="Times New Roman" pitchFamily="18" charset="0"/>
              </a:defRPr>
            </a:lvl1pPr>
            <a:lvl2pPr marL="742950" indent="-285750" defTabSz="922338" eaLnBrk="0" hangingPunct="0">
              <a:defRPr sz="2400">
                <a:solidFill>
                  <a:schemeClr val="tx1"/>
                </a:solidFill>
                <a:latin typeface="Times New Roman" pitchFamily="18" charset="0"/>
              </a:defRPr>
            </a:lvl2pPr>
            <a:lvl3pPr marL="1143000" indent="-228600" defTabSz="922338" eaLnBrk="0" hangingPunct="0">
              <a:defRPr sz="2400">
                <a:solidFill>
                  <a:schemeClr val="tx1"/>
                </a:solidFill>
                <a:latin typeface="Times New Roman" pitchFamily="18" charset="0"/>
              </a:defRPr>
            </a:lvl3pPr>
            <a:lvl4pPr marL="1600200" indent="-228600" defTabSz="922338" eaLnBrk="0" hangingPunct="0">
              <a:defRPr sz="2400">
                <a:solidFill>
                  <a:schemeClr val="tx1"/>
                </a:solidFill>
                <a:latin typeface="Times New Roman" pitchFamily="18" charset="0"/>
              </a:defRPr>
            </a:lvl4pPr>
            <a:lvl5pPr marL="2057400" indent="-228600" defTabSz="922338" eaLnBrk="0" hangingPunct="0">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pPr algn="r"/>
            <a:fld id="{AAD19B52-A191-46C8-94DA-4171379FE094}" type="slidenum">
              <a:rPr lang="en-US" altLang="en-US" sz="1000">
                <a:latin typeface="Agilent TT Cond" pitchFamily="34" charset="0"/>
              </a:rPr>
              <a:pPr algn="r"/>
              <a:t>45</a:t>
            </a:fld>
            <a:endParaRPr lang="en-US" altLang="en-US" sz="1000">
              <a:latin typeface="Agilent TT Cond" pitchFamily="34" charset="0"/>
            </a:endParaRPr>
          </a:p>
        </p:txBody>
      </p:sp>
      <p:sp>
        <p:nvSpPr>
          <p:cNvPr id="214021"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58" tIns="45080" rIns="90158" bIns="45080" anchor="b"/>
          <a:lstStyle>
            <a:lvl1pPr defTabSz="952500" eaLnBrk="0" hangingPunct="0">
              <a:defRPr sz="2400">
                <a:solidFill>
                  <a:schemeClr val="tx1"/>
                </a:solidFill>
                <a:latin typeface="Times New Roman" pitchFamily="18" charset="0"/>
              </a:defRPr>
            </a:lvl1pPr>
            <a:lvl2pPr marL="742950" indent="-285750" defTabSz="952500" eaLnBrk="0" hangingPunct="0">
              <a:defRPr sz="2400">
                <a:solidFill>
                  <a:schemeClr val="tx1"/>
                </a:solidFill>
                <a:latin typeface="Times New Roman" pitchFamily="18" charset="0"/>
              </a:defRPr>
            </a:lvl2pPr>
            <a:lvl3pPr marL="1143000" indent="-228600" defTabSz="952500" eaLnBrk="0" hangingPunct="0">
              <a:defRPr sz="2400">
                <a:solidFill>
                  <a:schemeClr val="tx1"/>
                </a:solidFill>
                <a:latin typeface="Times New Roman" pitchFamily="18" charset="0"/>
              </a:defRPr>
            </a:lvl3pPr>
            <a:lvl4pPr marL="1600200" indent="-228600" defTabSz="952500" eaLnBrk="0" hangingPunct="0">
              <a:defRPr sz="2400">
                <a:solidFill>
                  <a:schemeClr val="tx1"/>
                </a:solidFill>
                <a:latin typeface="Times New Roman" pitchFamily="18" charset="0"/>
              </a:defRPr>
            </a:lvl4pPr>
            <a:lvl5pPr marL="2057400" indent="-228600" defTabSz="952500" eaLnBrk="0" hangingPunct="0">
              <a:defRPr sz="2400">
                <a:solidFill>
                  <a:schemeClr val="tx1"/>
                </a:solidFill>
                <a:latin typeface="Times New Roman" pitchFamily="18" charset="0"/>
              </a:defRPr>
            </a:lvl5pPr>
            <a:lvl6pPr marL="2514600" indent="-228600" defTabSz="952500" eaLnBrk="0" fontAlgn="base" hangingPunct="0">
              <a:spcBef>
                <a:spcPct val="0"/>
              </a:spcBef>
              <a:spcAft>
                <a:spcPct val="0"/>
              </a:spcAft>
              <a:defRPr sz="2400">
                <a:solidFill>
                  <a:schemeClr val="tx1"/>
                </a:solidFill>
                <a:latin typeface="Times New Roman" pitchFamily="18" charset="0"/>
              </a:defRPr>
            </a:lvl6pPr>
            <a:lvl7pPr marL="2971800" indent="-228600" defTabSz="952500" eaLnBrk="0" fontAlgn="base" hangingPunct="0">
              <a:spcBef>
                <a:spcPct val="0"/>
              </a:spcBef>
              <a:spcAft>
                <a:spcPct val="0"/>
              </a:spcAft>
              <a:defRPr sz="2400">
                <a:solidFill>
                  <a:schemeClr val="tx1"/>
                </a:solidFill>
                <a:latin typeface="Times New Roman" pitchFamily="18" charset="0"/>
              </a:defRPr>
            </a:lvl7pPr>
            <a:lvl8pPr marL="3429000" indent="-228600" defTabSz="952500" eaLnBrk="0" fontAlgn="base" hangingPunct="0">
              <a:spcBef>
                <a:spcPct val="0"/>
              </a:spcBef>
              <a:spcAft>
                <a:spcPct val="0"/>
              </a:spcAft>
              <a:defRPr sz="2400">
                <a:solidFill>
                  <a:schemeClr val="tx1"/>
                </a:solidFill>
                <a:latin typeface="Times New Roman" pitchFamily="18" charset="0"/>
              </a:defRPr>
            </a:lvl8pPr>
            <a:lvl9pPr marL="3886200" indent="-228600" defTabSz="952500" eaLnBrk="0" fontAlgn="base" hangingPunct="0">
              <a:spcBef>
                <a:spcPct val="0"/>
              </a:spcBef>
              <a:spcAft>
                <a:spcPct val="0"/>
              </a:spcAft>
              <a:defRPr sz="2400">
                <a:solidFill>
                  <a:schemeClr val="tx1"/>
                </a:solidFill>
                <a:latin typeface="Times New Roman" pitchFamily="18" charset="0"/>
              </a:defRPr>
            </a:lvl9pPr>
          </a:lstStyle>
          <a:p>
            <a:pPr algn="r"/>
            <a:fld id="{0B143C4F-7949-4CD1-AA54-2B9876CFE9D0}" type="slidenum">
              <a:rPr lang="en-US" altLang="en-US" sz="1100">
                <a:latin typeface="Agilent TT Cond" pitchFamily="34" charset="0"/>
              </a:rPr>
              <a:pPr algn="r"/>
              <a:t>45</a:t>
            </a:fld>
            <a:endParaRPr lang="en-US" altLang="en-US" sz="1100">
              <a:latin typeface="Agilent TT Cond" pitchFamily="34" charset="0"/>
            </a:endParaRPr>
          </a:p>
        </p:txBody>
      </p:sp>
      <p:sp>
        <p:nvSpPr>
          <p:cNvPr id="214022"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58" tIns="45080" rIns="90158" bIns="45080" anchor="b"/>
          <a:lstStyle>
            <a:lvl1pPr defTabSz="952500" eaLnBrk="0" hangingPunct="0">
              <a:defRPr sz="2400">
                <a:solidFill>
                  <a:schemeClr val="tx1"/>
                </a:solidFill>
                <a:latin typeface="Times New Roman" pitchFamily="18" charset="0"/>
              </a:defRPr>
            </a:lvl1pPr>
            <a:lvl2pPr marL="742950" indent="-285750" defTabSz="952500" eaLnBrk="0" hangingPunct="0">
              <a:defRPr sz="2400">
                <a:solidFill>
                  <a:schemeClr val="tx1"/>
                </a:solidFill>
                <a:latin typeface="Times New Roman" pitchFamily="18" charset="0"/>
              </a:defRPr>
            </a:lvl2pPr>
            <a:lvl3pPr marL="1143000" indent="-228600" defTabSz="952500" eaLnBrk="0" hangingPunct="0">
              <a:defRPr sz="2400">
                <a:solidFill>
                  <a:schemeClr val="tx1"/>
                </a:solidFill>
                <a:latin typeface="Times New Roman" pitchFamily="18" charset="0"/>
              </a:defRPr>
            </a:lvl3pPr>
            <a:lvl4pPr marL="1600200" indent="-228600" defTabSz="952500" eaLnBrk="0" hangingPunct="0">
              <a:defRPr sz="2400">
                <a:solidFill>
                  <a:schemeClr val="tx1"/>
                </a:solidFill>
                <a:latin typeface="Times New Roman" pitchFamily="18" charset="0"/>
              </a:defRPr>
            </a:lvl4pPr>
            <a:lvl5pPr marL="2057400" indent="-228600" defTabSz="952500" eaLnBrk="0" hangingPunct="0">
              <a:defRPr sz="2400">
                <a:solidFill>
                  <a:schemeClr val="tx1"/>
                </a:solidFill>
                <a:latin typeface="Times New Roman" pitchFamily="18" charset="0"/>
              </a:defRPr>
            </a:lvl5pPr>
            <a:lvl6pPr marL="2514600" indent="-228600" defTabSz="952500" eaLnBrk="0" fontAlgn="base" hangingPunct="0">
              <a:spcBef>
                <a:spcPct val="0"/>
              </a:spcBef>
              <a:spcAft>
                <a:spcPct val="0"/>
              </a:spcAft>
              <a:defRPr sz="2400">
                <a:solidFill>
                  <a:schemeClr val="tx1"/>
                </a:solidFill>
                <a:latin typeface="Times New Roman" pitchFamily="18" charset="0"/>
              </a:defRPr>
            </a:lvl6pPr>
            <a:lvl7pPr marL="2971800" indent="-228600" defTabSz="952500" eaLnBrk="0" fontAlgn="base" hangingPunct="0">
              <a:spcBef>
                <a:spcPct val="0"/>
              </a:spcBef>
              <a:spcAft>
                <a:spcPct val="0"/>
              </a:spcAft>
              <a:defRPr sz="2400">
                <a:solidFill>
                  <a:schemeClr val="tx1"/>
                </a:solidFill>
                <a:latin typeface="Times New Roman" pitchFamily="18" charset="0"/>
              </a:defRPr>
            </a:lvl7pPr>
            <a:lvl8pPr marL="3429000" indent="-228600" defTabSz="952500" eaLnBrk="0" fontAlgn="base" hangingPunct="0">
              <a:spcBef>
                <a:spcPct val="0"/>
              </a:spcBef>
              <a:spcAft>
                <a:spcPct val="0"/>
              </a:spcAft>
              <a:defRPr sz="2400">
                <a:solidFill>
                  <a:schemeClr val="tx1"/>
                </a:solidFill>
                <a:latin typeface="Times New Roman" pitchFamily="18" charset="0"/>
              </a:defRPr>
            </a:lvl8pPr>
            <a:lvl9pPr marL="3886200" indent="-228600" defTabSz="952500" eaLnBrk="0" fontAlgn="base" hangingPunct="0">
              <a:spcBef>
                <a:spcPct val="0"/>
              </a:spcBef>
              <a:spcAft>
                <a:spcPct val="0"/>
              </a:spcAft>
              <a:defRPr sz="2400">
                <a:solidFill>
                  <a:schemeClr val="tx1"/>
                </a:solidFill>
                <a:latin typeface="Times New Roman" pitchFamily="18" charset="0"/>
              </a:defRPr>
            </a:lvl9pPr>
          </a:lstStyle>
          <a:p>
            <a:pPr algn="r"/>
            <a:fld id="{5F7CB96B-8E4C-4DF1-8FF9-0C033D49F5EA}" type="slidenum">
              <a:rPr lang="en-US" altLang="en-US" sz="1100">
                <a:latin typeface="Agilent TT Cond" pitchFamily="34" charset="0"/>
              </a:rPr>
              <a:pPr algn="r"/>
              <a:t>45</a:t>
            </a:fld>
            <a:endParaRPr lang="en-US" altLang="en-US" sz="1100">
              <a:latin typeface="Agilent TT Cond" pitchFamily="34" charset="0"/>
            </a:endParaRPr>
          </a:p>
        </p:txBody>
      </p:sp>
      <p:sp>
        <p:nvSpPr>
          <p:cNvPr id="214023" name="Rectangle 7"/>
          <p:cNvSpPr txBox="1">
            <a:spLocks noGrp="1" noChangeArrowheads="1"/>
          </p:cNvSpPr>
          <p:nvPr/>
        </p:nvSpPr>
        <p:spPr bwMode="auto">
          <a:xfrm>
            <a:off x="3887391" y="8687405"/>
            <a:ext cx="2970609"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33" tIns="43966" rIns="87933" bIns="43966" anchor="b"/>
          <a:lstStyle>
            <a:lvl1pPr defTabSz="928688" eaLnBrk="0" hangingPunct="0">
              <a:defRPr sz="2400">
                <a:solidFill>
                  <a:schemeClr val="tx1"/>
                </a:solidFill>
                <a:latin typeface="Times New Roman" pitchFamily="18" charset="0"/>
              </a:defRPr>
            </a:lvl1pPr>
            <a:lvl2pPr marL="742950" indent="-285750" defTabSz="928688" eaLnBrk="0" hangingPunct="0">
              <a:defRPr sz="2400">
                <a:solidFill>
                  <a:schemeClr val="tx1"/>
                </a:solidFill>
                <a:latin typeface="Times New Roman" pitchFamily="18" charset="0"/>
              </a:defRPr>
            </a:lvl2pPr>
            <a:lvl3pPr marL="1143000" indent="-228600" defTabSz="928688" eaLnBrk="0" hangingPunct="0">
              <a:defRPr sz="2400">
                <a:solidFill>
                  <a:schemeClr val="tx1"/>
                </a:solidFill>
                <a:latin typeface="Times New Roman" pitchFamily="18" charset="0"/>
              </a:defRPr>
            </a:lvl3pPr>
            <a:lvl4pPr marL="1600200" indent="-228600" defTabSz="928688" eaLnBrk="0" hangingPunct="0">
              <a:defRPr sz="2400">
                <a:solidFill>
                  <a:schemeClr val="tx1"/>
                </a:solidFill>
                <a:latin typeface="Times New Roman" pitchFamily="18" charset="0"/>
              </a:defRPr>
            </a:lvl4pPr>
            <a:lvl5pPr marL="2057400" indent="-228600" defTabSz="928688" eaLnBrk="0" hangingPunct="0">
              <a:defRPr sz="2400">
                <a:solidFill>
                  <a:schemeClr val="tx1"/>
                </a:solidFill>
                <a:latin typeface="Times New Roman" pitchFamily="18" charset="0"/>
              </a:defRPr>
            </a:lvl5pPr>
            <a:lvl6pPr marL="2514600" indent="-228600" defTabSz="928688" eaLnBrk="0" fontAlgn="base" hangingPunct="0">
              <a:spcBef>
                <a:spcPct val="0"/>
              </a:spcBef>
              <a:spcAft>
                <a:spcPct val="0"/>
              </a:spcAft>
              <a:defRPr sz="2400">
                <a:solidFill>
                  <a:schemeClr val="tx1"/>
                </a:solidFill>
                <a:latin typeface="Times New Roman" pitchFamily="18" charset="0"/>
              </a:defRPr>
            </a:lvl6pPr>
            <a:lvl7pPr marL="2971800" indent="-228600" defTabSz="928688" eaLnBrk="0" fontAlgn="base" hangingPunct="0">
              <a:spcBef>
                <a:spcPct val="0"/>
              </a:spcBef>
              <a:spcAft>
                <a:spcPct val="0"/>
              </a:spcAft>
              <a:defRPr sz="2400">
                <a:solidFill>
                  <a:schemeClr val="tx1"/>
                </a:solidFill>
                <a:latin typeface="Times New Roman" pitchFamily="18" charset="0"/>
              </a:defRPr>
            </a:lvl7pPr>
            <a:lvl8pPr marL="3429000" indent="-228600" defTabSz="928688" eaLnBrk="0" fontAlgn="base" hangingPunct="0">
              <a:spcBef>
                <a:spcPct val="0"/>
              </a:spcBef>
              <a:spcAft>
                <a:spcPct val="0"/>
              </a:spcAft>
              <a:defRPr sz="2400">
                <a:solidFill>
                  <a:schemeClr val="tx1"/>
                </a:solidFill>
                <a:latin typeface="Times New Roman" pitchFamily="18" charset="0"/>
              </a:defRPr>
            </a:lvl8pPr>
            <a:lvl9pPr marL="3886200" indent="-228600" defTabSz="928688" eaLnBrk="0" fontAlgn="base" hangingPunct="0">
              <a:spcBef>
                <a:spcPct val="0"/>
              </a:spcBef>
              <a:spcAft>
                <a:spcPct val="0"/>
              </a:spcAft>
              <a:defRPr sz="2400">
                <a:solidFill>
                  <a:schemeClr val="tx1"/>
                </a:solidFill>
                <a:latin typeface="Times New Roman" pitchFamily="18" charset="0"/>
              </a:defRPr>
            </a:lvl9pPr>
          </a:lstStyle>
          <a:p>
            <a:pPr algn="r"/>
            <a:fld id="{527EB939-3906-4A07-B2ED-86D7475F2D3F}" type="slidenum">
              <a:rPr lang="en-US" altLang="en-US" sz="1100">
                <a:latin typeface="Agilent TT Cond" pitchFamily="34" charset="0"/>
              </a:rPr>
              <a:pPr algn="r"/>
              <a:t>45</a:t>
            </a:fld>
            <a:endParaRPr lang="en-US" altLang="en-US" sz="1100">
              <a:latin typeface="Agilent TT Cond" pitchFamily="34" charset="0"/>
            </a:endParaRPr>
          </a:p>
        </p:txBody>
      </p:sp>
      <p:sp>
        <p:nvSpPr>
          <p:cNvPr id="214024" name="Rectangle 2"/>
          <p:cNvSpPr>
            <a:spLocks noGrp="1" noRot="1" noChangeAspect="1" noChangeArrowheads="1" noTextEdit="1"/>
          </p:cNvSpPr>
          <p:nvPr>
            <p:ph type="sldImg"/>
          </p:nvPr>
        </p:nvSpPr>
        <p:spPr>
          <a:ln/>
        </p:spPr>
      </p:sp>
      <p:sp>
        <p:nvSpPr>
          <p:cNvPr id="214025" name="Rectangle 3"/>
          <p:cNvSpPr>
            <a:spLocks noGrp="1" noChangeArrowheads="1"/>
          </p:cNvSpPr>
          <p:nvPr>
            <p:ph type="body" idx="1"/>
          </p:nvPr>
        </p:nvSpPr>
        <p:spPr>
          <a:xfrm>
            <a:off x="686098" y="4343703"/>
            <a:ext cx="5485805" cy="330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33" tIns="43966" rIns="87933" bIns="43966"/>
          <a:lstStyle/>
          <a:p>
            <a:pPr>
              <a:buFontTx/>
              <a:buChar char="•"/>
            </a:pPr>
            <a:r>
              <a:rPr lang="en-US" smtClean="0"/>
              <a:t>Freq Range – Added 3.6 ГГц version, extended our 6.7 in prev generation to 8.4 ГГц</a:t>
            </a:r>
          </a:p>
          <a:p>
            <a:pPr>
              <a:buFontTx/>
              <a:buChar char="•"/>
            </a:pPr>
            <a:r>
              <a:rPr lang="en-US" smtClean="0"/>
              <a:t>TOI is dramatically improved in the higher bands</a:t>
            </a:r>
          </a:p>
          <a:p>
            <a:pPr>
              <a:buFontTx/>
              <a:buChar char="-"/>
            </a:pPr>
            <a:r>
              <a:rPr lang="en-US" smtClean="0"/>
              <a:t>Noise floor extension technology extends the noise floor of the instrument (future white paper) by effectively reducing DANL by 3.5 дБ for CW and Pulse signals and 8 дБ for noise like signals (e.g. W-CDMA) </a:t>
            </a:r>
            <a:r>
              <a:rPr lang="en-US" smtClean="0">
                <a:solidFill>
                  <a:srgbClr val="FF0000"/>
                </a:solidFill>
              </a:rPr>
              <a:t>it does this by modeling its own noise contribution and subtracting this out, more averages = better performance.</a:t>
            </a:r>
          </a:p>
          <a:p>
            <a:pPr>
              <a:buFontTx/>
              <a:buChar char="-"/>
            </a:pPr>
            <a:r>
              <a:rPr lang="en-US" smtClean="0"/>
              <a:t>Close in phase noise is dramatically improved </a:t>
            </a:r>
            <a:r>
              <a:rPr lang="en-US" smtClean="0">
                <a:solidFill>
                  <a:srgbClr val="FF0000"/>
                </a:solidFill>
              </a:rPr>
              <a:t>w/ two loop LO</a:t>
            </a:r>
          </a:p>
          <a:p>
            <a:pPr>
              <a:buFontTx/>
              <a:buChar char="-"/>
            </a:pPr>
            <a:r>
              <a:rPr lang="en-US" smtClean="0"/>
              <a:t>95% confidence amplitude accuracy compares to a power meter (note Опцияal Agilent power sensors can also operate within the PXA (its own app, not integrated) </a:t>
            </a:r>
            <a:r>
              <a:rPr lang="en-US" smtClean="0">
                <a:solidFill>
                  <a:srgbClr val="FF0000"/>
                </a:solidFill>
              </a:rPr>
              <a:t>OUTSTANDING AMPL ACCY</a:t>
            </a:r>
          </a:p>
          <a:p>
            <a:pPr>
              <a:buFontTx/>
              <a:buChar char="-"/>
            </a:pPr>
            <a:r>
              <a:rPr lang="en-US" smtClean="0"/>
              <a:t>Adjacent channel power is greatly improved</a:t>
            </a:r>
          </a:p>
          <a:p>
            <a:pPr>
              <a:buFontTx/>
              <a:buChar char="-"/>
            </a:pPr>
            <a:r>
              <a:rPr lang="en-US" smtClean="0"/>
              <a:t>Dynamic range is greatly improved in higher band </a:t>
            </a:r>
            <a:r>
              <a:rPr lang="en-US" smtClean="0">
                <a:solidFill>
                  <a:srgbClr val="FF0000"/>
                </a:solidFill>
              </a:rPr>
              <a:t>w/ IM Nulling</a:t>
            </a:r>
          </a:p>
          <a:p>
            <a:pPr>
              <a:buFontTx/>
              <a:buChar char="-"/>
            </a:pPr>
            <a:r>
              <a:rPr lang="en-US" smtClean="0"/>
              <a:t>PXA offers speed improvements to PSA and other legacy HP/Agilent instruments with its </a:t>
            </a:r>
            <a:r>
              <a:rPr lang="en-US" smtClean="0">
                <a:solidFill>
                  <a:srgbClr val="FF0000"/>
                </a:solidFill>
              </a:rPr>
              <a:t>YIG tuned LO</a:t>
            </a:r>
          </a:p>
          <a:p>
            <a:pPr>
              <a:buFontTx/>
              <a:buChar char="-"/>
            </a:pPr>
            <a:endParaRPr lang="en-US" smtClean="0">
              <a:solidFill>
                <a:srgbClr val="FF0000"/>
              </a:solidFill>
            </a:endParaRPr>
          </a:p>
          <a:p>
            <a:pPr>
              <a:buFontTx/>
              <a:buChar char="-"/>
            </a:pPr>
            <a:endParaRPr lang="en-US" smtClean="0">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92" tIns="45097" rIns="90192" bIns="45097" anchor="b"/>
          <a:lstStyle>
            <a:lvl1pPr defTabSz="952500" eaLnBrk="0" hangingPunct="0">
              <a:defRPr sz="2400">
                <a:solidFill>
                  <a:schemeClr val="tx1"/>
                </a:solidFill>
                <a:latin typeface="Times New Roman" pitchFamily="18" charset="0"/>
              </a:defRPr>
            </a:lvl1pPr>
            <a:lvl2pPr marL="742950" indent="-285750" defTabSz="952500" eaLnBrk="0" hangingPunct="0">
              <a:defRPr sz="2400">
                <a:solidFill>
                  <a:schemeClr val="tx1"/>
                </a:solidFill>
                <a:latin typeface="Times New Roman" pitchFamily="18" charset="0"/>
              </a:defRPr>
            </a:lvl2pPr>
            <a:lvl3pPr marL="1143000" indent="-228600" defTabSz="952500" eaLnBrk="0" hangingPunct="0">
              <a:defRPr sz="2400">
                <a:solidFill>
                  <a:schemeClr val="tx1"/>
                </a:solidFill>
                <a:latin typeface="Times New Roman" pitchFamily="18" charset="0"/>
              </a:defRPr>
            </a:lvl3pPr>
            <a:lvl4pPr marL="1600200" indent="-228600" defTabSz="952500" eaLnBrk="0" hangingPunct="0">
              <a:defRPr sz="2400">
                <a:solidFill>
                  <a:schemeClr val="tx1"/>
                </a:solidFill>
                <a:latin typeface="Times New Roman" pitchFamily="18" charset="0"/>
              </a:defRPr>
            </a:lvl4pPr>
            <a:lvl5pPr marL="2057400" indent="-228600" defTabSz="952500" eaLnBrk="0" hangingPunct="0">
              <a:defRPr sz="2400">
                <a:solidFill>
                  <a:schemeClr val="tx1"/>
                </a:solidFill>
                <a:latin typeface="Times New Roman" pitchFamily="18" charset="0"/>
              </a:defRPr>
            </a:lvl5pPr>
            <a:lvl6pPr marL="2514600" indent="-228600" defTabSz="952500" eaLnBrk="0" fontAlgn="base" hangingPunct="0">
              <a:spcBef>
                <a:spcPct val="0"/>
              </a:spcBef>
              <a:spcAft>
                <a:spcPct val="0"/>
              </a:spcAft>
              <a:defRPr sz="2400">
                <a:solidFill>
                  <a:schemeClr val="tx1"/>
                </a:solidFill>
                <a:latin typeface="Times New Roman" pitchFamily="18" charset="0"/>
              </a:defRPr>
            </a:lvl6pPr>
            <a:lvl7pPr marL="2971800" indent="-228600" defTabSz="952500" eaLnBrk="0" fontAlgn="base" hangingPunct="0">
              <a:spcBef>
                <a:spcPct val="0"/>
              </a:spcBef>
              <a:spcAft>
                <a:spcPct val="0"/>
              </a:spcAft>
              <a:defRPr sz="2400">
                <a:solidFill>
                  <a:schemeClr val="tx1"/>
                </a:solidFill>
                <a:latin typeface="Times New Roman" pitchFamily="18" charset="0"/>
              </a:defRPr>
            </a:lvl7pPr>
            <a:lvl8pPr marL="3429000" indent="-228600" defTabSz="952500" eaLnBrk="0" fontAlgn="base" hangingPunct="0">
              <a:spcBef>
                <a:spcPct val="0"/>
              </a:spcBef>
              <a:spcAft>
                <a:spcPct val="0"/>
              </a:spcAft>
              <a:defRPr sz="2400">
                <a:solidFill>
                  <a:schemeClr val="tx1"/>
                </a:solidFill>
                <a:latin typeface="Times New Roman" pitchFamily="18" charset="0"/>
              </a:defRPr>
            </a:lvl8pPr>
            <a:lvl9pPr marL="3886200" indent="-228600" defTabSz="952500" eaLnBrk="0" fontAlgn="base" hangingPunct="0">
              <a:spcBef>
                <a:spcPct val="0"/>
              </a:spcBef>
              <a:spcAft>
                <a:spcPct val="0"/>
              </a:spcAft>
              <a:defRPr sz="2400">
                <a:solidFill>
                  <a:schemeClr val="tx1"/>
                </a:solidFill>
                <a:latin typeface="Times New Roman" pitchFamily="18" charset="0"/>
              </a:defRPr>
            </a:lvl9pPr>
          </a:lstStyle>
          <a:p>
            <a:pPr eaLnBrk="1" hangingPunct="1"/>
            <a:fld id="{DC598A0A-1EDC-4B96-8047-16827E59491C}" type="slidenum">
              <a:rPr lang="en-US" altLang="en-US" sz="1100"/>
              <a:pPr eaLnBrk="1" hangingPunct="1"/>
              <a:t>4</a:t>
            </a:fld>
            <a:endParaRPr lang="en-US" altLang="en-US" sz="1100"/>
          </a:p>
        </p:txBody>
      </p:sp>
      <p:sp>
        <p:nvSpPr>
          <p:cNvPr id="161795"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92" tIns="45097" rIns="90192" bIns="45097" anchor="b"/>
          <a:lstStyle>
            <a:lvl1pPr defTabSz="952500" eaLnBrk="0" hangingPunct="0">
              <a:defRPr sz="2400">
                <a:solidFill>
                  <a:schemeClr val="tx1"/>
                </a:solidFill>
                <a:latin typeface="Times New Roman" pitchFamily="18" charset="0"/>
              </a:defRPr>
            </a:lvl1pPr>
            <a:lvl2pPr marL="742950" indent="-285750" defTabSz="952500" eaLnBrk="0" hangingPunct="0">
              <a:defRPr sz="2400">
                <a:solidFill>
                  <a:schemeClr val="tx1"/>
                </a:solidFill>
                <a:latin typeface="Times New Roman" pitchFamily="18" charset="0"/>
              </a:defRPr>
            </a:lvl2pPr>
            <a:lvl3pPr marL="1143000" indent="-228600" defTabSz="952500" eaLnBrk="0" hangingPunct="0">
              <a:defRPr sz="2400">
                <a:solidFill>
                  <a:schemeClr val="tx1"/>
                </a:solidFill>
                <a:latin typeface="Times New Roman" pitchFamily="18" charset="0"/>
              </a:defRPr>
            </a:lvl3pPr>
            <a:lvl4pPr marL="1600200" indent="-228600" defTabSz="952500" eaLnBrk="0" hangingPunct="0">
              <a:defRPr sz="2400">
                <a:solidFill>
                  <a:schemeClr val="tx1"/>
                </a:solidFill>
                <a:latin typeface="Times New Roman" pitchFamily="18" charset="0"/>
              </a:defRPr>
            </a:lvl4pPr>
            <a:lvl5pPr marL="2057400" indent="-228600" defTabSz="952500" eaLnBrk="0" hangingPunct="0">
              <a:defRPr sz="2400">
                <a:solidFill>
                  <a:schemeClr val="tx1"/>
                </a:solidFill>
                <a:latin typeface="Times New Roman" pitchFamily="18" charset="0"/>
              </a:defRPr>
            </a:lvl5pPr>
            <a:lvl6pPr marL="2514600" indent="-228600" defTabSz="952500" eaLnBrk="0" fontAlgn="base" hangingPunct="0">
              <a:spcBef>
                <a:spcPct val="0"/>
              </a:spcBef>
              <a:spcAft>
                <a:spcPct val="0"/>
              </a:spcAft>
              <a:defRPr sz="2400">
                <a:solidFill>
                  <a:schemeClr val="tx1"/>
                </a:solidFill>
                <a:latin typeface="Times New Roman" pitchFamily="18" charset="0"/>
              </a:defRPr>
            </a:lvl6pPr>
            <a:lvl7pPr marL="2971800" indent="-228600" defTabSz="952500" eaLnBrk="0" fontAlgn="base" hangingPunct="0">
              <a:spcBef>
                <a:spcPct val="0"/>
              </a:spcBef>
              <a:spcAft>
                <a:spcPct val="0"/>
              </a:spcAft>
              <a:defRPr sz="2400">
                <a:solidFill>
                  <a:schemeClr val="tx1"/>
                </a:solidFill>
                <a:latin typeface="Times New Roman" pitchFamily="18" charset="0"/>
              </a:defRPr>
            </a:lvl7pPr>
            <a:lvl8pPr marL="3429000" indent="-228600" defTabSz="952500" eaLnBrk="0" fontAlgn="base" hangingPunct="0">
              <a:spcBef>
                <a:spcPct val="0"/>
              </a:spcBef>
              <a:spcAft>
                <a:spcPct val="0"/>
              </a:spcAft>
              <a:defRPr sz="2400">
                <a:solidFill>
                  <a:schemeClr val="tx1"/>
                </a:solidFill>
                <a:latin typeface="Times New Roman" pitchFamily="18" charset="0"/>
              </a:defRPr>
            </a:lvl8pPr>
            <a:lvl9pPr marL="3886200" indent="-228600" defTabSz="952500" eaLnBrk="0" fontAlgn="base" hangingPunct="0">
              <a:spcBef>
                <a:spcPct val="0"/>
              </a:spcBef>
              <a:spcAft>
                <a:spcPct val="0"/>
              </a:spcAft>
              <a:defRPr sz="2400">
                <a:solidFill>
                  <a:schemeClr val="tx1"/>
                </a:solidFill>
                <a:latin typeface="Times New Roman" pitchFamily="18" charset="0"/>
              </a:defRPr>
            </a:lvl9pPr>
          </a:lstStyle>
          <a:p>
            <a:pPr eaLnBrk="1" hangingPunct="1"/>
            <a:fld id="{9CE781ED-D201-42D9-9346-6D169F4BFE9D}" type="slidenum">
              <a:rPr lang="en-US" altLang="en-US" sz="1100"/>
              <a:pPr eaLnBrk="1" hangingPunct="1"/>
              <a:t>4</a:t>
            </a:fld>
            <a:endParaRPr lang="en-US" altLang="en-US" sz="1100"/>
          </a:p>
        </p:txBody>
      </p:sp>
      <p:sp>
        <p:nvSpPr>
          <p:cNvPr id="161796"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92" tIns="45097" rIns="90192" bIns="45097" anchor="b"/>
          <a:lstStyle>
            <a:lvl1pPr defTabSz="952500" eaLnBrk="0" hangingPunct="0">
              <a:defRPr sz="2400">
                <a:solidFill>
                  <a:schemeClr val="tx1"/>
                </a:solidFill>
                <a:latin typeface="Times New Roman" pitchFamily="18" charset="0"/>
              </a:defRPr>
            </a:lvl1pPr>
            <a:lvl2pPr marL="742950" indent="-285750" defTabSz="952500" eaLnBrk="0" hangingPunct="0">
              <a:defRPr sz="2400">
                <a:solidFill>
                  <a:schemeClr val="tx1"/>
                </a:solidFill>
                <a:latin typeface="Times New Roman" pitchFamily="18" charset="0"/>
              </a:defRPr>
            </a:lvl2pPr>
            <a:lvl3pPr marL="1143000" indent="-228600" defTabSz="952500" eaLnBrk="0" hangingPunct="0">
              <a:defRPr sz="2400">
                <a:solidFill>
                  <a:schemeClr val="tx1"/>
                </a:solidFill>
                <a:latin typeface="Times New Roman" pitchFamily="18" charset="0"/>
              </a:defRPr>
            </a:lvl3pPr>
            <a:lvl4pPr marL="1600200" indent="-228600" defTabSz="952500" eaLnBrk="0" hangingPunct="0">
              <a:defRPr sz="2400">
                <a:solidFill>
                  <a:schemeClr val="tx1"/>
                </a:solidFill>
                <a:latin typeface="Times New Roman" pitchFamily="18" charset="0"/>
              </a:defRPr>
            </a:lvl4pPr>
            <a:lvl5pPr marL="2057400" indent="-228600" defTabSz="952500" eaLnBrk="0" hangingPunct="0">
              <a:defRPr sz="2400">
                <a:solidFill>
                  <a:schemeClr val="tx1"/>
                </a:solidFill>
                <a:latin typeface="Times New Roman" pitchFamily="18" charset="0"/>
              </a:defRPr>
            </a:lvl5pPr>
            <a:lvl6pPr marL="2514600" indent="-228600" defTabSz="952500" eaLnBrk="0" fontAlgn="base" hangingPunct="0">
              <a:spcBef>
                <a:spcPct val="0"/>
              </a:spcBef>
              <a:spcAft>
                <a:spcPct val="0"/>
              </a:spcAft>
              <a:defRPr sz="2400">
                <a:solidFill>
                  <a:schemeClr val="tx1"/>
                </a:solidFill>
                <a:latin typeface="Times New Roman" pitchFamily="18" charset="0"/>
              </a:defRPr>
            </a:lvl6pPr>
            <a:lvl7pPr marL="2971800" indent="-228600" defTabSz="952500" eaLnBrk="0" fontAlgn="base" hangingPunct="0">
              <a:spcBef>
                <a:spcPct val="0"/>
              </a:spcBef>
              <a:spcAft>
                <a:spcPct val="0"/>
              </a:spcAft>
              <a:defRPr sz="2400">
                <a:solidFill>
                  <a:schemeClr val="tx1"/>
                </a:solidFill>
                <a:latin typeface="Times New Roman" pitchFamily="18" charset="0"/>
              </a:defRPr>
            </a:lvl7pPr>
            <a:lvl8pPr marL="3429000" indent="-228600" defTabSz="952500" eaLnBrk="0" fontAlgn="base" hangingPunct="0">
              <a:spcBef>
                <a:spcPct val="0"/>
              </a:spcBef>
              <a:spcAft>
                <a:spcPct val="0"/>
              </a:spcAft>
              <a:defRPr sz="2400">
                <a:solidFill>
                  <a:schemeClr val="tx1"/>
                </a:solidFill>
                <a:latin typeface="Times New Roman" pitchFamily="18" charset="0"/>
              </a:defRPr>
            </a:lvl8pPr>
            <a:lvl9pPr marL="3886200" indent="-228600" defTabSz="952500" eaLnBrk="0" fontAlgn="base" hangingPunct="0">
              <a:spcBef>
                <a:spcPct val="0"/>
              </a:spcBef>
              <a:spcAft>
                <a:spcPct val="0"/>
              </a:spcAft>
              <a:defRPr sz="2400">
                <a:solidFill>
                  <a:schemeClr val="tx1"/>
                </a:solidFill>
                <a:latin typeface="Times New Roman" pitchFamily="18" charset="0"/>
              </a:defRPr>
            </a:lvl9pPr>
          </a:lstStyle>
          <a:p>
            <a:pPr eaLnBrk="1" hangingPunct="1"/>
            <a:fld id="{5ABF4114-1753-490B-A995-E5981BF6F24B}" type="slidenum">
              <a:rPr lang="en-US" altLang="en-US" sz="1100"/>
              <a:pPr eaLnBrk="1" hangingPunct="1"/>
              <a:t>4</a:t>
            </a:fld>
            <a:endParaRPr lang="en-US" altLang="en-US" sz="1100"/>
          </a:p>
        </p:txBody>
      </p:sp>
      <p:sp>
        <p:nvSpPr>
          <p:cNvPr id="161797" name="Rectangle 2"/>
          <p:cNvSpPr>
            <a:spLocks noGrp="1" noRot="1" noChangeAspect="1" noChangeArrowheads="1" noTextEdit="1"/>
          </p:cNvSpPr>
          <p:nvPr>
            <p:ph type="sldImg"/>
          </p:nvPr>
        </p:nvSpPr>
        <p:spPr>
          <a:xfrm>
            <a:off x="1144588" y="684213"/>
            <a:ext cx="4570412" cy="3429000"/>
          </a:xfrm>
          <a:ln/>
        </p:spPr>
      </p:sp>
      <p:sp>
        <p:nvSpPr>
          <p:cNvPr id="161798" name="Rectangle 3"/>
          <p:cNvSpPr>
            <a:spLocks noGrp="1" noChangeArrowheads="1"/>
          </p:cNvSpPr>
          <p:nvPr>
            <p:ph type="body" idx="1"/>
          </p:nvPr>
        </p:nvSpPr>
        <p:spPr>
          <a:xfrm>
            <a:off x="686098" y="4343703"/>
            <a:ext cx="5485805" cy="41154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27" tIns="45164" rIns="90327" bIns="45164"/>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465" eaLnBrk="0" hangingPunct="0">
              <a:defRPr sz="2300">
                <a:solidFill>
                  <a:schemeClr val="tx1"/>
                </a:solidFill>
                <a:latin typeface="Times New Roman" pitchFamily="18" charset="0"/>
              </a:defRPr>
            </a:lvl1pPr>
            <a:lvl2pPr marL="702756" indent="-270291" defTabSz="896465" eaLnBrk="0" hangingPunct="0">
              <a:defRPr sz="2300">
                <a:solidFill>
                  <a:schemeClr val="tx1"/>
                </a:solidFill>
                <a:latin typeface="Times New Roman" pitchFamily="18" charset="0"/>
              </a:defRPr>
            </a:lvl2pPr>
            <a:lvl3pPr marL="1081164" indent="-216233" defTabSz="896465" eaLnBrk="0" hangingPunct="0">
              <a:defRPr sz="2300">
                <a:solidFill>
                  <a:schemeClr val="tx1"/>
                </a:solidFill>
                <a:latin typeface="Times New Roman" pitchFamily="18" charset="0"/>
              </a:defRPr>
            </a:lvl3pPr>
            <a:lvl4pPr marL="1513629" indent="-216233" defTabSz="896465" eaLnBrk="0" hangingPunct="0">
              <a:defRPr sz="2300">
                <a:solidFill>
                  <a:schemeClr val="tx1"/>
                </a:solidFill>
                <a:latin typeface="Times New Roman" pitchFamily="18" charset="0"/>
              </a:defRPr>
            </a:lvl4pPr>
            <a:lvl5pPr marL="1946095" indent="-216233" defTabSz="896465" eaLnBrk="0" hangingPunct="0">
              <a:defRPr sz="2300">
                <a:solidFill>
                  <a:schemeClr val="tx1"/>
                </a:solidFill>
                <a:latin typeface="Times New Roman" pitchFamily="18" charset="0"/>
              </a:defRPr>
            </a:lvl5pPr>
            <a:lvl6pPr marL="2378560" indent="-216233" defTabSz="896465" eaLnBrk="0" fontAlgn="base" hangingPunct="0">
              <a:spcBef>
                <a:spcPct val="0"/>
              </a:spcBef>
              <a:spcAft>
                <a:spcPct val="0"/>
              </a:spcAft>
              <a:defRPr sz="2300">
                <a:solidFill>
                  <a:schemeClr val="tx1"/>
                </a:solidFill>
                <a:latin typeface="Times New Roman" pitchFamily="18" charset="0"/>
              </a:defRPr>
            </a:lvl6pPr>
            <a:lvl7pPr marL="2811026" indent="-216233" defTabSz="896465" eaLnBrk="0" fontAlgn="base" hangingPunct="0">
              <a:spcBef>
                <a:spcPct val="0"/>
              </a:spcBef>
              <a:spcAft>
                <a:spcPct val="0"/>
              </a:spcAft>
              <a:defRPr sz="2300">
                <a:solidFill>
                  <a:schemeClr val="tx1"/>
                </a:solidFill>
                <a:latin typeface="Times New Roman" pitchFamily="18" charset="0"/>
              </a:defRPr>
            </a:lvl7pPr>
            <a:lvl8pPr marL="3243491" indent="-216233" defTabSz="896465" eaLnBrk="0" fontAlgn="base" hangingPunct="0">
              <a:spcBef>
                <a:spcPct val="0"/>
              </a:spcBef>
              <a:spcAft>
                <a:spcPct val="0"/>
              </a:spcAft>
              <a:defRPr sz="2300">
                <a:solidFill>
                  <a:schemeClr val="tx1"/>
                </a:solidFill>
                <a:latin typeface="Times New Roman" pitchFamily="18" charset="0"/>
              </a:defRPr>
            </a:lvl8pPr>
            <a:lvl9pPr marL="3675957" indent="-216233" defTabSz="896465" eaLnBrk="0" fontAlgn="base" hangingPunct="0">
              <a:spcBef>
                <a:spcPct val="0"/>
              </a:spcBef>
              <a:spcAft>
                <a:spcPct val="0"/>
              </a:spcAft>
              <a:defRPr sz="2300">
                <a:solidFill>
                  <a:schemeClr val="tx1"/>
                </a:solidFill>
                <a:latin typeface="Times New Roman" pitchFamily="18" charset="0"/>
              </a:defRPr>
            </a:lvl9pPr>
          </a:lstStyle>
          <a:p>
            <a:pPr eaLnBrk="1" hangingPunct="1"/>
            <a:fld id="{EB8195FE-C09A-48F3-983D-2D0ED09F5CD8}" type="slidenum">
              <a:rPr lang="en-US" sz="1100"/>
              <a:pPr eaLnBrk="1" hangingPunct="1"/>
              <a:t>46</a:t>
            </a:fld>
            <a:endParaRPr lang="en-US" sz="1100"/>
          </a:p>
        </p:txBody>
      </p:sp>
      <p:sp>
        <p:nvSpPr>
          <p:cNvPr id="215043"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3" tIns="45083" rIns="90163" bIns="45083" anchor="b"/>
          <a:lstStyle>
            <a:lvl1pPr defTabSz="954088" eaLnBrk="0" hangingPunct="0">
              <a:defRPr sz="2400">
                <a:solidFill>
                  <a:schemeClr val="tx1"/>
                </a:solidFill>
                <a:latin typeface="Times New Roman" pitchFamily="18" charset="0"/>
              </a:defRPr>
            </a:lvl1pPr>
            <a:lvl2pPr marL="742950" indent="-285750" defTabSz="954088" eaLnBrk="0" hangingPunct="0">
              <a:defRPr sz="2400">
                <a:solidFill>
                  <a:schemeClr val="tx1"/>
                </a:solidFill>
                <a:latin typeface="Times New Roman" pitchFamily="18" charset="0"/>
              </a:defRPr>
            </a:lvl2pPr>
            <a:lvl3pPr marL="1143000" indent="-228600" defTabSz="954088" eaLnBrk="0" hangingPunct="0">
              <a:defRPr sz="2400">
                <a:solidFill>
                  <a:schemeClr val="tx1"/>
                </a:solidFill>
                <a:latin typeface="Times New Roman" pitchFamily="18" charset="0"/>
              </a:defRPr>
            </a:lvl3pPr>
            <a:lvl4pPr marL="1600200" indent="-228600" defTabSz="954088" eaLnBrk="0" hangingPunct="0">
              <a:defRPr sz="2400">
                <a:solidFill>
                  <a:schemeClr val="tx1"/>
                </a:solidFill>
                <a:latin typeface="Times New Roman" pitchFamily="18" charset="0"/>
              </a:defRPr>
            </a:lvl4pPr>
            <a:lvl5pPr marL="2057400" indent="-228600" defTabSz="954088" eaLnBrk="0" hangingPunct="0">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pPr algn="r"/>
            <a:fld id="{724A852F-3381-4DF0-9717-460DC31A2954}" type="slidenum">
              <a:rPr lang="en-US" altLang="en-US" sz="1100">
                <a:latin typeface="Agilent TT Cond" pitchFamily="34" charset="0"/>
              </a:rPr>
              <a:pPr algn="r"/>
              <a:t>46</a:t>
            </a:fld>
            <a:endParaRPr lang="en-US" altLang="en-US" sz="1100">
              <a:latin typeface="Agilent TT Cond" pitchFamily="34" charset="0"/>
            </a:endParaRPr>
          </a:p>
        </p:txBody>
      </p:sp>
      <p:sp>
        <p:nvSpPr>
          <p:cNvPr id="215044" name="Rectangle 2"/>
          <p:cNvSpPr>
            <a:spLocks noGrp="1" noRot="1" noChangeAspect="1" noChangeArrowheads="1" noTextEdit="1"/>
          </p:cNvSpPr>
          <p:nvPr>
            <p:ph type="sldImg"/>
          </p:nvPr>
        </p:nvSpPr>
        <p:spPr>
          <a:xfrm>
            <a:off x="1144588" y="684213"/>
            <a:ext cx="4570412" cy="3429000"/>
          </a:xfrm>
          <a:ln/>
        </p:spPr>
      </p:sp>
      <p:sp>
        <p:nvSpPr>
          <p:cNvPr id="215045" name="Rectangle 3"/>
          <p:cNvSpPr>
            <a:spLocks noGrp="1" noChangeArrowheads="1"/>
          </p:cNvSpPr>
          <p:nvPr>
            <p:ph type="body" idx="1"/>
          </p:nvPr>
        </p:nvSpPr>
        <p:spPr>
          <a:xfrm>
            <a:off x="915294" y="4342191"/>
            <a:ext cx="5027414" cy="41169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3" tIns="45083" rIns="90163" bIns="45083"/>
          <a:lstStyle/>
          <a:p>
            <a:r>
              <a:rPr lang="en-US" smtClean="0"/>
              <a:t>Figure:  Agilent’s noise floor extension technology can provide up to 12 дБ improvement in analyzer noise floor, revealing some signals and allowing others to be more accurately measured.  These before/after traces of the same signal are shown at 3 дБ/div. </a:t>
            </a:r>
          </a:p>
          <a:p>
            <a:endParaRPr lang="en-US" smtClean="0"/>
          </a:p>
          <a:p>
            <a:endParaRPr lang="en-US" smtClean="0"/>
          </a:p>
          <a:p>
            <a:r>
              <a:rPr lang="en-US" smtClean="0"/>
              <a:t>In the rightmost bump, the yellow trace shows -116.5 дБм. The actual power is −121 дБм, and the blue trace shows −122 дБм. So the blue is best.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3E8C3A3D-1189-4ECB-B654-C5CF5D04BBF9}" type="slidenum">
              <a:rPr lang="en-US" sz="1100"/>
              <a:pPr eaLnBrk="1" hangingPunct="1"/>
              <a:t>47</a:t>
            </a:fld>
            <a:endParaRPr lang="en-US" sz="1100"/>
          </a:p>
        </p:txBody>
      </p:sp>
      <p:sp>
        <p:nvSpPr>
          <p:cNvPr id="217091"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nchor="b"/>
          <a:lstStyle>
            <a:lvl1pPr defTabSz="954088" eaLnBrk="0" hangingPunct="0">
              <a:defRPr sz="2400">
                <a:solidFill>
                  <a:schemeClr val="tx1"/>
                </a:solidFill>
                <a:latin typeface="Times New Roman" pitchFamily="18" charset="0"/>
              </a:defRPr>
            </a:lvl1pPr>
            <a:lvl2pPr marL="742950" indent="-285750" defTabSz="954088" eaLnBrk="0" hangingPunct="0">
              <a:defRPr sz="2400">
                <a:solidFill>
                  <a:schemeClr val="tx1"/>
                </a:solidFill>
                <a:latin typeface="Times New Roman" pitchFamily="18" charset="0"/>
              </a:defRPr>
            </a:lvl2pPr>
            <a:lvl3pPr marL="1143000" indent="-228600" defTabSz="954088" eaLnBrk="0" hangingPunct="0">
              <a:defRPr sz="2400">
                <a:solidFill>
                  <a:schemeClr val="tx1"/>
                </a:solidFill>
                <a:latin typeface="Times New Roman" pitchFamily="18" charset="0"/>
              </a:defRPr>
            </a:lvl3pPr>
            <a:lvl4pPr marL="1600200" indent="-228600" defTabSz="954088" eaLnBrk="0" hangingPunct="0">
              <a:defRPr sz="2400">
                <a:solidFill>
                  <a:schemeClr val="tx1"/>
                </a:solidFill>
                <a:latin typeface="Times New Roman" pitchFamily="18" charset="0"/>
              </a:defRPr>
            </a:lvl4pPr>
            <a:lvl5pPr marL="2057400" indent="-228600" defTabSz="954088" eaLnBrk="0" hangingPunct="0">
              <a:defRPr sz="2400">
                <a:solidFill>
                  <a:schemeClr val="tx1"/>
                </a:solidFill>
                <a:latin typeface="Times New Roman" pitchFamily="18" charset="0"/>
              </a:defRPr>
            </a:lvl5pPr>
            <a:lvl6pPr marL="2514600" indent="-228600" defTabSz="954088" eaLnBrk="0" fontAlgn="base" hangingPunct="0">
              <a:spcBef>
                <a:spcPct val="0"/>
              </a:spcBef>
              <a:spcAft>
                <a:spcPct val="0"/>
              </a:spcAft>
              <a:defRPr sz="2400">
                <a:solidFill>
                  <a:schemeClr val="tx1"/>
                </a:solidFill>
                <a:latin typeface="Times New Roman" pitchFamily="18" charset="0"/>
              </a:defRPr>
            </a:lvl6pPr>
            <a:lvl7pPr marL="2971800" indent="-228600" defTabSz="954088" eaLnBrk="0" fontAlgn="base" hangingPunct="0">
              <a:spcBef>
                <a:spcPct val="0"/>
              </a:spcBef>
              <a:spcAft>
                <a:spcPct val="0"/>
              </a:spcAft>
              <a:defRPr sz="2400">
                <a:solidFill>
                  <a:schemeClr val="tx1"/>
                </a:solidFill>
                <a:latin typeface="Times New Roman" pitchFamily="18" charset="0"/>
              </a:defRPr>
            </a:lvl7pPr>
            <a:lvl8pPr marL="3429000" indent="-228600" defTabSz="954088" eaLnBrk="0" fontAlgn="base" hangingPunct="0">
              <a:spcBef>
                <a:spcPct val="0"/>
              </a:spcBef>
              <a:spcAft>
                <a:spcPct val="0"/>
              </a:spcAft>
              <a:defRPr sz="2400">
                <a:solidFill>
                  <a:schemeClr val="tx1"/>
                </a:solidFill>
                <a:latin typeface="Times New Roman" pitchFamily="18" charset="0"/>
              </a:defRPr>
            </a:lvl8pPr>
            <a:lvl9pPr marL="3886200" indent="-228600" defTabSz="954088" eaLnBrk="0" fontAlgn="base" hangingPunct="0">
              <a:spcBef>
                <a:spcPct val="0"/>
              </a:spcBef>
              <a:spcAft>
                <a:spcPct val="0"/>
              </a:spcAft>
              <a:defRPr sz="2400">
                <a:solidFill>
                  <a:schemeClr val="tx1"/>
                </a:solidFill>
                <a:latin typeface="Times New Roman" pitchFamily="18" charset="0"/>
              </a:defRPr>
            </a:lvl9pPr>
          </a:lstStyle>
          <a:p>
            <a:pPr algn="r"/>
            <a:fld id="{699C4B17-A2AA-41F2-8AD6-F8D53F316A1A}" type="slidenum">
              <a:rPr lang="en-US" altLang="en-US" sz="1100">
                <a:latin typeface="Agilent TT Cond" pitchFamily="34" charset="0"/>
              </a:rPr>
              <a:pPr algn="r"/>
              <a:t>47</a:t>
            </a:fld>
            <a:endParaRPr lang="en-US" altLang="en-US" sz="1100">
              <a:latin typeface="Agilent TT Cond" pitchFamily="34" charset="0"/>
            </a:endParaRPr>
          </a:p>
        </p:txBody>
      </p:sp>
      <p:sp>
        <p:nvSpPr>
          <p:cNvPr id="217092" name="Rectangle 2"/>
          <p:cNvSpPr>
            <a:spLocks noGrp="1" noRot="1" noChangeAspect="1" noChangeArrowheads="1" noTextEdit="1"/>
          </p:cNvSpPr>
          <p:nvPr>
            <p:ph type="sldImg"/>
          </p:nvPr>
        </p:nvSpPr>
        <p:spPr>
          <a:xfrm>
            <a:off x="1144588" y="684213"/>
            <a:ext cx="4570412" cy="3429000"/>
          </a:xfrm>
          <a:ln/>
        </p:spPr>
      </p:sp>
      <p:sp>
        <p:nvSpPr>
          <p:cNvPr id="217093" name="Rectangle 3"/>
          <p:cNvSpPr>
            <a:spLocks noGrp="1" noChangeArrowheads="1"/>
          </p:cNvSpPr>
          <p:nvPr>
            <p:ph type="body" idx="1"/>
          </p:nvPr>
        </p:nvSpPr>
        <p:spPr>
          <a:xfrm>
            <a:off x="915294" y="4342191"/>
            <a:ext cx="5027414" cy="41169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lstStyle/>
          <a:p>
            <a:r>
              <a:rPr lang="ru-RU" smtClean="0"/>
              <a:t>Демонстрация </a:t>
            </a:r>
            <a:r>
              <a:rPr lang="en-US" smtClean="0"/>
              <a:t>NFE, NFE+LNP, NFE+PA</a:t>
            </a:r>
          </a:p>
          <a:p>
            <a:endParaRPr lang="en-US" smtClean="0"/>
          </a:p>
          <a:p>
            <a:endParaRPr lang="en-US" smtClean="0"/>
          </a:p>
          <a:p>
            <a:r>
              <a:rPr lang="en-US" smtClean="0"/>
              <a:t>Figure:  The noise floor improvement from the PXA low noise path increases with frequency and can enable the measurement of small spurs without the speed penalty imposed by the narrow resolution bandwidths that would otherwise be required to achieve an adequate noise level.  Note the spur (marker 1) which is easily measured above the noise level in when the low noise path is used.  Measuring this signal would otherwise require a much narrower RBW filter and a considerably slower sweep.</a:t>
            </a:r>
          </a:p>
          <a:p>
            <a:endParaRPr lang="en-US" smtClean="0"/>
          </a:p>
          <a:p>
            <a:r>
              <a:rPr lang="en-US" i="1" smtClean="0"/>
              <a:t>Опцияally, the customer could choose to improve the sensitivity of the analyzer by using pre-amplifier over the frequency range of interest, or </a:t>
            </a:r>
            <a:r>
              <a:rPr lang="en-US" b="1" i="1" smtClean="0"/>
              <a:t>low noise path</a:t>
            </a:r>
            <a:r>
              <a:rPr lang="en-US" i="1" smtClean="0"/>
              <a:t> that provides about 4-9 дБ noise floor improvement &lt;or even greater, see latest numbers&gt; in high band without the compromises of TOI and gain compression of a pre-amplifier. Low noise path is ideal for those signals that are too high to be handled by a pre-amplifier and too low to be handled without the preamplifier. Note that low noise path and pre-amplifier are 2 parallel paths and cannot be used at the same time.”</a:t>
            </a:r>
            <a:r>
              <a:rPr lang="en-US" smtClean="0"/>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6942A210-67E6-469C-A9AD-57DE5185D98F}" type="slidenum">
              <a:rPr lang="en-US" altLang="en-US" sz="1100"/>
              <a:pPr eaLnBrk="1" hangingPunct="1"/>
              <a:t>49</a:t>
            </a:fld>
            <a:endParaRPr lang="en-US" altLang="en-US" sz="11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0D9CB980-E5C7-469B-997D-3C8F8281550A}" type="slidenum">
              <a:rPr lang="en-US" sz="1100"/>
              <a:pPr eaLnBrk="1" hangingPunct="1"/>
              <a:t>50</a:t>
            </a:fld>
            <a:endParaRPr lang="en-US" sz="11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4BD90BDD-62B7-48C9-9399-22F379377F40}" type="slidenum">
              <a:rPr lang="en-US" sz="1100"/>
              <a:pPr eaLnBrk="1" hangingPunct="1"/>
              <a:t>51</a:t>
            </a:fld>
            <a:endParaRPr lang="en-US" sz="11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6BD294FF-2B96-4D95-A14A-265703A01EDE}" type="slidenum">
              <a:rPr lang="en-US" sz="1100"/>
              <a:pPr eaLnBrk="1" hangingPunct="1"/>
              <a:t>52</a:t>
            </a:fld>
            <a:endParaRPr lang="en-US" sz="1100"/>
          </a:p>
        </p:txBody>
      </p:sp>
      <p:sp>
        <p:nvSpPr>
          <p:cNvPr id="228355" name="Rectangle 2"/>
          <p:cNvSpPr>
            <a:spLocks noGrp="1" noRot="1" noChangeAspect="1" noTextEdit="1"/>
          </p:cNvSpPr>
          <p:nvPr>
            <p:ph type="sldImg"/>
          </p:nvPr>
        </p:nvSpPr>
        <p:spPr>
          <a:xfrm>
            <a:off x="1144588" y="684213"/>
            <a:ext cx="4570412" cy="3429000"/>
          </a:xfrm>
          <a:ln/>
        </p:spPr>
      </p:sp>
      <p:sp>
        <p:nvSpPr>
          <p:cNvPr id="228356" name="Rectangle 3"/>
          <p:cNvSpPr>
            <a:spLocks noGrp="1"/>
          </p:cNvSpPr>
          <p:nvPr>
            <p:ph type="body" idx="1"/>
          </p:nvPr>
        </p:nvSpPr>
        <p:spPr>
          <a:xfrm>
            <a:off x="686098" y="4343703"/>
            <a:ext cx="5485805" cy="41154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r>
              <a:rPr lang="en-US" smtClean="0"/>
              <a:t>Low Шум Path</a:t>
            </a:r>
          </a:p>
          <a:p>
            <a:pPr eaLnBrk="1" hangingPunct="1">
              <a:spcBef>
                <a:spcPct val="0"/>
              </a:spcBef>
            </a:pPr>
            <a:r>
              <a:rPr lang="en-US" smtClean="0"/>
              <a:t>Retune IF for different required center frequencies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F4924849-74CD-43E7-B962-A87255EA50A8}" type="slidenum">
              <a:rPr lang="en-US" sz="1100"/>
              <a:pPr eaLnBrk="1" hangingPunct="1"/>
              <a:t>53</a:t>
            </a:fld>
            <a:endParaRPr lang="en-US" sz="1100"/>
          </a:p>
        </p:txBody>
      </p:sp>
      <p:sp>
        <p:nvSpPr>
          <p:cNvPr id="229379"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400">
                <a:solidFill>
                  <a:schemeClr val="tx1"/>
                </a:solidFill>
                <a:latin typeface="Times New Roman" pitchFamily="18" charset="0"/>
              </a:defRPr>
            </a:lvl1pPr>
            <a:lvl2pPr marL="742950" indent="-285750" defTabSz="966788" eaLnBrk="0" hangingPunct="0">
              <a:defRPr sz="2400">
                <a:solidFill>
                  <a:schemeClr val="tx1"/>
                </a:solidFill>
                <a:latin typeface="Times New Roman" pitchFamily="18" charset="0"/>
              </a:defRPr>
            </a:lvl2pPr>
            <a:lvl3pPr marL="1143000" indent="-228600" defTabSz="966788" eaLnBrk="0" hangingPunct="0">
              <a:defRPr sz="2400">
                <a:solidFill>
                  <a:schemeClr val="tx1"/>
                </a:solidFill>
                <a:latin typeface="Times New Roman" pitchFamily="18" charset="0"/>
              </a:defRPr>
            </a:lvl3pPr>
            <a:lvl4pPr marL="1600200" indent="-228600" defTabSz="966788" eaLnBrk="0" hangingPunct="0">
              <a:defRPr sz="2400">
                <a:solidFill>
                  <a:schemeClr val="tx1"/>
                </a:solidFill>
                <a:latin typeface="Times New Roman" pitchFamily="18" charset="0"/>
              </a:defRPr>
            </a:lvl4pPr>
            <a:lvl5pPr marL="2057400" indent="-228600" defTabSz="966788" eaLnBrk="0" hangingPunct="0">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380444E2-B553-4089-A610-E13B292591D6}" type="slidenum">
              <a:rPr lang="en-US" sz="1200"/>
              <a:pPr algn="r" eaLnBrk="1" hangingPunct="1"/>
              <a:t>53</a:t>
            </a:fld>
            <a:endParaRPr lang="en-US" sz="1200"/>
          </a:p>
        </p:txBody>
      </p:sp>
      <p:sp>
        <p:nvSpPr>
          <p:cNvPr id="229380" name="Rectangle 2"/>
          <p:cNvSpPr>
            <a:spLocks noGrp="1" noRot="1" noChangeAspect="1" noChangeArrowheads="1" noTextEdit="1"/>
          </p:cNvSpPr>
          <p:nvPr>
            <p:ph type="sldImg"/>
          </p:nvPr>
        </p:nvSpPr>
        <p:spPr>
          <a:xfrm>
            <a:off x="1146175" y="687388"/>
            <a:ext cx="4568825" cy="3427412"/>
          </a:xfrm>
          <a:ln/>
        </p:spPr>
      </p:sp>
      <p:sp>
        <p:nvSpPr>
          <p:cNvPr id="229381" name="Rectangle 3"/>
          <p:cNvSpPr>
            <a:spLocks noGrp="1" noChangeArrowheads="1"/>
          </p:cNvSpPr>
          <p:nvPr>
            <p:ph type="body" idx="1"/>
          </p:nvPr>
        </p:nvSpPr>
        <p:spPr>
          <a:xfrm>
            <a:off x="915294" y="4345215"/>
            <a:ext cx="5027414" cy="41108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46" tIns="44974" rIns="89946" bIns="44974"/>
          <a:lstStyle/>
          <a:p>
            <a:pPr eaLnBrk="1" hangingPunct="1">
              <a:spcBef>
                <a:spcPct val="0"/>
              </a:spcBef>
            </a:pP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Externally mixed measurements have always required extra steps, and some extra care, in terms of setup and verification. In addition, transferring the required conversion loss table to the analyzer can be tedious. The combination of the PXA and Agilent’s new M1970V and M1970W waveguide harmonic mixers improves measurement performance and reliability, along with ease-of-use, in a number ways.</a:t>
            </a:r>
          </a:p>
          <a:p>
            <a:r>
              <a:rPr lang="en-US" smtClean="0"/>
              <a:t> </a:t>
            </a:r>
          </a:p>
          <a:p>
            <a:r>
              <a:rPr lang="en-US" smtClean="0"/>
              <a:t>To begin with, the mixer connection is simpler and more reliable, requiring only a USB connection and a single coaxial cable between the analyzer and the mixer. The individual mixer (model and serial number), its frequency range and conversion loss table are identified and downloaded automatically. The LO connection is verified by the mixer’s measurement of the LO input power. The mixer monitors the input LO power, adjusting it to compensate for cable losses and improving measurement accuracy. As a result, amplitude accuracy in the millimeter band improves, with uncertainties dropping to approximately half their previous levels. Phase noise and noise figure performance also improve because the higher LO frequencies available from the PXA allow the use of lower harmonic numbers.</a:t>
            </a:r>
          </a:p>
          <a:p>
            <a:endParaRPr lang="en-US" smtClean="0"/>
          </a:p>
          <a:p>
            <a:r>
              <a:rPr lang="en-US" smtClean="0"/>
              <a:t>Note the M1970V/W waveguide harmonic mixers are available for order now.  Shipment starts in Q4.  </a:t>
            </a:r>
          </a:p>
          <a:p>
            <a:endParaRPr lang="en-US" smtClean="0"/>
          </a:p>
          <a:p>
            <a:r>
              <a:rPr lang="en-US" smtClean="0"/>
              <a:t>M1970V option 001: not-to-exceed reference price: $7934</a:t>
            </a:r>
          </a:p>
          <a:p>
            <a:r>
              <a:rPr lang="en-US" smtClean="0"/>
              <a:t>M1970V option 002: not-to-exceed reference price: $9517</a:t>
            </a:r>
          </a:p>
          <a:p>
            <a:r>
              <a:rPr lang="en-US" smtClean="0"/>
              <a:t>M1970W: not-to-exceed reference price: $8898</a:t>
            </a:r>
          </a:p>
          <a:p>
            <a:endParaRPr lang="en-US" smtClean="0"/>
          </a:p>
          <a:p>
            <a:endParaRPr lang="en-US" smtClean="0"/>
          </a:p>
        </p:txBody>
      </p:sp>
      <p:sp>
        <p:nvSpPr>
          <p:cNvPr id="233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AD661222-320F-48E5-BEBE-845E9FFBFCCD}" type="slidenum">
              <a:rPr lang="en-US" altLang="en-US" sz="1100"/>
              <a:pPr eaLnBrk="1" hangingPunct="1"/>
              <a:t>54</a:t>
            </a:fld>
            <a:endParaRPr lang="en-US" altLang="en-US" sz="11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TextEdit="1"/>
          </p:cNvSpPr>
          <p:nvPr>
            <p:ph type="sldImg"/>
          </p:nvPr>
        </p:nvSpPr>
        <p:spPr>
          <a:ln/>
        </p:spPr>
      </p:sp>
      <p:sp>
        <p:nvSpPr>
          <p:cNvPr id="23552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Adding intelligence, active elements, and USB control/reporting to an external mixer provides a number of benefits.  </a:t>
            </a:r>
          </a:p>
          <a:p>
            <a:r>
              <a:rPr lang="en-US" smtClean="0"/>
              <a:t>The new Agilent smart mixers provide a simple, direct, flexible connection between your signal source (either waveguide or a waveguide-coax adapter) and the PXA signal analyzer.  The lower frequency coaxial connection to the analyzer provides location flexibility for the analyzer and a low-loss way to connect to the signal under test.</a:t>
            </a:r>
          </a:p>
          <a:p>
            <a:r>
              <a:rPr lang="en-US" smtClean="0"/>
              <a:t>The smart features of the new mixers make signal connections easier and less prone to error.  They also allow external mixers to be automatically identified by model number (and therefore frequency range) and serial number so that their individual conversion loss coefficients can be downloaded and enabled.  The conversion loss figures from these mixers are implemented separately from the amplitude correction values used for previous external mixers, and both can be used at the same time.</a:t>
            </a:r>
          </a:p>
          <a:p>
            <a:r>
              <a:rPr lang="en-US" smtClean="0"/>
              <a:t>The result of these features and a higher LO frequency is better accuracy and sensitivity, along with an easier and more reliable external mixing solution.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6AFA4E37-8D0A-43B3-A20E-198F145C4463}" type="slidenum">
              <a:rPr lang="en-US" sz="1100"/>
              <a:pPr eaLnBrk="1" hangingPunct="1"/>
              <a:t>56</a:t>
            </a:fld>
            <a:endParaRPr lang="en-US" sz="11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03101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51118FE0-4FD5-46C7-B5B8-BE0F06A7BD67}" type="slidenum">
              <a:rPr lang="en-US" sz="1100"/>
              <a:pPr eaLnBrk="1" hangingPunct="1"/>
              <a:t>57</a:t>
            </a:fld>
            <a:endParaRPr lang="en-US" sz="1100"/>
          </a:p>
        </p:txBody>
      </p:sp>
      <p:sp>
        <p:nvSpPr>
          <p:cNvPr id="241667" name="Slide Image Placeholder 1"/>
          <p:cNvSpPr>
            <a:spLocks noGrp="1" noRot="1" noChangeAspect="1" noTextEdit="1"/>
          </p:cNvSpPr>
          <p:nvPr>
            <p:ph type="sldImg"/>
          </p:nvPr>
        </p:nvSpPr>
        <p:spPr>
          <a:xfrm>
            <a:off x="1178719" y="686405"/>
            <a:ext cx="4500563" cy="3429000"/>
          </a:xfrm>
          <a:ln/>
        </p:spPr>
      </p:sp>
      <p:sp>
        <p:nvSpPr>
          <p:cNvPr id="241668" name="Notes Placeholder 2"/>
          <p:cNvSpPr>
            <a:spLocks noGrp="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lstStyle/>
          <a:p>
            <a:r>
              <a:rPr lang="en-GB" smtClean="0"/>
              <a:t>I would like to show you today that it is possible to provide a truly wideband and COTS based measuring receiver hardware solution of &gt;1 ГГц bandwidth in a very generic and easily reusable design concept that has low technical and financial risk.  </a:t>
            </a:r>
          </a:p>
          <a:p>
            <a:endParaRPr lang="en-GB" smtClean="0"/>
          </a:p>
          <a:p>
            <a:r>
              <a:rPr lang="en-GB" smtClean="0"/>
              <a:t>The subject of new wideband measurements techniques and digitiser selection are not discussed in this presentation. (it would take too long!)</a:t>
            </a:r>
          </a:p>
        </p:txBody>
      </p:sp>
      <p:sp>
        <p:nvSpPr>
          <p:cNvPr id="241669" name="Footer Placeholder 3"/>
          <p:cNvSpPr txBox="1">
            <a:spLocks noGrp="1"/>
          </p:cNvSpPr>
          <p:nvPr/>
        </p:nvSpPr>
        <p:spPr bwMode="auto">
          <a:xfrm>
            <a:off x="74414" y="8685894"/>
            <a:ext cx="2973586"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nchor="b"/>
          <a:lstStyle>
            <a:lvl1pPr defTabSz="966788" eaLnBrk="0" hangingPunct="0">
              <a:defRPr sz="2400">
                <a:solidFill>
                  <a:schemeClr val="tx1"/>
                </a:solidFill>
                <a:latin typeface="Times New Roman" pitchFamily="18" charset="0"/>
              </a:defRPr>
            </a:lvl1pPr>
            <a:lvl2pPr marL="742950" indent="-285750" defTabSz="966788" eaLnBrk="0" hangingPunct="0">
              <a:defRPr sz="2400">
                <a:solidFill>
                  <a:schemeClr val="tx1"/>
                </a:solidFill>
                <a:latin typeface="Times New Roman" pitchFamily="18" charset="0"/>
              </a:defRPr>
            </a:lvl2pPr>
            <a:lvl3pPr marL="1143000" indent="-228600" defTabSz="966788" eaLnBrk="0" hangingPunct="0">
              <a:defRPr sz="2400">
                <a:solidFill>
                  <a:schemeClr val="tx1"/>
                </a:solidFill>
                <a:latin typeface="Times New Roman" pitchFamily="18" charset="0"/>
              </a:defRPr>
            </a:lvl3pPr>
            <a:lvl4pPr marL="1600200" indent="-228600" defTabSz="966788" eaLnBrk="0" hangingPunct="0">
              <a:defRPr sz="2400">
                <a:solidFill>
                  <a:schemeClr val="tx1"/>
                </a:solidFill>
                <a:latin typeface="Times New Roman" pitchFamily="18" charset="0"/>
              </a:defRPr>
            </a:lvl4pPr>
            <a:lvl5pPr marL="2057400" indent="-228600" defTabSz="966788" eaLnBrk="0" hangingPunct="0">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latin typeface="Calibri" pitchFamily="34" charset="0"/>
                <a:ea typeface="Arial Unicode MS" pitchFamily="34" charset="-128"/>
                <a:cs typeface="Arial Unicode MS" pitchFamily="34" charset="-128"/>
              </a:rPr>
              <a:t>© Agilent Technologies, Inc. 2009</a:t>
            </a:r>
          </a:p>
        </p:txBody>
      </p:sp>
      <p:sp>
        <p:nvSpPr>
          <p:cNvPr id="241670" name="Slide Number Placeholder 4"/>
          <p:cNvSpPr txBox="1">
            <a:spLocks noGrp="1"/>
          </p:cNvSpPr>
          <p:nvPr/>
        </p:nvSpPr>
        <p:spPr bwMode="auto">
          <a:xfrm>
            <a:off x="3810000" y="8685894"/>
            <a:ext cx="2973586"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nchor="b"/>
          <a:lstStyle>
            <a:lvl1pPr defTabSz="966788" eaLnBrk="0" hangingPunct="0">
              <a:defRPr sz="2400">
                <a:solidFill>
                  <a:schemeClr val="tx1"/>
                </a:solidFill>
                <a:latin typeface="Times New Roman" pitchFamily="18" charset="0"/>
              </a:defRPr>
            </a:lvl1pPr>
            <a:lvl2pPr marL="742950" indent="-285750" defTabSz="966788" eaLnBrk="0" hangingPunct="0">
              <a:defRPr sz="2400">
                <a:solidFill>
                  <a:schemeClr val="tx1"/>
                </a:solidFill>
                <a:latin typeface="Times New Roman" pitchFamily="18" charset="0"/>
              </a:defRPr>
            </a:lvl2pPr>
            <a:lvl3pPr marL="1143000" indent="-228600" defTabSz="966788" eaLnBrk="0" hangingPunct="0">
              <a:defRPr sz="2400">
                <a:solidFill>
                  <a:schemeClr val="tx1"/>
                </a:solidFill>
                <a:latin typeface="Times New Roman" pitchFamily="18" charset="0"/>
              </a:defRPr>
            </a:lvl3pPr>
            <a:lvl4pPr marL="1600200" indent="-228600" defTabSz="966788" eaLnBrk="0" hangingPunct="0">
              <a:defRPr sz="2400">
                <a:solidFill>
                  <a:schemeClr val="tx1"/>
                </a:solidFill>
                <a:latin typeface="Times New Roman" pitchFamily="18" charset="0"/>
              </a:defRPr>
            </a:lvl4pPr>
            <a:lvl5pPr marL="2057400" indent="-228600" defTabSz="966788" eaLnBrk="0" hangingPunct="0">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2192BC98-B695-4D79-8C98-D2C402F9C34A}" type="slidenum">
              <a:rPr lang="en-US" sz="800">
                <a:latin typeface="Calibri" pitchFamily="34" charset="0"/>
                <a:ea typeface="Arial Unicode MS" pitchFamily="34" charset="-128"/>
                <a:cs typeface="Arial Unicode MS" pitchFamily="34" charset="-128"/>
              </a:rPr>
              <a:pPr algn="r" eaLnBrk="1" hangingPunct="1"/>
              <a:t>57</a:t>
            </a:fld>
            <a:endParaRPr lang="en-US" sz="800">
              <a:latin typeface="Calibri" pitchFamily="34" charset="0"/>
              <a:ea typeface="Arial Unicode MS" pitchFamily="34" charset="-128"/>
              <a:cs typeface="Arial Unicode MS"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865D8A64-C679-4A01-84B3-736BA37AE824}" type="slidenum">
              <a:rPr lang="en-US" sz="1100"/>
              <a:pPr eaLnBrk="1" hangingPunct="1"/>
              <a:t>58</a:t>
            </a:fld>
            <a:endParaRPr lang="en-US" sz="1100"/>
          </a:p>
        </p:txBody>
      </p:sp>
      <p:sp>
        <p:nvSpPr>
          <p:cNvPr id="244739" name="Footer Placeholder 5"/>
          <p:cNvSpPr txBox="1">
            <a:spLocks noGrp="1"/>
          </p:cNvSpPr>
          <p:nvPr/>
        </p:nvSpPr>
        <p:spPr bwMode="auto">
          <a:xfrm>
            <a:off x="74414" y="8685894"/>
            <a:ext cx="2973586"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nchor="b"/>
          <a:lstStyle>
            <a:lvl1pPr defTabSz="966788" eaLnBrk="0" hangingPunct="0">
              <a:defRPr sz="2400">
                <a:solidFill>
                  <a:schemeClr val="tx1"/>
                </a:solidFill>
                <a:latin typeface="Times New Roman" pitchFamily="18" charset="0"/>
              </a:defRPr>
            </a:lvl1pPr>
            <a:lvl2pPr marL="742950" indent="-285750" defTabSz="966788" eaLnBrk="0" hangingPunct="0">
              <a:defRPr sz="2400">
                <a:solidFill>
                  <a:schemeClr val="tx1"/>
                </a:solidFill>
                <a:latin typeface="Times New Roman" pitchFamily="18" charset="0"/>
              </a:defRPr>
            </a:lvl2pPr>
            <a:lvl3pPr marL="1143000" indent="-228600" defTabSz="966788" eaLnBrk="0" hangingPunct="0">
              <a:defRPr sz="2400">
                <a:solidFill>
                  <a:schemeClr val="tx1"/>
                </a:solidFill>
                <a:latin typeface="Times New Roman" pitchFamily="18" charset="0"/>
              </a:defRPr>
            </a:lvl3pPr>
            <a:lvl4pPr marL="1600200" indent="-228600" defTabSz="966788" eaLnBrk="0" hangingPunct="0">
              <a:defRPr sz="2400">
                <a:solidFill>
                  <a:schemeClr val="tx1"/>
                </a:solidFill>
                <a:latin typeface="Times New Roman" pitchFamily="18" charset="0"/>
              </a:defRPr>
            </a:lvl4pPr>
            <a:lvl5pPr marL="2057400" indent="-228600" defTabSz="966788" eaLnBrk="0" hangingPunct="0">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latin typeface="Calibri" pitchFamily="34" charset="0"/>
                <a:ea typeface="Arial Unicode MS" pitchFamily="34" charset="-128"/>
                <a:cs typeface="Arial Unicode MS" pitchFamily="34" charset="-128"/>
              </a:rPr>
              <a:t>© Agilent Technologies, Inc. 2009</a:t>
            </a:r>
          </a:p>
        </p:txBody>
      </p:sp>
      <p:sp>
        <p:nvSpPr>
          <p:cNvPr id="244740" name="Slide Number Placeholder 6"/>
          <p:cNvSpPr txBox="1">
            <a:spLocks noGrp="1"/>
          </p:cNvSpPr>
          <p:nvPr/>
        </p:nvSpPr>
        <p:spPr bwMode="auto">
          <a:xfrm>
            <a:off x="3810000" y="8685894"/>
            <a:ext cx="2973586"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nchor="b"/>
          <a:lstStyle>
            <a:lvl1pPr defTabSz="966788" eaLnBrk="0" hangingPunct="0">
              <a:defRPr sz="2400">
                <a:solidFill>
                  <a:schemeClr val="tx1"/>
                </a:solidFill>
                <a:latin typeface="Times New Roman" pitchFamily="18" charset="0"/>
              </a:defRPr>
            </a:lvl1pPr>
            <a:lvl2pPr marL="742950" indent="-285750" defTabSz="966788" eaLnBrk="0" hangingPunct="0">
              <a:defRPr sz="2400">
                <a:solidFill>
                  <a:schemeClr val="tx1"/>
                </a:solidFill>
                <a:latin typeface="Times New Roman" pitchFamily="18" charset="0"/>
              </a:defRPr>
            </a:lvl2pPr>
            <a:lvl3pPr marL="1143000" indent="-228600" defTabSz="966788" eaLnBrk="0" hangingPunct="0">
              <a:defRPr sz="2400">
                <a:solidFill>
                  <a:schemeClr val="tx1"/>
                </a:solidFill>
                <a:latin typeface="Times New Roman" pitchFamily="18" charset="0"/>
              </a:defRPr>
            </a:lvl3pPr>
            <a:lvl4pPr marL="1600200" indent="-228600" defTabSz="966788" eaLnBrk="0" hangingPunct="0">
              <a:defRPr sz="2400">
                <a:solidFill>
                  <a:schemeClr val="tx1"/>
                </a:solidFill>
                <a:latin typeface="Times New Roman" pitchFamily="18" charset="0"/>
              </a:defRPr>
            </a:lvl4pPr>
            <a:lvl5pPr marL="2057400" indent="-228600" defTabSz="966788" eaLnBrk="0" hangingPunct="0">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algn="r" eaLnBrk="1" hangingPunct="1"/>
            <a:fld id="{3A54C887-DD39-456E-B3D5-E99209BEBF2A}" type="slidenum">
              <a:rPr lang="en-US" sz="800">
                <a:latin typeface="Calibri" pitchFamily="34" charset="0"/>
                <a:ea typeface="Arial Unicode MS" pitchFamily="34" charset="-128"/>
                <a:cs typeface="Arial Unicode MS" pitchFamily="34" charset="-128"/>
              </a:rPr>
              <a:pPr algn="r" eaLnBrk="1" hangingPunct="1"/>
              <a:t>58</a:t>
            </a:fld>
            <a:endParaRPr lang="en-US" sz="800">
              <a:latin typeface="Calibri" pitchFamily="34" charset="0"/>
              <a:ea typeface="Arial Unicode MS" pitchFamily="34" charset="-128"/>
              <a:cs typeface="Arial Unicode MS" pitchFamily="34" charset="-128"/>
            </a:endParaRPr>
          </a:p>
        </p:txBody>
      </p:sp>
      <p:sp>
        <p:nvSpPr>
          <p:cNvPr id="244741" name="Rectangle 2"/>
          <p:cNvSpPr>
            <a:spLocks noGrp="1" noRot="1" noChangeAspect="1" noTextEdit="1"/>
          </p:cNvSpPr>
          <p:nvPr>
            <p:ph type="sldImg"/>
          </p:nvPr>
        </p:nvSpPr>
        <p:spPr>
          <a:xfrm>
            <a:off x="1144588" y="685800"/>
            <a:ext cx="4570412" cy="3429000"/>
          </a:xfrm>
          <a:ln/>
        </p:spPr>
      </p:sp>
      <p:sp>
        <p:nvSpPr>
          <p:cNvPr id="244742" name="Rectangle 3"/>
          <p:cNvSpPr>
            <a:spLocks noGrp="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lstStyle/>
          <a:p>
            <a:pPr eaLnBrk="1" hangingPunct="1"/>
            <a:r>
              <a:rPr lang="en-US" smtClean="0"/>
              <a:t>In the majority of cases the “measurement receivers “ have been spectrum analyser’s or fast digitiser’s, subject to the frequency and bandwidth required, that use software like the 89600A VSA  to perform the analysis and information extraction. These have been getting wider in recent years but are still behind the leading wave applications.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To address the widest bandwidth requirements of modern radar and communications systems, Agilent is now introducing a wide band IF output that supports up to 900 MHz of bandwidth.  This IF signal can then be digitized by a relatively inexpensive digital oscilloscope, like the Agilent DSO9254A Infiniium-Series.  The Infiniium-Series oscilloscopes have the ability to run Agilent’s 89600 vector signal analyzer software internally, which can be used to analyze signal characteristics, such as modulation.</a:t>
            </a:r>
          </a:p>
          <a:p>
            <a:endParaRPr lang="en-US" smtClean="0"/>
          </a:p>
        </p:txBody>
      </p:sp>
      <p:sp>
        <p:nvSpPr>
          <p:cNvPr id="246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B475665F-6095-4488-9EC2-3D2151C288F5}" type="slidenum">
              <a:rPr lang="en-US" altLang="en-US" sz="1100">
                <a:solidFill>
                  <a:srgbClr val="000000"/>
                </a:solidFill>
              </a:rPr>
              <a:pPr eaLnBrk="1" hangingPunct="1"/>
              <a:t>59</a:t>
            </a:fld>
            <a:endParaRPr lang="en-US" altLang="en-US" sz="11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90000"/>
              </a:lnSpc>
            </a:pPr>
            <a:r>
              <a:rPr lang="en-US" smtClean="0"/>
              <a:t>Here is an example of a radar pulse which has been modulated with a linear FM chirp waveform over 900 MHz BW.  In the upper left panel of the display the signal’s spectrum is displayed.  Below this the signal’s power versus time is shown.  In the upper right panel the signal’s phase verses time is displayed and below this the frequency modulation is displayed; also versus time.</a:t>
            </a:r>
          </a:p>
          <a:p>
            <a:pPr>
              <a:lnSpc>
                <a:spcPct val="90000"/>
              </a:lnSpc>
            </a:pPr>
            <a:endParaRPr lang="en-US" smtClean="0"/>
          </a:p>
          <a:p>
            <a:pPr>
              <a:lnSpc>
                <a:spcPct val="90000"/>
              </a:lnSpc>
            </a:pPr>
            <a:r>
              <a:rPr lang="en-US" smtClean="0"/>
              <a:t>In the case of SAR and other radar systems that use FM chirp waveforms, the slightest deviation from the desired frequency modulated waveform will degrade performance.  The Agilent 89600 VSA provides the tools necessary to analyze the performance of radar systems from the DSP through the final RF stages of the transmitter.  The new 900 MHz bandwidth capability provided by the PXA extends the analysis tools for the wideband systems to cover operating frequencies up to 50 GHz and beyond.</a:t>
            </a:r>
          </a:p>
          <a:p>
            <a:pPr>
              <a:lnSpc>
                <a:spcPct val="90000"/>
              </a:lnSpc>
            </a:pPr>
            <a:endParaRPr lang="en-US" smtClean="0"/>
          </a:p>
          <a:p>
            <a:pPr>
              <a:lnSpc>
                <a:spcPct val="90000"/>
              </a:lnSpc>
            </a:pPr>
            <a:r>
              <a:rPr lang="en-US" smtClean="0"/>
              <a:t>The 900 MHz bandwidth capabilities just discussed round out a complete solution of wideband signal generation and analysis.  </a:t>
            </a:r>
          </a:p>
          <a:p>
            <a:pPr>
              <a:lnSpc>
                <a:spcPct val="90000"/>
              </a:lnSpc>
            </a:pPr>
            <a:endParaRPr lang="en-US" smtClean="0"/>
          </a:p>
          <a:p>
            <a:pPr>
              <a:lnSpc>
                <a:spcPct val="90000"/>
              </a:lnSpc>
            </a:pPr>
            <a:r>
              <a:rPr lang="en-US" smtClean="0">
                <a:solidFill>
                  <a:srgbClr val="FF0000"/>
                </a:solidFill>
              </a:rPr>
              <a:t>This capability is available now and you can learn more about it in a new application note, located on the A.com PXA product page, under the what’s new section.</a:t>
            </a:r>
          </a:p>
          <a:p>
            <a:pPr>
              <a:lnSpc>
                <a:spcPct val="90000"/>
              </a:lnSpc>
            </a:pPr>
            <a:endParaRPr lang="en-US" smtClean="0"/>
          </a:p>
          <a:p>
            <a:pPr>
              <a:lnSpc>
                <a:spcPct val="90000"/>
              </a:lnSpc>
            </a:pPr>
            <a:endParaRPr lang="en-US" smtClean="0"/>
          </a:p>
          <a:p>
            <a:pPr>
              <a:lnSpc>
                <a:spcPct val="90000"/>
              </a:lnSpc>
            </a:pPr>
            <a:endParaRPr lang="en-US" smtClean="0"/>
          </a:p>
        </p:txBody>
      </p:sp>
      <p:sp>
        <p:nvSpPr>
          <p:cNvPr id="247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C495341E-8B36-4A73-ABAD-411D48E5A51E}" type="slidenum">
              <a:rPr lang="en-US" altLang="en-US" sz="1100">
                <a:solidFill>
                  <a:srgbClr val="000000"/>
                </a:solidFill>
              </a:rPr>
              <a:pPr eaLnBrk="1" hangingPunct="1"/>
              <a:t>60</a:t>
            </a:fld>
            <a:endParaRPr lang="en-US" altLang="en-US" sz="11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48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FF5039FE-8667-4B3C-B798-2400441DC195}" type="slidenum">
              <a:rPr lang="en-US" sz="1100">
                <a:latin typeface="Calibri" pitchFamily="34" charset="0"/>
              </a:rPr>
              <a:pPr eaLnBrk="1" hangingPunct="1"/>
              <a:t>65</a:t>
            </a:fld>
            <a:endParaRPr lang="en-US" sz="1100">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6CF12443-EABE-4F4E-AA47-BA8969B463EA}" type="slidenum">
              <a:rPr lang="en-US" sz="1100"/>
              <a:pPr eaLnBrk="1" hangingPunct="1"/>
              <a:t>67</a:t>
            </a:fld>
            <a:endParaRPr lang="en-US" sz="1100"/>
          </a:p>
        </p:txBody>
      </p:sp>
      <p:sp>
        <p:nvSpPr>
          <p:cNvPr id="249859" name="Rectangle 2"/>
          <p:cNvSpPr>
            <a:spLocks noGrp="1" noRot="1" noChangeAspect="1" noChangeArrowheads="1" noTextEdit="1"/>
          </p:cNvSpPr>
          <p:nvPr>
            <p:ph type="sldImg"/>
          </p:nvPr>
        </p:nvSpPr>
        <p:spPr>
          <a:xfrm>
            <a:off x="1147763" y="684213"/>
            <a:ext cx="4570412" cy="3429000"/>
          </a:xfrm>
          <a:ln/>
        </p:spPr>
      </p:sp>
      <p:sp>
        <p:nvSpPr>
          <p:cNvPr id="249860" name="Rectangle 3"/>
          <p:cNvSpPr>
            <a:spLocks noGrp="1" noChangeArrowheads="1"/>
          </p:cNvSpPr>
          <p:nvPr>
            <p:ph type="body" idx="1"/>
          </p:nvPr>
        </p:nvSpPr>
        <p:spPr>
          <a:xfrm>
            <a:off x="913805" y="4342191"/>
            <a:ext cx="5030391" cy="41169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6" tIns="45089" rIns="90176" bIns="45089"/>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6AB8C9F6-2F4E-42BD-97D0-F79BD2440510}" type="slidenum">
              <a:rPr lang="en-US" sz="1100"/>
              <a:pPr eaLnBrk="1" hangingPunct="1"/>
              <a:t>68</a:t>
            </a:fld>
            <a:endParaRPr lang="en-US" sz="11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So why can’t designers and operators already perform these long duration recording and playback?  The reason is that modern test equipment have limited on-board memory.  Up until the blue vertical line (the pink blocks) all of the signals of interest within the instruments capture BW are processed in real-time (assumes fixed LO).  However, once the samples fill the memory buffer (RAM) the instrument no longer looks at incoming digital samples as it needs to spend time processing previously recorded samples.  In other words, the spectrum analyzer is literally throwing samples away as it post-processes the previous capture.  Agilent has made this real-time digital interface available to 3</a:t>
            </a:r>
            <a:r>
              <a:rPr lang="en-US" baseline="30000" smtClean="0"/>
              <a:t>rd</a:t>
            </a:r>
            <a:r>
              <a:rPr lang="en-US" smtClean="0"/>
              <a:t> party’s like X-COM allowing them to continuously capture these samples for extended periods of time.</a:t>
            </a:r>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3E71452F-667F-4FEB-BCE8-1BECD7356E47}" type="slidenum">
              <a:rPr lang="en-US" sz="1100"/>
              <a:pPr eaLnBrk="1" hangingPunct="1"/>
              <a:t>69</a:t>
            </a:fld>
            <a:endParaRPr lang="en-US" sz="11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D628BA29-9C2B-47A8-9C58-5214DB4A6734}" type="slidenum">
              <a:rPr lang="en-US" sz="1100"/>
              <a:pPr eaLnBrk="1" hangingPunct="1"/>
              <a:t>70</a:t>
            </a:fld>
            <a:endParaRPr lang="en-US" sz="11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967" eaLnBrk="0" hangingPunct="0">
              <a:defRPr sz="2300">
                <a:solidFill>
                  <a:schemeClr val="tx1"/>
                </a:solidFill>
                <a:latin typeface="Times New Roman" pitchFamily="18" charset="0"/>
              </a:defRPr>
            </a:lvl1pPr>
            <a:lvl2pPr marL="702756" indent="-270291" defTabSz="897967" eaLnBrk="0" hangingPunct="0">
              <a:defRPr sz="2300">
                <a:solidFill>
                  <a:schemeClr val="tx1"/>
                </a:solidFill>
                <a:latin typeface="Times New Roman" pitchFamily="18" charset="0"/>
              </a:defRPr>
            </a:lvl2pPr>
            <a:lvl3pPr marL="1081164" indent="-216233" defTabSz="897967" eaLnBrk="0" hangingPunct="0">
              <a:defRPr sz="2300">
                <a:solidFill>
                  <a:schemeClr val="tx1"/>
                </a:solidFill>
                <a:latin typeface="Times New Roman" pitchFamily="18" charset="0"/>
              </a:defRPr>
            </a:lvl3pPr>
            <a:lvl4pPr marL="1513629" indent="-216233" defTabSz="897967" eaLnBrk="0" hangingPunct="0">
              <a:defRPr sz="2300">
                <a:solidFill>
                  <a:schemeClr val="tx1"/>
                </a:solidFill>
                <a:latin typeface="Times New Roman" pitchFamily="18" charset="0"/>
              </a:defRPr>
            </a:lvl4pPr>
            <a:lvl5pPr marL="1946095" indent="-216233" defTabSz="897967" eaLnBrk="0" hangingPunct="0">
              <a:defRPr sz="2300">
                <a:solidFill>
                  <a:schemeClr val="tx1"/>
                </a:solidFill>
                <a:latin typeface="Times New Roman" pitchFamily="18" charset="0"/>
              </a:defRPr>
            </a:lvl5pPr>
            <a:lvl6pPr marL="2378560" indent="-216233" defTabSz="897967" eaLnBrk="0" fontAlgn="base" hangingPunct="0">
              <a:spcBef>
                <a:spcPct val="0"/>
              </a:spcBef>
              <a:spcAft>
                <a:spcPct val="0"/>
              </a:spcAft>
              <a:defRPr sz="2300">
                <a:solidFill>
                  <a:schemeClr val="tx1"/>
                </a:solidFill>
                <a:latin typeface="Times New Roman" pitchFamily="18" charset="0"/>
              </a:defRPr>
            </a:lvl6pPr>
            <a:lvl7pPr marL="2811026" indent="-216233" defTabSz="897967" eaLnBrk="0" fontAlgn="base" hangingPunct="0">
              <a:spcBef>
                <a:spcPct val="0"/>
              </a:spcBef>
              <a:spcAft>
                <a:spcPct val="0"/>
              </a:spcAft>
              <a:defRPr sz="2300">
                <a:solidFill>
                  <a:schemeClr val="tx1"/>
                </a:solidFill>
                <a:latin typeface="Times New Roman" pitchFamily="18" charset="0"/>
              </a:defRPr>
            </a:lvl7pPr>
            <a:lvl8pPr marL="3243491" indent="-216233" defTabSz="897967" eaLnBrk="0" fontAlgn="base" hangingPunct="0">
              <a:spcBef>
                <a:spcPct val="0"/>
              </a:spcBef>
              <a:spcAft>
                <a:spcPct val="0"/>
              </a:spcAft>
              <a:defRPr sz="2300">
                <a:solidFill>
                  <a:schemeClr val="tx1"/>
                </a:solidFill>
                <a:latin typeface="Times New Roman" pitchFamily="18" charset="0"/>
              </a:defRPr>
            </a:lvl8pPr>
            <a:lvl9pPr marL="3675957" indent="-216233" defTabSz="897967" eaLnBrk="0" fontAlgn="base" hangingPunct="0">
              <a:spcBef>
                <a:spcPct val="0"/>
              </a:spcBef>
              <a:spcAft>
                <a:spcPct val="0"/>
              </a:spcAft>
              <a:defRPr sz="2300">
                <a:solidFill>
                  <a:schemeClr val="tx1"/>
                </a:solidFill>
                <a:latin typeface="Times New Roman" pitchFamily="18" charset="0"/>
              </a:defRPr>
            </a:lvl9pPr>
          </a:lstStyle>
          <a:p>
            <a:pPr eaLnBrk="1" hangingPunct="1"/>
            <a:fld id="{27448DA5-FA11-4BBA-A91F-9E060BE4E534}" type="slidenum">
              <a:rPr lang="en-US" sz="1100"/>
              <a:pPr eaLnBrk="1" hangingPunct="1"/>
              <a:t>71</a:t>
            </a:fld>
            <a:endParaRPr lang="en-US" sz="1100"/>
          </a:p>
        </p:txBody>
      </p:sp>
      <p:sp>
        <p:nvSpPr>
          <p:cNvPr id="257027" name="Rectangle 2"/>
          <p:cNvSpPr>
            <a:spLocks noGrp="1" noRot="1" noChangeAspect="1" noChangeArrowheads="1" noTextEdit="1"/>
          </p:cNvSpPr>
          <p:nvPr>
            <p:ph type="sldImg"/>
          </p:nvPr>
        </p:nvSpPr>
        <p:spPr>
          <a:xfrm>
            <a:off x="1144588" y="684213"/>
            <a:ext cx="4570412" cy="3429000"/>
          </a:xfrm>
          <a:ln/>
        </p:spPr>
      </p:sp>
      <p:sp>
        <p:nvSpPr>
          <p:cNvPr id="257028"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Another approach for gapless capture combines an Agilent X-series signal analyzer and PXIe digitizer.  This configuration provides 100MHz of recording BW for up to 13 hours with the JMR 32T RAID0 array.  Like the previous configuration, users can find signals of interest using Spectro-X and snip out the target signal using Agilent’s DataViewer and analyze with 89600B VSA software.  Playback of these captured waveforms is accomplished through the PXI-Q arb and any of the Agilent Vector Signal Generators.  Though continuous playback is not available in this configuration, users can use Agilent’s IQ tools to modify waveforms and create waveform sequences for extended playback times.</a:t>
            </a:r>
          </a:p>
          <a:p>
            <a:pPr eaLnBrk="1" hangingPunct="1"/>
            <a:r>
              <a:rPr lang="en-US" smtClean="0"/>
              <a:t>---------</a:t>
            </a:r>
          </a:p>
          <a:p>
            <a:pPr eaLnBrk="1" hangingPunct="1"/>
            <a:endParaRPr lang="en-US" smtClean="0"/>
          </a:p>
          <a:p>
            <a:pPr eaLnBrk="1" hangingPunct="1"/>
            <a:r>
              <a:rPr lang="en-US" smtClean="0"/>
              <a:t>Capture Long Record =&gt; Find signals of interest with Spectro-X or DataViewer =&gt; Snip Out the Target Signal using DataViewer =&gt; Analyze Signal Data with 89600B =&gt; Use IQ Tools to create waveform or waveform sequence to playback on Agilent Source [Non Streaming]</a:t>
            </a:r>
          </a:p>
          <a:p>
            <a:pPr eaLnBrk="1" hangingPunct="1"/>
            <a:endParaRPr lang="en-US" smtClean="0"/>
          </a:p>
          <a:p>
            <a:pPr eaLnBrk="1" hangingPunct="1"/>
            <a:r>
              <a:rPr lang="en-US" smtClean="0"/>
              <a:t>*Above 3.6GHz RF we can support 100MHz streaming at an PXA IF frequency of 500MHz.</a:t>
            </a:r>
          </a:p>
          <a:p>
            <a:pPr eaLnBrk="1" hangingPunct="1"/>
            <a:r>
              <a:rPr lang="en-US" smtClean="0"/>
              <a:t>*Below 3.6GHz RF we need to offset IF and use lower frequency external clock on Digitizer in order to use PXA IF Out @ 321.4MHz. [Required for lowband path in PXA]</a:t>
            </a:r>
          </a:p>
          <a:p>
            <a:pPr eaLnBrk="1" hangingPunct="1"/>
            <a:r>
              <a:rPr lang="en-US" smtClean="0"/>
              <a:t>The reduced clock frequency also reduces bandwidth to 86MHz.</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marL="171304" indent="-171304"/>
            <a:r>
              <a:rPr lang="en-US" dirty="0" smtClean="0"/>
              <a:t>The </a:t>
            </a:r>
            <a:r>
              <a:rPr lang="en-US" dirty="0" err="1" smtClean="0"/>
              <a:t>mmW</a:t>
            </a:r>
            <a:r>
              <a:rPr lang="en-US" dirty="0" smtClean="0"/>
              <a:t> EXA has enhanced sensitivity performance.</a:t>
            </a:r>
            <a:r>
              <a:rPr lang="en-US" baseline="0" dirty="0" smtClean="0"/>
              <a:t>  As shown in this comparison table, the </a:t>
            </a:r>
            <a:r>
              <a:rPr lang="en-US" baseline="0" dirty="0" err="1" smtClean="0"/>
              <a:t>mmW</a:t>
            </a:r>
            <a:r>
              <a:rPr lang="en-US" baseline="0" dirty="0" smtClean="0"/>
              <a:t> EXA DANL specs (typical performance as well) are improved comparing to the RF/</a:t>
            </a:r>
            <a:r>
              <a:rPr lang="en-US" baseline="0" dirty="0" err="1" smtClean="0"/>
              <a:t>uW</a:t>
            </a:r>
            <a:r>
              <a:rPr lang="en-US" baseline="0" dirty="0" smtClean="0"/>
              <a:t> EXA at RF/</a:t>
            </a:r>
            <a:r>
              <a:rPr lang="en-US" baseline="0" dirty="0" err="1" smtClean="0"/>
              <a:t>uW</a:t>
            </a:r>
            <a:r>
              <a:rPr lang="en-US" baseline="0" dirty="0" smtClean="0"/>
              <a:t> range.  They are getting closer to the MXA level.  T</a:t>
            </a:r>
            <a:r>
              <a:rPr lang="en-US" dirty="0" smtClean="0"/>
              <a:t>he internal preamp hardware</a:t>
            </a:r>
            <a:r>
              <a:rPr lang="en-US" baseline="0" dirty="0" smtClean="0"/>
              <a:t> is installed in the </a:t>
            </a:r>
            <a:r>
              <a:rPr lang="en-US" baseline="0" dirty="0" err="1" smtClean="0"/>
              <a:t>mmW</a:t>
            </a:r>
            <a:r>
              <a:rPr lang="en-US" baseline="0" dirty="0" smtClean="0"/>
              <a:t> EXA whether it’s purchased or not.  The internal preamp significantly improves the DANL specs (at 12-14 dB range).  If a customer did not buy the preamp option at instrument purchasing, they can buy the upgrade kit later on with the licensing key to activate it.  </a:t>
            </a:r>
            <a:endParaRPr lang="en-US" dirty="0" smtClean="0"/>
          </a:p>
        </p:txBody>
      </p:sp>
      <p:sp>
        <p:nvSpPr>
          <p:cNvPr id="99332" name="Slide Number Placeholder 3"/>
          <p:cNvSpPr txBox="1">
            <a:spLocks noGrp="1"/>
          </p:cNvSpPr>
          <p:nvPr/>
        </p:nvSpPr>
        <p:spPr bwMode="auto">
          <a:xfrm>
            <a:off x="3884854" y="8685235"/>
            <a:ext cx="2971593" cy="457200"/>
          </a:xfrm>
          <a:prstGeom prst="rect">
            <a:avLst/>
          </a:prstGeom>
          <a:noFill/>
          <a:ln w="9525">
            <a:noFill/>
            <a:miter lim="800000"/>
            <a:headEnd/>
            <a:tailEnd/>
          </a:ln>
        </p:spPr>
        <p:txBody>
          <a:bodyPr lIns="91400" tIns="45700" rIns="91400" bIns="45700" anchor="b"/>
          <a:lstStyle/>
          <a:p>
            <a:pPr algn="r"/>
            <a:fld id="{A824E759-73E4-41F0-AB5D-970EC616720F}" type="slidenum">
              <a:rPr lang="en-US" sz="1100">
                <a:solidFill>
                  <a:prstClr val="black"/>
                </a:solidFill>
                <a:latin typeface="Calibri" pitchFamily="34" charset="0"/>
              </a:rPr>
              <a:pPr algn="r"/>
              <a:t>7</a:t>
            </a:fld>
            <a:endParaRPr lang="en-US" sz="1100" dirty="0">
              <a:solidFill>
                <a:prstClr val="black"/>
              </a:solidFill>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85903" y="8684381"/>
            <a:ext cx="2970609"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56" tIns="47679" rIns="95356" bIns="47679" anchor="b"/>
          <a:lstStyle>
            <a:lvl1pPr defTabSz="1003300" eaLnBrk="0" hangingPunct="0">
              <a:defRPr sz="2400">
                <a:solidFill>
                  <a:schemeClr val="tx1"/>
                </a:solidFill>
                <a:latin typeface="Times New Roman" pitchFamily="18" charset="0"/>
              </a:defRPr>
            </a:lvl1pPr>
            <a:lvl2pPr marL="742950" indent="-285750" defTabSz="1003300" eaLnBrk="0" hangingPunct="0">
              <a:defRPr sz="2400">
                <a:solidFill>
                  <a:schemeClr val="tx1"/>
                </a:solidFill>
                <a:latin typeface="Times New Roman" pitchFamily="18" charset="0"/>
              </a:defRPr>
            </a:lvl2pPr>
            <a:lvl3pPr marL="1143000" indent="-228600" defTabSz="1003300" eaLnBrk="0" hangingPunct="0">
              <a:defRPr sz="2400">
                <a:solidFill>
                  <a:schemeClr val="tx1"/>
                </a:solidFill>
                <a:latin typeface="Times New Roman" pitchFamily="18" charset="0"/>
              </a:defRPr>
            </a:lvl3pPr>
            <a:lvl4pPr marL="1600200" indent="-228600" defTabSz="1003300" eaLnBrk="0" hangingPunct="0">
              <a:defRPr sz="2400">
                <a:solidFill>
                  <a:schemeClr val="tx1"/>
                </a:solidFill>
                <a:latin typeface="Times New Roman" pitchFamily="18" charset="0"/>
              </a:defRPr>
            </a:lvl4pPr>
            <a:lvl5pPr marL="2057400" indent="-228600" defTabSz="1003300" eaLnBrk="0" hangingPunct="0">
              <a:defRPr sz="2400">
                <a:solidFill>
                  <a:schemeClr val="tx1"/>
                </a:solidFill>
                <a:latin typeface="Times New Roman" pitchFamily="18" charset="0"/>
              </a:defRPr>
            </a:lvl5pPr>
            <a:lvl6pPr marL="2514600" indent="-228600" defTabSz="1003300" eaLnBrk="0" fontAlgn="base" hangingPunct="0">
              <a:spcBef>
                <a:spcPct val="0"/>
              </a:spcBef>
              <a:spcAft>
                <a:spcPct val="0"/>
              </a:spcAft>
              <a:defRPr sz="2400">
                <a:solidFill>
                  <a:schemeClr val="tx1"/>
                </a:solidFill>
                <a:latin typeface="Times New Roman" pitchFamily="18" charset="0"/>
              </a:defRPr>
            </a:lvl6pPr>
            <a:lvl7pPr marL="2971800" indent="-228600" defTabSz="1003300" eaLnBrk="0" fontAlgn="base" hangingPunct="0">
              <a:spcBef>
                <a:spcPct val="0"/>
              </a:spcBef>
              <a:spcAft>
                <a:spcPct val="0"/>
              </a:spcAft>
              <a:defRPr sz="2400">
                <a:solidFill>
                  <a:schemeClr val="tx1"/>
                </a:solidFill>
                <a:latin typeface="Times New Roman" pitchFamily="18" charset="0"/>
              </a:defRPr>
            </a:lvl7pPr>
            <a:lvl8pPr marL="3429000" indent="-228600" defTabSz="1003300" eaLnBrk="0" fontAlgn="base" hangingPunct="0">
              <a:spcBef>
                <a:spcPct val="0"/>
              </a:spcBef>
              <a:spcAft>
                <a:spcPct val="0"/>
              </a:spcAft>
              <a:defRPr sz="2400">
                <a:solidFill>
                  <a:schemeClr val="tx1"/>
                </a:solidFill>
                <a:latin typeface="Times New Roman" pitchFamily="18" charset="0"/>
              </a:defRPr>
            </a:lvl8pPr>
            <a:lvl9pPr marL="3886200" indent="-228600" defTabSz="1003300" eaLnBrk="0" fontAlgn="base" hangingPunct="0">
              <a:spcBef>
                <a:spcPct val="0"/>
              </a:spcBef>
              <a:spcAft>
                <a:spcPct val="0"/>
              </a:spcAft>
              <a:defRPr sz="2400">
                <a:solidFill>
                  <a:schemeClr val="tx1"/>
                </a:solidFill>
                <a:latin typeface="Times New Roman" pitchFamily="18" charset="0"/>
              </a:defRPr>
            </a:lvl9pPr>
          </a:lstStyle>
          <a:p>
            <a:pPr algn="r" eaLnBrk="1" hangingPunct="1"/>
            <a:fld id="{ABBBBE92-7F5E-4C3F-A7BB-9D4C08B9F996}" type="slidenum">
              <a:rPr lang="en-US" sz="1300"/>
              <a:pPr algn="r" eaLnBrk="1" hangingPunct="1"/>
              <a:t>72</a:t>
            </a:fld>
            <a:endParaRPr lang="en-US" sz="130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marL="171304" indent="-171304"/>
            <a:r>
              <a:rPr lang="en-US" dirty="0" smtClean="0"/>
              <a:t>Similarly, the third-order</a:t>
            </a:r>
            <a:r>
              <a:rPr lang="en-US" baseline="0" dirty="0" smtClean="0"/>
              <a:t> intercept (TOI) performance of the </a:t>
            </a:r>
            <a:r>
              <a:rPr lang="en-US" baseline="0" dirty="0" err="1" smtClean="0"/>
              <a:t>mmW</a:t>
            </a:r>
            <a:r>
              <a:rPr lang="en-US" baseline="0" dirty="0" smtClean="0"/>
              <a:t> EXA is also improved significantly comparing to the RF/</a:t>
            </a:r>
            <a:r>
              <a:rPr lang="en-US" baseline="0" dirty="0" err="1" smtClean="0"/>
              <a:t>uW</a:t>
            </a:r>
            <a:r>
              <a:rPr lang="en-US" baseline="0" dirty="0" smtClean="0"/>
              <a:t> EXA at the RF/</a:t>
            </a:r>
            <a:r>
              <a:rPr lang="en-US" baseline="0" dirty="0" err="1" smtClean="0"/>
              <a:t>uW</a:t>
            </a:r>
            <a:r>
              <a:rPr lang="en-US" baseline="0" dirty="0" smtClean="0"/>
              <a:t> range (by 2-3 dB). It’s getting closer (comparable) to the MXA.  The TOI improvement, combined with DANL improvement, enables better third-order dynamic range using the </a:t>
            </a:r>
            <a:r>
              <a:rPr lang="en-US" baseline="0" dirty="0" err="1" smtClean="0"/>
              <a:t>mmW</a:t>
            </a:r>
            <a:r>
              <a:rPr lang="en-US" baseline="0" dirty="0" smtClean="0"/>
              <a:t> EXA, which allows distortion-free measurements for very week signals coexisting with large signals such as harmonic measurements and spur search.    </a:t>
            </a:r>
            <a:endParaRPr lang="en-US" dirty="0" smtClean="0"/>
          </a:p>
        </p:txBody>
      </p:sp>
      <p:sp>
        <p:nvSpPr>
          <p:cNvPr id="99332" name="Slide Number Placeholder 3"/>
          <p:cNvSpPr txBox="1">
            <a:spLocks noGrp="1"/>
          </p:cNvSpPr>
          <p:nvPr/>
        </p:nvSpPr>
        <p:spPr bwMode="auto">
          <a:xfrm>
            <a:off x="3884854" y="8685235"/>
            <a:ext cx="2971593" cy="457200"/>
          </a:xfrm>
          <a:prstGeom prst="rect">
            <a:avLst/>
          </a:prstGeom>
          <a:noFill/>
          <a:ln w="9525">
            <a:noFill/>
            <a:miter lim="800000"/>
            <a:headEnd/>
            <a:tailEnd/>
          </a:ln>
        </p:spPr>
        <p:txBody>
          <a:bodyPr lIns="91400" tIns="45700" rIns="91400" bIns="45700" anchor="b"/>
          <a:lstStyle/>
          <a:p>
            <a:pPr algn="r"/>
            <a:fld id="{A824E759-73E4-41F0-AB5D-970EC616720F}" type="slidenum">
              <a:rPr lang="en-US" sz="1100">
                <a:solidFill>
                  <a:prstClr val="black"/>
                </a:solidFill>
                <a:latin typeface="Calibri" pitchFamily="34" charset="0"/>
              </a:rPr>
              <a:pPr algn="r"/>
              <a:t>8</a:t>
            </a:fld>
            <a:endParaRPr lang="en-US" sz="1100" dirty="0">
              <a:solidFill>
                <a:prstClr val="black"/>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marL="171304" indent="-171304"/>
            <a:r>
              <a:rPr lang="en-US" dirty="0" smtClean="0"/>
              <a:t>The three</a:t>
            </a:r>
            <a:r>
              <a:rPr lang="en-US" baseline="0" dirty="0" smtClean="0"/>
              <a:t> money specs for a signal/spectrum analyzer are DANL, TOI, and phase noise.  </a:t>
            </a:r>
          </a:p>
          <a:p>
            <a:pPr marL="171304" indent="-171304"/>
            <a:endParaRPr lang="en-US" baseline="0" dirty="0" smtClean="0"/>
          </a:p>
          <a:p>
            <a:pPr marL="171304" indent="-171304"/>
            <a:r>
              <a:rPr lang="en-US" baseline="0" dirty="0" smtClean="0"/>
              <a:t>The phase noise performance for the </a:t>
            </a:r>
            <a:r>
              <a:rPr lang="en-US" baseline="0" dirty="0" err="1" smtClean="0"/>
              <a:t>mmW</a:t>
            </a:r>
            <a:r>
              <a:rPr lang="en-US" baseline="0" dirty="0" smtClean="0"/>
              <a:t> EXA has also been improved.  At 10 kHz offset for a 1 GHz carrier, the </a:t>
            </a:r>
            <a:r>
              <a:rPr lang="en-US" baseline="0" dirty="0" err="1" smtClean="0"/>
              <a:t>mmW</a:t>
            </a:r>
            <a:r>
              <a:rPr lang="en-US" baseline="0" dirty="0" smtClean="0"/>
              <a:t> EXA’s phase noise spec is improved by 4 dB comparing to the RF/</a:t>
            </a:r>
            <a:r>
              <a:rPr lang="en-US" baseline="0" dirty="0" err="1" smtClean="0"/>
              <a:t>uW</a:t>
            </a:r>
            <a:r>
              <a:rPr lang="en-US" baseline="0" dirty="0" smtClean="0"/>
              <a:t> EXA.  </a:t>
            </a:r>
          </a:p>
          <a:p>
            <a:pPr marL="171304" indent="-171304"/>
            <a:endParaRPr lang="en-US" baseline="0" dirty="0" smtClean="0"/>
          </a:p>
          <a:p>
            <a:pPr marL="171304" indent="-171304"/>
            <a:r>
              <a:rPr lang="en-US" baseline="0" dirty="0" smtClean="0"/>
              <a:t>The better phase noise performance of the </a:t>
            </a:r>
            <a:r>
              <a:rPr lang="en-US" baseline="0" dirty="0" err="1" smtClean="0"/>
              <a:t>mmW</a:t>
            </a:r>
            <a:r>
              <a:rPr lang="en-US" baseline="0" dirty="0" smtClean="0"/>
              <a:t> EXA helps analysis on the high resolution radar signals and accurate measurements on the modern wireless communication signals, such as the OFDM, with very low EVM in the test equipment.    </a:t>
            </a:r>
            <a:endParaRPr lang="en-US" dirty="0" smtClean="0"/>
          </a:p>
        </p:txBody>
      </p:sp>
      <p:sp>
        <p:nvSpPr>
          <p:cNvPr id="99332" name="Slide Number Placeholder 3"/>
          <p:cNvSpPr txBox="1">
            <a:spLocks noGrp="1"/>
          </p:cNvSpPr>
          <p:nvPr/>
        </p:nvSpPr>
        <p:spPr bwMode="auto">
          <a:xfrm>
            <a:off x="3884854" y="8685235"/>
            <a:ext cx="2971593" cy="457200"/>
          </a:xfrm>
          <a:prstGeom prst="rect">
            <a:avLst/>
          </a:prstGeom>
          <a:noFill/>
          <a:ln w="9525">
            <a:noFill/>
            <a:miter lim="800000"/>
            <a:headEnd/>
            <a:tailEnd/>
          </a:ln>
        </p:spPr>
        <p:txBody>
          <a:bodyPr lIns="91400" tIns="45700" rIns="91400" bIns="45700" anchor="b"/>
          <a:lstStyle/>
          <a:p>
            <a:pPr algn="r"/>
            <a:fld id="{A824E759-73E4-41F0-AB5D-970EC616720F}" type="slidenum">
              <a:rPr lang="en-US" sz="1100">
                <a:solidFill>
                  <a:prstClr val="black"/>
                </a:solidFill>
                <a:latin typeface="Calibri" pitchFamily="34" charset="0"/>
              </a:rPr>
              <a:pPr algn="r"/>
              <a:t>9</a:t>
            </a:fld>
            <a:endParaRPr lang="en-US" sz="1100" dirty="0">
              <a:solidFill>
                <a:prstClr val="black"/>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xfrm>
            <a:off x="3884028" y="8684927"/>
            <a:ext cx="2972422" cy="457512"/>
          </a:xfrm>
          <a:prstGeom prst="rect">
            <a:avLst/>
          </a:prstGeom>
        </p:spPr>
        <p:txBody>
          <a:bodyPr lIns="89710" tIns="44855" rIns="89710" bIns="44855"/>
          <a:lstStyle>
            <a:lvl1pPr defTabSz="914232" eaLnBrk="0" hangingPunct="0">
              <a:defRPr sz="2400">
                <a:solidFill>
                  <a:schemeClr val="tx1"/>
                </a:solidFill>
                <a:latin typeface="Arial" pitchFamily="34" charset="0"/>
              </a:defRPr>
            </a:lvl1pPr>
            <a:lvl2pPr marL="728894" indent="-280343" defTabSz="914232" eaLnBrk="0" hangingPunct="0">
              <a:defRPr sz="2400">
                <a:solidFill>
                  <a:schemeClr val="tx1"/>
                </a:solidFill>
                <a:latin typeface="Arial" pitchFamily="34" charset="0"/>
              </a:defRPr>
            </a:lvl2pPr>
            <a:lvl3pPr marL="1121373" indent="-224275" defTabSz="914232" eaLnBrk="0" hangingPunct="0">
              <a:defRPr sz="2400">
                <a:solidFill>
                  <a:schemeClr val="tx1"/>
                </a:solidFill>
                <a:latin typeface="Arial" pitchFamily="34" charset="0"/>
              </a:defRPr>
            </a:lvl3pPr>
            <a:lvl4pPr marL="1569923" indent="-224275" defTabSz="914232" eaLnBrk="0" hangingPunct="0">
              <a:defRPr sz="2400">
                <a:solidFill>
                  <a:schemeClr val="tx1"/>
                </a:solidFill>
                <a:latin typeface="Arial" pitchFamily="34" charset="0"/>
              </a:defRPr>
            </a:lvl4pPr>
            <a:lvl5pPr marL="2018473" indent="-224275" defTabSz="914232" eaLnBrk="0" hangingPunct="0">
              <a:defRPr sz="2400">
                <a:solidFill>
                  <a:schemeClr val="tx1"/>
                </a:solidFill>
                <a:latin typeface="Arial" pitchFamily="34" charset="0"/>
              </a:defRPr>
            </a:lvl5pPr>
            <a:lvl6pPr marL="2467023" indent="-224275" defTabSz="914232" eaLnBrk="0" fontAlgn="base" hangingPunct="0">
              <a:spcBef>
                <a:spcPct val="0"/>
              </a:spcBef>
              <a:spcAft>
                <a:spcPct val="0"/>
              </a:spcAft>
              <a:defRPr sz="2400">
                <a:solidFill>
                  <a:schemeClr val="tx1"/>
                </a:solidFill>
                <a:latin typeface="Arial" pitchFamily="34" charset="0"/>
              </a:defRPr>
            </a:lvl6pPr>
            <a:lvl7pPr marL="2915572" indent="-224275" defTabSz="914232" eaLnBrk="0" fontAlgn="base" hangingPunct="0">
              <a:spcBef>
                <a:spcPct val="0"/>
              </a:spcBef>
              <a:spcAft>
                <a:spcPct val="0"/>
              </a:spcAft>
              <a:defRPr sz="2400">
                <a:solidFill>
                  <a:schemeClr val="tx1"/>
                </a:solidFill>
                <a:latin typeface="Arial" pitchFamily="34" charset="0"/>
              </a:defRPr>
            </a:lvl7pPr>
            <a:lvl8pPr marL="3364121" indent="-224275" defTabSz="914232" eaLnBrk="0" fontAlgn="base" hangingPunct="0">
              <a:spcBef>
                <a:spcPct val="0"/>
              </a:spcBef>
              <a:spcAft>
                <a:spcPct val="0"/>
              </a:spcAft>
              <a:defRPr sz="2400">
                <a:solidFill>
                  <a:schemeClr val="tx1"/>
                </a:solidFill>
                <a:latin typeface="Arial" pitchFamily="34" charset="0"/>
              </a:defRPr>
            </a:lvl8pPr>
            <a:lvl9pPr marL="3812670" indent="-224275" defTabSz="914232" eaLnBrk="0" fontAlgn="base" hangingPunct="0">
              <a:spcBef>
                <a:spcPct val="0"/>
              </a:spcBef>
              <a:spcAft>
                <a:spcPct val="0"/>
              </a:spcAft>
              <a:defRPr sz="2400">
                <a:solidFill>
                  <a:schemeClr val="tx1"/>
                </a:solidFill>
                <a:latin typeface="Arial" pitchFamily="34" charset="0"/>
              </a:defRPr>
            </a:lvl9pPr>
          </a:lstStyle>
          <a:p>
            <a:pPr eaLnBrk="1" hangingPunct="1">
              <a:defRPr/>
            </a:pPr>
            <a:fld id="{DC90CE8F-BDEC-4EB3-9AE9-C2C36316A313}" type="slidenum">
              <a:rPr lang="en-US" sz="1100"/>
              <a:pPr eaLnBrk="1" hangingPunct="1">
                <a:defRPr/>
              </a:pPr>
              <a:t>10</a:t>
            </a:fld>
            <a:endParaRPr lang="en-US" sz="1100"/>
          </a:p>
        </p:txBody>
      </p:sp>
      <p:sp>
        <p:nvSpPr>
          <p:cNvPr id="30723" name="Rectangle 2"/>
          <p:cNvSpPr>
            <a:spLocks noGrp="1" noRot="1" noChangeAspect="1" noChangeArrowheads="1" noTextEdit="1"/>
          </p:cNvSpPr>
          <p:nvPr>
            <p:ph type="sldImg"/>
          </p:nvPr>
        </p:nvSpPr>
        <p:spPr>
          <a:xfrm>
            <a:off x="1144588" y="687388"/>
            <a:ext cx="4572000" cy="3429000"/>
          </a:xfrm>
          <a:ln/>
        </p:spPr>
      </p:sp>
      <p:sp>
        <p:nvSpPr>
          <p:cNvPr id="30724" name="Rectangle 3"/>
          <p:cNvSpPr>
            <a:spLocks noGrp="1" noChangeArrowheads="1"/>
          </p:cNvSpPr>
          <p:nvPr>
            <p:ph type="body" idx="1"/>
          </p:nvPr>
        </p:nvSpPr>
        <p:spPr>
          <a:xfrm>
            <a:off x="686422" y="4344026"/>
            <a:ext cx="5485158" cy="4112927"/>
          </a:xfrm>
          <a:noFill/>
        </p:spPr>
        <p:txBody>
          <a:bodyPr/>
          <a:lstStyle/>
          <a:p>
            <a:pPr eaLnBrk="1" hangingPunct="1"/>
            <a:r>
              <a:rPr lang="en-US" smtClean="0">
                <a:latin typeface="Arial" pitchFamily="34" charset="0"/>
              </a:rPr>
              <a:t>EXA image replace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271016"/>
            <a:ext cx="4114800" cy="2157984"/>
          </a:xfrm>
        </p:spPr>
        <p:txBody>
          <a:bodyPr lIns="0" tIns="0" rIns="0" bIns="0"/>
          <a:lstStyle>
            <a:lvl1pPr algn="r">
              <a:spcAft>
                <a:spcPts val="0"/>
              </a:spcAft>
              <a:defRPr/>
            </a:lvl1pPr>
          </a:lstStyle>
          <a:p>
            <a:r>
              <a:rPr lang="en-US" smtClean="0"/>
              <a:t>Click to edit Master title style</a:t>
            </a:r>
            <a:endParaRPr lang="en-US" dirty="0"/>
          </a:p>
        </p:txBody>
      </p:sp>
      <p:sp>
        <p:nvSpPr>
          <p:cNvPr id="3" name="Subtitle 2"/>
          <p:cNvSpPr>
            <a:spLocks noGrp="1"/>
          </p:cNvSpPr>
          <p:nvPr>
            <p:ph type="subTitle" idx="1"/>
          </p:nvPr>
        </p:nvSpPr>
        <p:spPr>
          <a:xfrm>
            <a:off x="4800600" y="1280160"/>
            <a:ext cx="4114800" cy="2148840"/>
          </a:xfrm>
        </p:spPr>
        <p:txBody>
          <a:bodyPr lIns="0" tIns="18288" rIns="0" bIns="0">
            <a:noAutofit/>
          </a:bodyPr>
          <a:lstStyle>
            <a:lvl1pPr marL="0" indent="0" algn="l">
              <a:lnSpc>
                <a:spcPct val="115000"/>
              </a:lnSpc>
              <a:spcAft>
                <a:spcPts val="0"/>
              </a:spcAft>
              <a:buNone/>
              <a:defRPr sz="24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6" descr="AD2012-PwrPtHdr-01F.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42138" y="0"/>
            <a:ext cx="22018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footer_two-tone_revised_5-16_cir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243638"/>
            <a:ext cx="91535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spark-385_15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71975" y="6391275"/>
            <a:ext cx="186531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228600" y="6670675"/>
            <a:ext cx="612775" cy="117475"/>
          </a:xfrm>
          <a:prstGeom prst="rect">
            <a:avLst/>
          </a:prstGeom>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7CFE28-91C1-4C39-AD99-69C4C83BD493}" type="slidenum">
              <a:rPr lang="en-US" sz="800">
                <a:solidFill>
                  <a:srgbClr val="FFFFFF"/>
                </a:solidFill>
              </a:rPr>
              <a:pPr eaLnBrk="1" hangingPunct="1"/>
              <a:t>‹#›</a:t>
            </a:fld>
            <a:endParaRPr lang="en-US" sz="800">
              <a:solidFill>
                <a:srgbClr val="FFFFFF"/>
              </a:solidFill>
            </a:endParaRPr>
          </a:p>
        </p:txBody>
      </p:sp>
      <p:pic>
        <p:nvPicPr>
          <p:cNvPr id="8" name="Picture 10" descr="Anticipate-_Accelerate-_Achieve-Wordmark-Lockup-Whit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28600" y="6364288"/>
            <a:ext cx="1981200"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705600" y="6540500"/>
            <a:ext cx="2209800" cy="153988"/>
          </a:xfrm>
          <a:prstGeom prst="rect">
            <a:avLst/>
          </a:prstGeom>
        </p:spPr>
        <p:txBody>
          <a:bodyPr lIns="0" tIns="0" rIns="0" bIns="0" anchor="b"/>
          <a:lstStyle>
            <a:lvl1pPr algn="r">
              <a:defRPr sz="800">
                <a:solidFill>
                  <a:srgbClr val="FFFFFF"/>
                </a:solidFill>
              </a:defRPr>
            </a:lvl1pPr>
          </a:lstStyle>
          <a:p>
            <a:pPr fontAlgn="auto">
              <a:spcBef>
                <a:spcPts val="0"/>
              </a:spcBef>
              <a:spcAft>
                <a:spcPts val="0"/>
              </a:spcAft>
              <a:defRPr/>
            </a:pPr>
            <a:r>
              <a:rPr lang="en-US" dirty="0" smtClean="0">
                <a:latin typeface="+mn-lt"/>
              </a:rPr>
              <a:t>©  2012  Agilent Technologies </a:t>
            </a:r>
            <a:endParaRPr lang="en-US" dirty="0">
              <a:latin typeface="+mn-lt"/>
            </a:endParaRPr>
          </a:p>
        </p:txBody>
      </p:sp>
      <p:sp>
        <p:nvSpPr>
          <p:cNvPr id="10" name="Rectangle 12"/>
          <p:cNvSpPr>
            <a:spLocks noChangeArrowheads="1"/>
          </p:cNvSpPr>
          <p:nvPr userDrawn="1"/>
        </p:nvSpPr>
        <p:spPr bwMode="auto">
          <a:xfrm>
            <a:off x="7243763" y="6399213"/>
            <a:ext cx="1755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800">
                <a:solidFill>
                  <a:schemeClr val="bg1"/>
                </a:solidFill>
              </a:rPr>
              <a:t>Aerospace &amp; Defense Symposium</a:t>
            </a:r>
          </a:p>
        </p:txBody>
      </p:sp>
      <p:sp>
        <p:nvSpPr>
          <p:cNvPr id="2" name="Title 1"/>
          <p:cNvSpPr>
            <a:spLocks noGrp="1"/>
          </p:cNvSpPr>
          <p:nvPr>
            <p:ph type="title"/>
          </p:nvPr>
        </p:nvSpPr>
        <p:spPr>
          <a:xfrm>
            <a:off x="228600" y="222250"/>
            <a:ext cx="6629400" cy="996696"/>
          </a:xfrm>
        </p:spPr>
        <p:txBody>
          <a:bodyPr/>
          <a:lstStyle/>
          <a:p>
            <a:r>
              <a:rPr lang="en-US" smtClean="0"/>
              <a:t>Click to edit Master title style</a:t>
            </a:r>
            <a:endParaRPr lang="en-US" dirty="0"/>
          </a:p>
        </p:txBody>
      </p:sp>
      <p:sp>
        <p:nvSpPr>
          <p:cNvPr id="17" name="Content Placeholder 2"/>
          <p:cNvSpPr>
            <a:spLocks noGrp="1"/>
          </p:cNvSpPr>
          <p:nvPr>
            <p:ph idx="1"/>
          </p:nvPr>
        </p:nvSpPr>
        <p:spPr>
          <a:xfrm>
            <a:off x="228600" y="1264666"/>
            <a:ext cx="8686800" cy="3962400"/>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a:xfrm>
            <a:off x="7543800" y="6662738"/>
            <a:ext cx="1371600" cy="119062"/>
          </a:xfrm>
          <a:prstGeom prst="rect">
            <a:avLst/>
          </a:prstGeom>
        </p:spPr>
        <p:txBody>
          <a:bodyPr vert="horz" wrap="square" lIns="0" tIns="0" rIns="0" bIns="0" numCol="1" anchor="t" anchorCtr="0" compatLnSpc="1">
            <a:prstTxWarp prst="textNoShape">
              <a:avLst/>
            </a:prstTxWarp>
          </a:bodyPr>
          <a:lstStyle>
            <a:lvl1pPr algn="r">
              <a:defRPr sz="800">
                <a:solidFill>
                  <a:srgbClr val="FFFFFF"/>
                </a:solidFill>
              </a:defRPr>
            </a:lvl1pPr>
          </a:lstStyle>
          <a:p>
            <a:endParaRPr lang="en-US"/>
          </a:p>
        </p:txBody>
      </p:sp>
      <p:sp>
        <p:nvSpPr>
          <p:cNvPr id="12" name="Footer Placeholder 4"/>
          <p:cNvSpPr>
            <a:spLocks noGrp="1"/>
          </p:cNvSpPr>
          <p:nvPr>
            <p:ph type="ftr" sz="quarter" idx="11"/>
          </p:nvPr>
        </p:nvSpPr>
        <p:spPr>
          <a:xfrm>
            <a:off x="6858000" y="6543675"/>
            <a:ext cx="2057400" cy="119063"/>
          </a:xfrm>
          <a:prstGeom prst="rect">
            <a:avLst/>
          </a:prstGeom>
        </p:spPr>
        <p:txBody>
          <a:bodyPr vert="horz" wrap="square" lIns="0" tIns="0" rIns="0" bIns="0" numCol="1" anchor="b" anchorCtr="0" compatLnSpc="1">
            <a:prstTxWarp prst="textNoShape">
              <a:avLst/>
            </a:prstTxWarp>
          </a:bodyPr>
          <a:lstStyle>
            <a:lvl1pPr algn="r">
              <a:defRPr sz="800">
                <a:solidFill>
                  <a:srgbClr val="FFFFFF"/>
                </a:solidFill>
              </a:defRPr>
            </a:lvl1pPr>
          </a:lstStyle>
          <a:p>
            <a:endParaRPr lang="en-US"/>
          </a:p>
        </p:txBody>
      </p:sp>
      <p:sp>
        <p:nvSpPr>
          <p:cNvPr id="13" name="Slide Number Placeholder 5"/>
          <p:cNvSpPr>
            <a:spLocks noGrp="1"/>
          </p:cNvSpPr>
          <p:nvPr>
            <p:ph type="sldNum" sz="quarter" idx="12"/>
          </p:nvPr>
        </p:nvSpPr>
        <p:spPr>
          <a:xfrm>
            <a:off x="228600" y="6664325"/>
            <a:ext cx="612775" cy="119063"/>
          </a:xfrm>
        </p:spPr>
        <p:txBody>
          <a:bodyPr/>
          <a:lstStyle>
            <a:lvl1pPr>
              <a:defRPr/>
            </a:lvl1pPr>
          </a:lstStyle>
          <a:p>
            <a:fld id="{9CC83EF5-611D-4D79-9B17-ED777E5E4405}" type="slidenum">
              <a:rPr lang="en-US"/>
              <a:pPr/>
              <a:t>‹#›</a:t>
            </a:fld>
            <a:endParaRPr lang="en-US"/>
          </a:p>
        </p:txBody>
      </p:sp>
    </p:spTree>
    <p:extLst>
      <p:ext uri="{BB962C8B-B14F-4D97-AF65-F5344CB8AC3E}">
        <p14:creationId xmlns:p14="http://schemas.microsoft.com/office/powerpoint/2010/main" val="2013973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200" b="1">
                <a:solidFill>
                  <a:srgbClr val="0099FF"/>
                </a:solidFill>
              </a:defRPr>
            </a:lvl1pPr>
          </a:lstStyle>
          <a:p>
            <a:r>
              <a:rPr lang="en-US" dirty="0" smtClean="0"/>
              <a:t>Click to edit Master title style</a:t>
            </a:r>
            <a:endParaRPr lang="en-US" dirty="0"/>
          </a:p>
        </p:txBody>
      </p:sp>
      <p:sp>
        <p:nvSpPr>
          <p:cNvPr id="6" name="Date Placeholder 3"/>
          <p:cNvSpPr>
            <a:spLocks noGrp="1"/>
          </p:cNvSpPr>
          <p:nvPr>
            <p:ph type="dt" sz="half" idx="2"/>
          </p:nvPr>
        </p:nvSpPr>
        <p:spPr>
          <a:xfrm>
            <a:off x="7467600" y="6553200"/>
            <a:ext cx="1371600" cy="118872"/>
          </a:xfrm>
          <a:prstGeom prst="rect">
            <a:avLst/>
          </a:prstGeom>
        </p:spPr>
        <p:txBody>
          <a:bodyPr lIns="0" tIns="0" rIns="0" bIns="0"/>
          <a:lstStyle>
            <a:lvl1pPr algn="r">
              <a:defRPr sz="800">
                <a:solidFill>
                  <a:schemeClr val="bg1"/>
                </a:solidFill>
              </a:defRPr>
            </a:lvl1pPr>
          </a:lstStyle>
          <a:p>
            <a:pPr>
              <a:defRPr/>
            </a:pPr>
            <a:r>
              <a:rPr lang="en-US" altLang="en-US" smtClean="0">
                <a:solidFill>
                  <a:srgbClr val="FFFFFF"/>
                </a:solidFill>
              </a:rPr>
              <a:t>Revised December 2010</a:t>
            </a:r>
            <a:endParaRPr lang="en-US" altLang="en-US" dirty="0">
              <a:solidFill>
                <a:srgbClr val="FFFFFF"/>
              </a:solidFill>
            </a:endParaRPr>
          </a:p>
        </p:txBody>
      </p:sp>
      <p:sp>
        <p:nvSpPr>
          <p:cNvPr id="7" name="Footer Placeholder 4"/>
          <p:cNvSpPr>
            <a:spLocks noGrp="1"/>
          </p:cNvSpPr>
          <p:nvPr>
            <p:ph type="ftr" sz="quarter" idx="3"/>
          </p:nvPr>
        </p:nvSpPr>
        <p:spPr>
          <a:xfrm>
            <a:off x="6934200" y="6400800"/>
            <a:ext cx="2057400" cy="118872"/>
          </a:xfrm>
          <a:prstGeom prst="rect">
            <a:avLst/>
          </a:prstGeom>
        </p:spPr>
        <p:txBody>
          <a:bodyPr lIns="0" tIns="0" rIns="0" bIns="0" anchor="b"/>
          <a:lstStyle>
            <a:lvl1pPr algn="r">
              <a:defRPr sz="800">
                <a:solidFill>
                  <a:schemeClr val="bg1"/>
                </a:solidFill>
              </a:defRPr>
            </a:lvl1pPr>
          </a:lstStyle>
          <a:p>
            <a:pPr>
              <a:defRPr/>
            </a:pPr>
            <a:r>
              <a:rPr lang="en-US" altLang="en-US" smtClean="0">
                <a:solidFill>
                  <a:srgbClr val="FFFFFF"/>
                </a:solidFill>
              </a:rPr>
              <a:t>X-Series Measurement Application</a:t>
            </a:r>
            <a:endParaRPr lang="en-US" altLang="en-US" dirty="0">
              <a:solidFill>
                <a:srgbClr val="FFFFFF"/>
              </a:solidFill>
            </a:endParaRPr>
          </a:p>
        </p:txBody>
      </p:sp>
      <p:sp>
        <p:nvSpPr>
          <p:cNvPr id="9" name="Rectangle 7"/>
          <p:cNvSpPr>
            <a:spLocks noGrp="1" noChangeArrowheads="1"/>
          </p:cNvSpPr>
          <p:nvPr>
            <p:ph type="sldNum" sz="quarter" idx="10"/>
          </p:nvPr>
        </p:nvSpPr>
        <p:spPr>
          <a:xfrm>
            <a:off x="228600" y="6392270"/>
            <a:ext cx="612648" cy="304800"/>
          </a:xfrm>
          <a:ln/>
        </p:spPr>
        <p:txBody>
          <a:bodyPr/>
          <a:lstStyle>
            <a:lvl1pPr>
              <a:defRPr/>
            </a:lvl1pPr>
          </a:lstStyle>
          <a:p>
            <a:pPr>
              <a:defRPr/>
            </a:pPr>
            <a:r>
              <a:rPr lang="en-US" dirty="0"/>
              <a:t>Page </a:t>
            </a:r>
            <a:fld id="{ABDF1CB7-08FD-433F-9180-DF839B1F9287}" type="slidenum">
              <a:rPr lang="en-US"/>
              <a:pPr>
                <a:defRPr/>
              </a:pPr>
              <a:t>‹#›</a:t>
            </a:fld>
            <a:endParaRPr lang="en-US" dirty="0"/>
          </a:p>
        </p:txBody>
      </p:sp>
    </p:spTree>
    <p:extLst>
      <p:ext uri="{BB962C8B-B14F-4D97-AF65-F5344CB8AC3E}">
        <p14:creationId xmlns:p14="http://schemas.microsoft.com/office/powerpoint/2010/main" val="3168488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7013" y="227017"/>
            <a:ext cx="8691562" cy="9921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7013" y="1266824"/>
            <a:ext cx="4267200" cy="45608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9" y="1266824"/>
            <a:ext cx="4268787" cy="2203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9" y="3622675"/>
            <a:ext cx="4268787" cy="22050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a:ln/>
        </p:spPr>
        <p:txBody>
          <a:bodyPr/>
          <a:lstStyle>
            <a:lvl1pPr>
              <a:defRPr/>
            </a:lvl1pPr>
          </a:lstStyle>
          <a:p>
            <a:r>
              <a:rPr lang="en-US"/>
              <a:t>Page </a:t>
            </a:r>
            <a:fld id="{D330D679-37ED-4BBE-B203-BE053D423635}" type="slidenum">
              <a:rPr lang="en-US"/>
              <a:pPr/>
              <a:t>‹#›</a:t>
            </a:fld>
            <a:endParaRPr lang="en-US"/>
          </a:p>
        </p:txBody>
      </p:sp>
    </p:spTree>
    <p:extLst>
      <p:ext uri="{BB962C8B-B14F-4D97-AF65-F5344CB8AC3E}">
        <p14:creationId xmlns:p14="http://schemas.microsoft.com/office/powerpoint/2010/main" val="3098058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7013" y="227017"/>
            <a:ext cx="8691562" cy="9921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7013" y="1266824"/>
            <a:ext cx="4267200" cy="45608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9" y="1266824"/>
            <a:ext cx="4268787" cy="45608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r>
              <a:rPr lang="en-US"/>
              <a:t>Page </a:t>
            </a:r>
            <a:fld id="{F283A2BB-58DC-4189-8524-EA4CA1F90895}" type="slidenum">
              <a:rPr lang="en-US"/>
              <a:pPr/>
              <a:t>‹#›</a:t>
            </a:fld>
            <a:endParaRPr lang="en-US"/>
          </a:p>
        </p:txBody>
      </p:sp>
    </p:spTree>
    <p:extLst>
      <p:ext uri="{BB962C8B-B14F-4D97-AF65-F5344CB8AC3E}">
        <p14:creationId xmlns:p14="http://schemas.microsoft.com/office/powerpoint/2010/main" val="2647037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6" descr="Agilent_Solutions_Partner_4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988" y="26988"/>
            <a:ext cx="2119312"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6172200" cy="1470025"/>
          </a:xfrm>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7543800" y="6662738"/>
            <a:ext cx="1371600" cy="119062"/>
          </a:xfrm>
          <a:prstGeom prst="rect">
            <a:avLst/>
          </a:prstGeom>
        </p:spPr>
        <p:txBody>
          <a:bodyPr vert="horz" wrap="square" lIns="91440" tIns="45720" rIns="91440" bIns="45720" numCol="1" anchor="t" anchorCtr="0" compatLnSpc="1">
            <a:prstTxWarp prst="textNoShape">
              <a:avLst/>
            </a:prstTxWarp>
          </a:bodyPr>
          <a:lstStyle>
            <a:lvl1pPr>
              <a:defRPr/>
            </a:lvl1pPr>
          </a:lstStyle>
          <a:p>
            <a:fld id="{8D4E7482-310C-454E-8AC1-A95023AB2957}" type="datetime1">
              <a:rPr lang="en-US"/>
              <a:pPr/>
              <a:t>2/7/2013</a:t>
            </a:fld>
            <a:endParaRPr lang="en-US"/>
          </a:p>
        </p:txBody>
      </p:sp>
      <p:sp>
        <p:nvSpPr>
          <p:cNvPr id="5" name="Footer Placeholder 4"/>
          <p:cNvSpPr>
            <a:spLocks noGrp="1"/>
          </p:cNvSpPr>
          <p:nvPr>
            <p:ph type="ftr" sz="quarter" idx="11"/>
          </p:nvPr>
        </p:nvSpPr>
        <p:spPr>
          <a:xfrm>
            <a:off x="6858000" y="6543675"/>
            <a:ext cx="2057400" cy="119063"/>
          </a:xfrm>
          <a:prstGeom prst="rect">
            <a:avLst/>
          </a:prstGeom>
        </p:spPr>
        <p:txBody>
          <a:bodyPr/>
          <a:lstStyle>
            <a:lvl1pPr>
              <a:defRPr dirty="0"/>
            </a:lvl1pPr>
          </a:lstStyle>
          <a:p>
            <a:pPr>
              <a:defRPr/>
            </a:pPr>
            <a:r>
              <a:rPr lang="en-US"/>
              <a:t>X-COM Proprietary</a:t>
            </a:r>
          </a:p>
        </p:txBody>
      </p:sp>
      <p:sp>
        <p:nvSpPr>
          <p:cNvPr id="6" name="Slide Number Placeholder 5"/>
          <p:cNvSpPr>
            <a:spLocks noGrp="1"/>
          </p:cNvSpPr>
          <p:nvPr>
            <p:ph type="sldNum" sz="quarter" idx="12"/>
          </p:nvPr>
        </p:nvSpPr>
        <p:spPr/>
        <p:txBody>
          <a:bodyPr/>
          <a:lstStyle>
            <a:lvl1pPr>
              <a:defRPr/>
            </a:lvl1pPr>
          </a:lstStyle>
          <a:p>
            <a:fld id="{5FFFFBA0-7B63-4BF9-A2E5-2B0B6BFE1B60}" type="slidenum">
              <a:rPr lang="en-US"/>
              <a:pPr/>
              <a:t>‹#›</a:t>
            </a:fld>
            <a:endParaRPr lang="en-US"/>
          </a:p>
        </p:txBody>
      </p:sp>
    </p:spTree>
    <p:extLst>
      <p:ext uri="{BB962C8B-B14F-4D97-AF65-F5344CB8AC3E}">
        <p14:creationId xmlns:p14="http://schemas.microsoft.com/office/powerpoint/2010/main" val="985122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71016"/>
            <a:ext cx="4270248" cy="4562856"/>
          </a:xfrm>
        </p:spPr>
        <p:txBody>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71016"/>
            <a:ext cx="4270248" cy="4562856"/>
          </a:xfrm>
        </p:spPr>
        <p:txBody>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4"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4"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11" name="Footer Placeholder 4"/>
          <p:cNvSpPr>
            <a:spLocks noGrp="1"/>
          </p:cNvSpPr>
          <p:nvPr>
            <p:ph type="ftr" sz="quarter" idx="11"/>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12" name="Slide Number Placeholder 5"/>
          <p:cNvSpPr>
            <a:spLocks noGrp="1"/>
          </p:cNvSpPr>
          <p:nvPr>
            <p:ph type="sldNum" sz="quarter" idx="12"/>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7"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8"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6"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7"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8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695944" cy="996696"/>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71016"/>
            <a:ext cx="8686800" cy="4562856"/>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6"/>
          <p:cNvGrpSpPr/>
          <p:nvPr/>
        </p:nvGrpSpPr>
        <p:grpSpPr>
          <a:xfrm>
            <a:off x="0" y="6229349"/>
            <a:ext cx="9144000" cy="628651"/>
            <a:chOff x="0" y="6229349"/>
            <a:chExt cx="9144000" cy="628651"/>
          </a:xfrm>
        </p:grpSpPr>
        <p:pic>
          <p:nvPicPr>
            <p:cNvPr id="8" name="Picture 22" descr="footer_two-tone_revised_5-16_cir6"/>
            <p:cNvPicPr>
              <a:picLocks noChangeAspect="1" noChangeArrowheads="1"/>
            </p:cNvPicPr>
            <p:nvPr/>
          </p:nvPicPr>
          <p:blipFill>
            <a:blip r:embed="rId18"/>
            <a:srcRect/>
            <a:stretch>
              <a:fillRect/>
            </a:stretch>
          </p:blipFill>
          <p:spPr bwMode="auto">
            <a:xfrm>
              <a:off x="0" y="6229349"/>
              <a:ext cx="9144000" cy="628651"/>
            </a:xfrm>
            <a:prstGeom prst="rect">
              <a:avLst/>
            </a:prstGeom>
            <a:noFill/>
            <a:ln w="9525">
              <a:noFill/>
              <a:miter lim="800000"/>
              <a:headEnd/>
              <a:tailEnd/>
            </a:ln>
          </p:spPr>
        </p:pic>
        <p:pic>
          <p:nvPicPr>
            <p:cNvPr id="9" name="Picture 26" descr="spark-385_150"/>
            <p:cNvPicPr>
              <a:picLocks noChangeAspect="1" noChangeArrowheads="1"/>
            </p:cNvPicPr>
            <p:nvPr/>
          </p:nvPicPr>
          <p:blipFill>
            <a:blip r:embed="rId19"/>
            <a:srcRect/>
            <a:stretch>
              <a:fillRect/>
            </a:stretch>
          </p:blipFill>
          <p:spPr bwMode="auto">
            <a:xfrm>
              <a:off x="4371977" y="6376989"/>
              <a:ext cx="1865313" cy="414337"/>
            </a:xfrm>
            <a:prstGeom prst="rect">
              <a:avLst/>
            </a:prstGeom>
            <a:noFill/>
            <a:ln w="9525">
              <a:noFill/>
              <a:miter lim="800000"/>
              <a:headEnd/>
              <a:tailEnd/>
            </a:ln>
          </p:spPr>
        </p:pic>
      </p:grpSp>
      <p:sp>
        <p:nvSpPr>
          <p:cNvPr id="21"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fld id="{E1D3B784-DAC0-4923-88C4-757492EE6CE7}" type="datetimeFigureOut">
              <a:rPr lang="en-US" smtClean="0"/>
              <a:t>2/7/2013</a:t>
            </a:fld>
            <a:endParaRPr lang="en-US"/>
          </a:p>
        </p:txBody>
      </p:sp>
      <p:sp>
        <p:nvSpPr>
          <p:cNvPr id="22"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a:p>
        </p:txBody>
      </p:sp>
      <p:sp>
        <p:nvSpPr>
          <p:cNvPr id="23"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60B6B33A-077C-4E91-AEEC-51BB75130BD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8" r:id="rId16"/>
  </p:sldLayoutIdLst>
  <p:txStyles>
    <p:titleStyle>
      <a:lvl1pPr algn="l" defTabSz="914400" rtl="0" eaLnBrk="1" latinLnBrk="0" hangingPunct="1">
        <a:spcBef>
          <a:spcPct val="0"/>
        </a:spcBef>
        <a:spcAft>
          <a:spcPts val="300"/>
        </a:spcAft>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400"/>
        </a:spcAft>
        <a:buFont typeface="Arial" pitchFamily="34" charset="0"/>
        <a:buNone/>
        <a:tabLst/>
        <a:defRPr sz="2400" kern="1200">
          <a:solidFill>
            <a:schemeClr val="tx1"/>
          </a:solidFill>
          <a:latin typeface="+mn-lt"/>
          <a:ea typeface="+mn-ea"/>
          <a:cs typeface="+mn-cs"/>
        </a:defRPr>
      </a:lvl1pPr>
      <a:lvl2pPr marL="2286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2pPr>
      <a:lvl3pPr marL="4572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3pPr>
      <a:lvl4pPr marL="6858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4pPr>
      <a:lvl5pPr marL="9144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hyperlink" Target="http://www.agilent.com/find/xseriesapplications" TargetMode="External"/><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agilent.com/find/W6155A" TargetMode="External"/><Relationship Id="rId5" Type="http://schemas.openxmlformats.org/officeDocument/2006/relationships/hyperlink" Target="http://www.agilent.com/find/N6141A" TargetMode="Externa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jpeg"/><Relationship Id="rId7"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10.jpe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eg"/><Relationship Id="rId7" Type="http://schemas.openxmlformats.org/officeDocument/2006/relationships/image" Target="../media/image65.png"/><Relationship Id="rId12"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hyperlink" Target="http://www.toyo.co.jp/English" TargetMode="External"/><Relationship Id="rId5" Type="http://schemas.openxmlformats.org/officeDocument/2006/relationships/image" Target="../media/image63.jpeg"/><Relationship Id="rId10" Type="http://schemas.openxmlformats.org/officeDocument/2006/relationships/image" Target="../media/image67.png"/><Relationship Id="rId4" Type="http://schemas.openxmlformats.org/officeDocument/2006/relationships/hyperlink" Target="http://images.google.com/imgres?imgurl=http://www.bel-india.com/Website/Products/prod_land_3dmo.jpg&amp;imgrefurl=http://www.bel-india.com/Website/StaticAsp/prod_radar1.htm&amp;h=286&amp;w=234&amp;sz=23&amp;hl=en&amp;start=8&amp;tbnid=HnSRGg34MryzKM:&amp;tbnh=115&amp;tbnw=94&amp;prev=/images?q=mobile+radar&amp;svnum=10&amp;hl=en" TargetMode="External"/><Relationship Id="rId9" Type="http://schemas.openxmlformats.org/officeDocument/2006/relationships/hyperlink" Target="http://www.ets-lindgren.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93.png"/><Relationship Id="rId4" Type="http://schemas.openxmlformats.org/officeDocument/2006/relationships/image" Target="../media/image92.wmf"/></Relationships>
</file>

<file path=ppt/slides/_rels/slide39.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www.spectrummicrowave.com/mixers.asp" TargetMode="External"/><Relationship Id="rId7"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101.png"/><Relationship Id="rId5" Type="http://schemas.openxmlformats.org/officeDocument/2006/relationships/image" Target="../media/image98.jpe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98.jpe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6.jpe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3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63.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44.jpeg"/><Relationship Id="rId7" Type="http://schemas.openxmlformats.org/officeDocument/2006/relationships/image" Target="../media/image140.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2.png"/><Relationship Id="rId4" Type="http://schemas.openxmlformats.org/officeDocument/2006/relationships/image" Target="../media/image137.png"/><Relationship Id="rId9" Type="http://schemas.openxmlformats.org/officeDocument/2006/relationships/image" Target="../media/image145.jpeg"/></Relationships>
</file>

<file path=ppt/slides/_rels/slide64.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8.png"/><Relationship Id="rId5" Type="http://schemas.openxmlformats.org/officeDocument/2006/relationships/image" Target="../media/image139.png"/><Relationship Id="rId10" Type="http://schemas.openxmlformats.org/officeDocument/2006/relationships/image" Target="../media/image147.wmf"/><Relationship Id="rId4" Type="http://schemas.openxmlformats.org/officeDocument/2006/relationships/image" Target="../media/image138.png"/><Relationship Id="rId9" Type="http://schemas.openxmlformats.org/officeDocument/2006/relationships/image" Target="../media/image146.png"/></Relationships>
</file>

<file path=ppt/slides/_rels/slide6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49.jpeg"/><Relationship Id="rId7" Type="http://schemas.openxmlformats.org/officeDocument/2006/relationships/image" Target="../media/image14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8.png"/><Relationship Id="rId4" Type="http://schemas.openxmlformats.org/officeDocument/2006/relationships/image" Target="../media/image137.png"/><Relationship Id="rId9" Type="http://schemas.openxmlformats.org/officeDocument/2006/relationships/image" Target="../media/image136.jpeg"/></Relationships>
</file>

<file path=ppt/slides/_rels/slide6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47.wmf"/><Relationship Id="rId7" Type="http://schemas.openxmlformats.org/officeDocument/2006/relationships/image" Target="../media/image154.jpeg"/><Relationship Id="rId12" Type="http://schemas.openxmlformats.org/officeDocument/2006/relationships/image" Target="../media/image14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3.jpeg"/><Relationship Id="rId11" Type="http://schemas.openxmlformats.org/officeDocument/2006/relationships/image" Target="../media/image140.png"/><Relationship Id="rId5" Type="http://schemas.openxmlformats.org/officeDocument/2006/relationships/image" Target="../media/image152.jpeg"/><Relationship Id="rId10" Type="http://schemas.openxmlformats.org/officeDocument/2006/relationships/image" Target="../media/image139.png"/><Relationship Id="rId4" Type="http://schemas.openxmlformats.org/officeDocument/2006/relationships/image" Target="../media/image151.png"/><Relationship Id="rId9"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jpeg"/><Relationship Id="rId3" Type="http://schemas.openxmlformats.org/officeDocument/2006/relationships/image" Target="../media/image156.jpeg"/><Relationship Id="rId7" Type="http://schemas.openxmlformats.org/officeDocument/2006/relationships/image" Target="../media/image159.jpeg"/><Relationship Id="rId12" Type="http://schemas.openxmlformats.org/officeDocument/2006/relationships/image" Target="../media/image164.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58.png"/><Relationship Id="rId11" Type="http://schemas.openxmlformats.org/officeDocument/2006/relationships/image" Target="../media/image163.jpeg"/><Relationship Id="rId5" Type="http://schemas.openxmlformats.org/officeDocument/2006/relationships/image" Target="../media/image157.png"/><Relationship Id="rId10" Type="http://schemas.openxmlformats.org/officeDocument/2006/relationships/image" Target="../media/image162.jpeg"/><Relationship Id="rId4" Type="http://schemas.openxmlformats.org/officeDocument/2006/relationships/image" Target="../media/image155.png"/><Relationship Id="rId9" Type="http://schemas.openxmlformats.org/officeDocument/2006/relationships/image" Target="../media/image161.jpeg"/><Relationship Id="rId14" Type="http://schemas.openxmlformats.org/officeDocument/2006/relationships/image" Target="../media/image166.png"/></Relationships>
</file>

<file path=ppt/slides/_rels/slide71.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jpeg"/><Relationship Id="rId3" Type="http://schemas.openxmlformats.org/officeDocument/2006/relationships/image" Target="../media/image167.png"/><Relationship Id="rId7" Type="http://schemas.openxmlformats.org/officeDocument/2006/relationships/image" Target="../media/image170.png"/><Relationship Id="rId12" Type="http://schemas.openxmlformats.org/officeDocument/2006/relationships/image" Target="../media/image17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74.jpeg"/><Relationship Id="rId5" Type="http://schemas.openxmlformats.org/officeDocument/2006/relationships/image" Target="../media/image155.png"/><Relationship Id="rId10" Type="http://schemas.openxmlformats.org/officeDocument/2006/relationships/image" Target="../media/image173.jpeg"/><Relationship Id="rId4" Type="http://schemas.openxmlformats.org/officeDocument/2006/relationships/image" Target="../media/image168.jpeg"/><Relationship Id="rId9" Type="http://schemas.openxmlformats.org/officeDocument/2006/relationships/image" Target="../media/image172.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9388" y="234950"/>
            <a:ext cx="8856662" cy="831850"/>
          </a:xfrm>
        </p:spPr>
        <p:txBody>
          <a:bodyPr/>
          <a:lstStyle/>
          <a:p>
            <a:r>
              <a:rPr lang="ru-RU" sz="2400" dirty="0" smtClean="0">
                <a:solidFill>
                  <a:srgbClr val="0070C0"/>
                </a:solidFill>
              </a:rPr>
              <a:t>Анализаторы сигналов компании</a:t>
            </a:r>
            <a:br>
              <a:rPr lang="ru-RU" sz="2400" dirty="0" smtClean="0">
                <a:solidFill>
                  <a:srgbClr val="0070C0"/>
                </a:solidFill>
              </a:rPr>
            </a:br>
            <a:r>
              <a:rPr lang="en-US" sz="2400" dirty="0" smtClean="0">
                <a:solidFill>
                  <a:srgbClr val="0070C0"/>
                </a:solidFill>
              </a:rPr>
              <a:t>Agilent Technologies</a:t>
            </a:r>
            <a:endParaRPr lang="en-US" sz="2400" i="1" dirty="0" smtClean="0">
              <a:solidFill>
                <a:srgbClr val="0070C0"/>
              </a:solidFill>
            </a:endParaRPr>
          </a:p>
        </p:txBody>
      </p:sp>
      <p:sp>
        <p:nvSpPr>
          <p:cNvPr id="7171" name="Slide Number Placeholder 10"/>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smtClean="0">
                <a:solidFill>
                  <a:srgbClr val="FFFFFF"/>
                </a:solidFill>
              </a:rPr>
              <a:t>Page </a:t>
            </a:r>
            <a:fld id="{F3A8D857-57F4-46A5-8FCB-EAF5C4C88454}" type="slidenum">
              <a:rPr lang="en-US" sz="800" smtClean="0">
                <a:solidFill>
                  <a:srgbClr val="FFFFFF"/>
                </a:solidFill>
              </a:rPr>
              <a:pPr/>
              <a:t>1</a:t>
            </a:fld>
            <a:endParaRPr lang="en-US" sz="800" smtClean="0">
              <a:solidFill>
                <a:srgbClr val="FFFFFF"/>
              </a:solidFill>
            </a:endParaRPr>
          </a:p>
        </p:txBody>
      </p:sp>
      <p:pic>
        <p:nvPicPr>
          <p:cNvPr id="717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25538"/>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717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429000"/>
            <a:ext cx="2592387"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7174" name="Rectangle 28"/>
          <p:cNvSpPr>
            <a:spLocks noChangeArrowheads="1"/>
          </p:cNvSpPr>
          <p:nvPr/>
        </p:nvSpPr>
        <p:spPr bwMode="black">
          <a:xfrm>
            <a:off x="5432425" y="2349500"/>
            <a:ext cx="33115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0000"/>
              </a:lnSpc>
              <a:spcAft>
                <a:spcPct val="50000"/>
              </a:spcAft>
            </a:pPr>
            <a:r>
              <a:rPr lang="ru-RU" sz="2000" b="1" dirty="0">
                <a:solidFill>
                  <a:srgbClr val="3333CC"/>
                </a:solidFill>
              </a:rPr>
              <a:t>Олег Калинин</a:t>
            </a:r>
          </a:p>
          <a:p>
            <a:pPr eaLnBrk="0" hangingPunct="0">
              <a:lnSpc>
                <a:spcPct val="80000"/>
              </a:lnSpc>
              <a:spcAft>
                <a:spcPct val="50000"/>
              </a:spcAft>
            </a:pPr>
            <a:endParaRPr lang="en-US" sz="2000" dirty="0">
              <a:solidFill>
                <a:srgbClr val="3333CC"/>
              </a:solidFill>
            </a:endParaRPr>
          </a:p>
          <a:p>
            <a:pPr eaLnBrk="0" hangingPunct="0">
              <a:lnSpc>
                <a:spcPct val="80000"/>
              </a:lnSpc>
              <a:spcAft>
                <a:spcPct val="50000"/>
              </a:spcAft>
            </a:pPr>
            <a:r>
              <a:rPr lang="en-US" sz="2000" dirty="0">
                <a:solidFill>
                  <a:srgbClr val="3333CC"/>
                </a:solidFill>
              </a:rPr>
              <a:t>oleg.kalinin@agilent.com</a:t>
            </a:r>
            <a:endParaRPr lang="ru-RU" sz="2000" dirty="0">
              <a:solidFill>
                <a:srgbClr val="3333CC"/>
              </a:solidFill>
            </a:endParaRPr>
          </a:p>
          <a:p>
            <a:pPr eaLnBrk="0" hangingPunct="0">
              <a:lnSpc>
                <a:spcPct val="80000"/>
              </a:lnSpc>
              <a:spcAft>
                <a:spcPct val="50000"/>
              </a:spcAft>
            </a:pPr>
            <a:r>
              <a:rPr lang="ru-RU" sz="2000" dirty="0" smtClean="0">
                <a:solidFill>
                  <a:srgbClr val="3333CC"/>
                </a:solidFill>
              </a:rPr>
              <a:t>тел.</a:t>
            </a:r>
            <a:r>
              <a:rPr lang="ru-RU" sz="2000" dirty="0">
                <a:solidFill>
                  <a:srgbClr val="3333CC"/>
                </a:solidFill>
              </a:rPr>
              <a:t> </a:t>
            </a:r>
            <a:r>
              <a:rPr lang="ru-RU" sz="2000" dirty="0" smtClean="0">
                <a:solidFill>
                  <a:srgbClr val="3333CC"/>
                </a:solidFill>
              </a:rPr>
              <a:t>8(</a:t>
            </a:r>
            <a:r>
              <a:rPr lang="en-US" sz="2000" dirty="0" smtClean="0">
                <a:solidFill>
                  <a:srgbClr val="3333CC"/>
                </a:solidFill>
              </a:rPr>
              <a:t>495</a:t>
            </a:r>
            <a:r>
              <a:rPr lang="ru-RU" sz="2000" dirty="0" smtClean="0">
                <a:solidFill>
                  <a:srgbClr val="3333CC"/>
                </a:solidFill>
              </a:rPr>
              <a:t>)-</a:t>
            </a:r>
            <a:r>
              <a:rPr lang="en-US" sz="2000" dirty="0" smtClean="0">
                <a:solidFill>
                  <a:srgbClr val="3333CC"/>
                </a:solidFill>
              </a:rPr>
              <a:t>79739</a:t>
            </a:r>
            <a:r>
              <a:rPr lang="ru-RU" sz="2000" dirty="0">
                <a:solidFill>
                  <a:srgbClr val="3333CC"/>
                </a:solidFill>
              </a:rPr>
              <a:t>18</a:t>
            </a:r>
          </a:p>
        </p:txBody>
      </p:sp>
    </p:spTree>
    <p:extLst>
      <p:ext uri="{BB962C8B-B14F-4D97-AF65-F5344CB8AC3E}">
        <p14:creationId xmlns:p14="http://schemas.microsoft.com/office/powerpoint/2010/main" val="281598743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6"/>
          <p:cNvSpPr>
            <a:spLocks noGrp="1" noChangeArrowheads="1"/>
          </p:cNvSpPr>
          <p:nvPr>
            <p:ph type="title"/>
          </p:nvPr>
        </p:nvSpPr>
        <p:spPr>
          <a:xfrm>
            <a:off x="187325" y="231775"/>
            <a:ext cx="8691563" cy="992188"/>
          </a:xfrm>
        </p:spPr>
        <p:txBody>
          <a:bodyPr/>
          <a:lstStyle/>
          <a:p>
            <a:r>
              <a:rPr lang="ru-RU" dirty="0" smtClean="0"/>
              <a:t>Сравнение </a:t>
            </a:r>
            <a:r>
              <a:rPr lang="en-US" dirty="0" smtClean="0"/>
              <a:t>EXA</a:t>
            </a:r>
          </a:p>
        </p:txBody>
      </p:sp>
      <p:pic>
        <p:nvPicPr>
          <p:cNvPr id="15365" name="Picture 12" descr="N9010A_1_2007Marc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609600"/>
            <a:ext cx="1217613" cy="65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Table 17"/>
          <p:cNvGraphicFramePr>
            <a:graphicFrameLocks noGrp="1"/>
          </p:cNvGraphicFramePr>
          <p:nvPr>
            <p:extLst>
              <p:ext uri="{D42A27DB-BD31-4B8C-83A1-F6EECF244321}">
                <p14:modId xmlns:p14="http://schemas.microsoft.com/office/powerpoint/2010/main" val="1323966065"/>
              </p:ext>
            </p:extLst>
          </p:nvPr>
        </p:nvGraphicFramePr>
        <p:xfrm>
          <a:off x="334963" y="1524000"/>
          <a:ext cx="8275637" cy="4998540"/>
        </p:xfrm>
        <a:graphic>
          <a:graphicData uri="http://schemas.openxmlformats.org/drawingml/2006/table">
            <a:tbl>
              <a:tblPr firstRow="1" bandRow="1">
                <a:tableStyleId>{5C22544A-7EE6-4342-B048-85BDC9FD1C3A}</a:tableStyleId>
              </a:tblPr>
              <a:tblGrid>
                <a:gridCol w="1579364"/>
                <a:gridCol w="1531989"/>
                <a:gridCol w="5164284"/>
              </a:tblGrid>
              <a:tr h="518127">
                <a:tc>
                  <a:txBody>
                    <a:bodyPr/>
                    <a:lstStyle/>
                    <a:p>
                      <a:pPr algn="ctr"/>
                      <a:r>
                        <a:rPr lang="en-US" sz="1400" dirty="0" smtClean="0"/>
                        <a:t>Specifications </a:t>
                      </a:r>
                      <a:r>
                        <a:rPr lang="en-US" sz="1400" i="1" dirty="0" smtClean="0"/>
                        <a:t>/Typical</a:t>
                      </a:r>
                      <a:r>
                        <a:rPr lang="en-US" sz="1400" dirty="0" smtClean="0"/>
                        <a:t> </a:t>
                      </a:r>
                      <a:endParaRPr lang="en-US" sz="1400" dirty="0"/>
                    </a:p>
                  </a:txBody>
                  <a:tcPr marL="91442" marR="91442" marT="45715" marB="45715"/>
                </a:tc>
                <a:tc>
                  <a:txBody>
                    <a:bodyPr/>
                    <a:lstStyle/>
                    <a:p>
                      <a:pPr algn="ctr"/>
                      <a:r>
                        <a:rPr lang="en-US" sz="1400" dirty="0" smtClean="0"/>
                        <a:t>Condition </a:t>
                      </a:r>
                      <a:endParaRPr lang="en-US" sz="1400" dirty="0"/>
                    </a:p>
                  </a:txBody>
                  <a:tcPr marL="91442" marR="91442" marT="45715" marB="45715"/>
                </a:tc>
                <a:tc>
                  <a:txBody>
                    <a:bodyPr/>
                    <a:lstStyle/>
                    <a:p>
                      <a:pPr algn="ctr"/>
                      <a:r>
                        <a:rPr lang="en-US" sz="1400" dirty="0" smtClean="0"/>
                        <a:t>N9010A-532/544</a:t>
                      </a:r>
                      <a:endParaRPr lang="en-US" sz="1400" dirty="0"/>
                    </a:p>
                  </a:txBody>
                  <a:tcPr marL="91442" marR="91442" marT="45715" marB="45715"/>
                </a:tc>
              </a:tr>
              <a:tr h="274300">
                <a:tc>
                  <a:txBody>
                    <a:bodyPr/>
                    <a:lstStyle/>
                    <a:p>
                      <a:pPr algn="ctr"/>
                      <a:r>
                        <a:rPr lang="en-US" sz="1200" b="1" dirty="0" smtClean="0"/>
                        <a:t>Freq. range</a:t>
                      </a:r>
                      <a:endParaRPr lang="en-US" sz="1200" b="1" dirty="0"/>
                    </a:p>
                  </a:txBody>
                  <a:tcPr marL="91442" marR="91442" marT="45715" marB="45715"/>
                </a:tc>
                <a:tc>
                  <a:txBody>
                    <a:bodyPr/>
                    <a:lstStyle/>
                    <a:p>
                      <a:pPr algn="l"/>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chemeClr val="tx1">
                              <a:lumMod val="85000"/>
                              <a:lumOff val="15000"/>
                            </a:schemeClr>
                          </a:solidFill>
                        </a:rPr>
                        <a:t>10 Hz –</a:t>
                      </a:r>
                      <a:r>
                        <a:rPr lang="en-US" sz="1200" b="0" i="0" dirty="0" smtClean="0">
                          <a:solidFill>
                            <a:srgbClr val="6666FF"/>
                          </a:solidFill>
                        </a:rPr>
                        <a:t> </a:t>
                      </a:r>
                      <a:r>
                        <a:rPr lang="en-US" sz="1200" b="0" i="0" dirty="0" smtClean="0">
                          <a:solidFill>
                            <a:srgbClr val="008000"/>
                          </a:solidFill>
                          <a:effectLst/>
                        </a:rPr>
                        <a:t>32/44 GHz</a:t>
                      </a:r>
                    </a:p>
                  </a:txBody>
                  <a:tcPr marL="91442" marR="91442" marT="45715" marB="45715">
                    <a:solidFill>
                      <a:srgbClr val="CBDEEC"/>
                    </a:solidFill>
                  </a:tcPr>
                </a:tc>
              </a:tr>
              <a:tr h="274300">
                <a:tc rowSpan="2">
                  <a:txBody>
                    <a:bodyPr/>
                    <a:lstStyle/>
                    <a:p>
                      <a:pPr algn="ctr"/>
                      <a:r>
                        <a:rPr lang="en-US" sz="1200" b="1" dirty="0" smtClean="0"/>
                        <a:t>TOI </a:t>
                      </a:r>
                      <a:endParaRPr lang="en-US" sz="1200" b="1" dirty="0"/>
                    </a:p>
                  </a:txBody>
                  <a:tcPr marL="91442" marR="91442" marT="45715" marB="45715" anchor="ctr"/>
                </a:tc>
                <a:tc>
                  <a:txBody>
                    <a:bodyPr/>
                    <a:lstStyle/>
                    <a:p>
                      <a:pPr algn="l"/>
                      <a:r>
                        <a:rPr lang="en-US" sz="1200" i="0" dirty="0" smtClean="0"/>
                        <a:t>@ 2 GHz</a:t>
                      </a:r>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rgbClr val="008000"/>
                          </a:solidFill>
                        </a:rPr>
                        <a:t>+15 /</a:t>
                      </a:r>
                      <a:r>
                        <a:rPr lang="en-US" sz="1200" b="0" i="1" u="none" dirty="0" smtClean="0">
                          <a:solidFill>
                            <a:srgbClr val="008000"/>
                          </a:solidFill>
                        </a:rPr>
                        <a:t>+</a:t>
                      </a:r>
                      <a:r>
                        <a:rPr lang="en-US" sz="1200" b="0" i="1" dirty="0" smtClean="0">
                          <a:solidFill>
                            <a:srgbClr val="008000"/>
                          </a:solidFill>
                        </a:rPr>
                        <a:t>18 </a:t>
                      </a:r>
                      <a:r>
                        <a:rPr lang="en-US" sz="1200" b="0" i="1" dirty="0" err="1" smtClean="0">
                          <a:solidFill>
                            <a:srgbClr val="008000"/>
                          </a:solidFill>
                        </a:rPr>
                        <a:t>dBm</a:t>
                      </a:r>
                      <a:endParaRPr lang="en-US" sz="1200" b="0" i="1" dirty="0" smtClean="0">
                        <a:solidFill>
                          <a:srgbClr val="008000"/>
                        </a:solidFill>
                      </a:endParaRPr>
                    </a:p>
                  </a:txBody>
                  <a:tcPr marL="91442" marR="91442" marT="45715" marB="45715">
                    <a:solidFill>
                      <a:srgbClr val="E7EFF6"/>
                    </a:solidFill>
                  </a:tcPr>
                </a:tc>
              </a:tr>
              <a:tr h="274300">
                <a:tc vMerge="1">
                  <a:txBody>
                    <a:bodyPr/>
                    <a:lstStyle/>
                    <a:p>
                      <a:pPr algn="ctr"/>
                      <a:endParaRPr lang="en-US" sz="1400" dirty="0"/>
                    </a:p>
                  </a:txBody>
                  <a:tcPr/>
                </a:tc>
                <a:tc>
                  <a:txBody>
                    <a:bodyPr/>
                    <a:lstStyle/>
                    <a:p>
                      <a:pPr algn="l"/>
                      <a:r>
                        <a:rPr lang="en-US" sz="1200" i="0" dirty="0" smtClean="0"/>
                        <a:t>@ 40 GHz</a:t>
                      </a:r>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chemeClr val="tx1">
                              <a:lumMod val="85000"/>
                              <a:lumOff val="15000"/>
                            </a:schemeClr>
                          </a:solidFill>
                        </a:rPr>
                        <a:t>+13 </a:t>
                      </a:r>
                      <a:r>
                        <a:rPr lang="en-US" sz="1200" b="0" i="0" dirty="0" err="1" smtClean="0">
                          <a:solidFill>
                            <a:schemeClr val="tx1">
                              <a:lumMod val="85000"/>
                              <a:lumOff val="15000"/>
                            </a:schemeClr>
                          </a:solidFill>
                        </a:rPr>
                        <a:t>dBm</a:t>
                      </a:r>
                      <a:r>
                        <a:rPr lang="en-US" sz="1200" b="0" i="0" dirty="0" smtClean="0">
                          <a:solidFill>
                            <a:schemeClr val="tx1">
                              <a:lumMod val="85000"/>
                              <a:lumOff val="15000"/>
                            </a:schemeClr>
                          </a:solidFill>
                        </a:rPr>
                        <a:t> (nom.)</a:t>
                      </a:r>
                    </a:p>
                  </a:txBody>
                  <a:tcPr marL="91442" marR="91442" marT="45715" marB="45715">
                    <a:solidFill>
                      <a:srgbClr val="CBDEEC"/>
                    </a:solidFill>
                  </a:tcPr>
                </a:tc>
              </a:tr>
              <a:tr h="274300">
                <a:tc rowSpan="2">
                  <a:txBody>
                    <a:bodyPr/>
                    <a:lstStyle/>
                    <a:p>
                      <a:pPr algn="ctr"/>
                      <a:r>
                        <a:rPr lang="en-US" sz="1200" b="1" dirty="0" smtClean="0"/>
                        <a:t>DANL (preamp installed but off)</a:t>
                      </a:r>
                      <a:endParaRPr lang="en-US" sz="1200" b="1" dirty="0"/>
                    </a:p>
                  </a:txBody>
                  <a:tcPr marL="91442" marR="91442" marT="45715" marB="45715" anchor="ctr">
                    <a:solidFill>
                      <a:srgbClr val="CBDEEC"/>
                    </a:solidFill>
                  </a:tcPr>
                </a:tc>
                <a:tc>
                  <a:txBody>
                    <a:bodyPr/>
                    <a:lstStyle/>
                    <a:p>
                      <a:pPr algn="l"/>
                      <a:r>
                        <a:rPr lang="en-US" sz="1200" i="0" dirty="0" smtClean="0"/>
                        <a:t>@ 2 GHz</a:t>
                      </a:r>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rgbClr val="008000"/>
                          </a:solidFill>
                        </a:rPr>
                        <a:t>-151 /</a:t>
                      </a:r>
                      <a:r>
                        <a:rPr lang="en-US" sz="1200" b="0" i="1" dirty="0" smtClean="0">
                          <a:solidFill>
                            <a:srgbClr val="008000"/>
                          </a:solidFill>
                        </a:rPr>
                        <a:t>-154 </a:t>
                      </a:r>
                      <a:r>
                        <a:rPr lang="en-US" sz="1200" b="0" i="1" dirty="0" err="1" smtClean="0">
                          <a:solidFill>
                            <a:srgbClr val="008000"/>
                          </a:solidFill>
                        </a:rPr>
                        <a:t>dBm</a:t>
                      </a:r>
                      <a:endParaRPr lang="en-US" sz="1200" b="0" i="0" dirty="0" smtClean="0">
                        <a:solidFill>
                          <a:srgbClr val="008000"/>
                        </a:solidFill>
                      </a:endParaRPr>
                    </a:p>
                  </a:txBody>
                  <a:tcPr marL="91442" marR="91442" marT="45715" marB="45715">
                    <a:solidFill>
                      <a:srgbClr val="E7EFF6"/>
                    </a:solidFill>
                  </a:tcPr>
                </a:tc>
              </a:tr>
              <a:tr h="274300">
                <a:tc vMerge="1">
                  <a:txBody>
                    <a:bodyPr/>
                    <a:lstStyle/>
                    <a:p>
                      <a:pPr algn="ctr"/>
                      <a:endParaRPr lang="en-US" sz="1200" b="1" dirty="0"/>
                    </a:p>
                  </a:txBody>
                  <a:tcPr marL="91442" marR="91442" marT="45715" marB="45715" anchor="ctr">
                    <a:solidFill>
                      <a:srgbClr val="CBDEEC"/>
                    </a:solidFill>
                  </a:tcPr>
                </a:tc>
                <a:tc>
                  <a:txBody>
                    <a:bodyPr/>
                    <a:lstStyle/>
                    <a:p>
                      <a:pPr algn="l"/>
                      <a:r>
                        <a:rPr lang="en-US" sz="1200" i="0" dirty="0" smtClean="0"/>
                        <a:t>@ 40 GHz</a:t>
                      </a:r>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rgbClr val="008000"/>
                          </a:solidFill>
                        </a:rPr>
                        <a:t>-135 /</a:t>
                      </a:r>
                      <a:r>
                        <a:rPr lang="en-US" sz="1200" b="0" i="1" dirty="0" smtClean="0">
                          <a:solidFill>
                            <a:srgbClr val="008000"/>
                          </a:solidFill>
                        </a:rPr>
                        <a:t>-140 </a:t>
                      </a:r>
                      <a:r>
                        <a:rPr lang="en-US" sz="1200" b="0" i="1" dirty="0" err="1" smtClean="0">
                          <a:solidFill>
                            <a:srgbClr val="008000"/>
                          </a:solidFill>
                        </a:rPr>
                        <a:t>dBm</a:t>
                      </a:r>
                      <a:endParaRPr lang="en-US" sz="1200" b="0" i="0" dirty="0" smtClean="0">
                        <a:solidFill>
                          <a:srgbClr val="008000"/>
                        </a:solidFill>
                      </a:endParaRPr>
                    </a:p>
                  </a:txBody>
                  <a:tcPr marL="91442" marR="91442" marT="45715" marB="45715">
                    <a:solidFill>
                      <a:srgbClr val="CBDEEC"/>
                    </a:solidFill>
                  </a:tcPr>
                </a:tc>
              </a:tr>
              <a:tr h="274300">
                <a:tc rowSpan="2">
                  <a:txBody>
                    <a:bodyPr/>
                    <a:lstStyle/>
                    <a:p>
                      <a:pPr algn="ctr"/>
                      <a:r>
                        <a:rPr lang="en-US" sz="1200" b="1" dirty="0" smtClean="0"/>
                        <a:t>DANL </a:t>
                      </a:r>
                    </a:p>
                    <a:p>
                      <a:pPr algn="ctr"/>
                      <a:r>
                        <a:rPr lang="en-US" sz="1200" b="1" dirty="0" smtClean="0"/>
                        <a:t>(preamp on)</a:t>
                      </a:r>
                      <a:endParaRPr lang="en-US" sz="1200" b="1" dirty="0"/>
                    </a:p>
                  </a:txBody>
                  <a:tcPr marL="91442" marR="91442" marT="45715" marB="45715" anchor="ctr">
                    <a:solidFill>
                      <a:srgbClr val="E7EFF6"/>
                    </a:solidFill>
                  </a:tcPr>
                </a:tc>
                <a:tc>
                  <a:txBody>
                    <a:bodyPr/>
                    <a:lstStyle/>
                    <a:p>
                      <a:pPr algn="l"/>
                      <a:r>
                        <a:rPr lang="en-US" sz="1200" i="0" dirty="0" smtClean="0"/>
                        <a:t>@ 2 GHz</a:t>
                      </a:r>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rgbClr val="008000"/>
                          </a:solidFill>
                        </a:rPr>
                        <a:t>-163 /</a:t>
                      </a:r>
                      <a:r>
                        <a:rPr lang="en-US" sz="1200" b="0" i="1" dirty="0" smtClean="0">
                          <a:solidFill>
                            <a:srgbClr val="008000"/>
                          </a:solidFill>
                        </a:rPr>
                        <a:t>-164 </a:t>
                      </a:r>
                      <a:r>
                        <a:rPr lang="en-US" sz="1200" b="0" i="1" dirty="0" err="1" smtClean="0">
                          <a:solidFill>
                            <a:srgbClr val="008000"/>
                          </a:solidFill>
                        </a:rPr>
                        <a:t>dBm</a:t>
                      </a:r>
                      <a:endParaRPr lang="en-US" sz="1200" b="0" i="0" dirty="0" smtClean="0">
                        <a:solidFill>
                          <a:srgbClr val="008000"/>
                        </a:solidFill>
                      </a:endParaRPr>
                    </a:p>
                  </a:txBody>
                  <a:tcPr marL="91442" marR="91442" marT="45715" marB="45715">
                    <a:solidFill>
                      <a:srgbClr val="E7EFF6"/>
                    </a:solidFill>
                  </a:tcPr>
                </a:tc>
              </a:tr>
              <a:tr h="274300">
                <a:tc vMerge="1">
                  <a:txBody>
                    <a:bodyPr/>
                    <a:lstStyle/>
                    <a:p>
                      <a:pPr algn="ctr"/>
                      <a:endParaRPr lang="en-US" sz="1400" dirty="0"/>
                    </a:p>
                  </a:txBody>
                  <a:tcPr/>
                </a:tc>
                <a:tc>
                  <a:txBody>
                    <a:bodyPr/>
                    <a:lstStyle/>
                    <a:p>
                      <a:pPr algn="l"/>
                      <a:r>
                        <a:rPr lang="en-US" sz="1200" i="0" dirty="0" smtClean="0"/>
                        <a:t>@ 40 GHz</a:t>
                      </a:r>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chemeClr val="tx1">
                              <a:lumMod val="85000"/>
                              <a:lumOff val="15000"/>
                            </a:schemeClr>
                          </a:solidFill>
                        </a:rPr>
                        <a:t>-153 /</a:t>
                      </a:r>
                      <a:r>
                        <a:rPr lang="en-US" sz="1200" b="0" i="1" dirty="0" smtClean="0">
                          <a:solidFill>
                            <a:schemeClr val="tx1">
                              <a:lumMod val="85000"/>
                              <a:lumOff val="15000"/>
                            </a:schemeClr>
                          </a:solidFill>
                        </a:rPr>
                        <a:t>-155</a:t>
                      </a:r>
                      <a:r>
                        <a:rPr lang="en-US" sz="1200" b="0" i="1" baseline="0" dirty="0" smtClean="0">
                          <a:solidFill>
                            <a:schemeClr val="tx1">
                              <a:lumMod val="85000"/>
                              <a:lumOff val="15000"/>
                            </a:schemeClr>
                          </a:solidFill>
                        </a:rPr>
                        <a:t> </a:t>
                      </a:r>
                      <a:r>
                        <a:rPr lang="en-US" sz="1200" b="0" i="1" baseline="0" dirty="0" err="1" smtClean="0">
                          <a:solidFill>
                            <a:schemeClr val="tx1">
                              <a:lumMod val="85000"/>
                              <a:lumOff val="15000"/>
                            </a:schemeClr>
                          </a:solidFill>
                        </a:rPr>
                        <a:t>dBm</a:t>
                      </a:r>
                      <a:endParaRPr lang="en-US" sz="1200" b="0" i="0" dirty="0" smtClean="0">
                        <a:solidFill>
                          <a:schemeClr val="tx1">
                            <a:lumMod val="85000"/>
                            <a:lumOff val="15000"/>
                          </a:schemeClr>
                        </a:solidFill>
                      </a:endParaRPr>
                    </a:p>
                  </a:txBody>
                  <a:tcPr marL="91442" marR="91442" marT="45715" marB="45715">
                    <a:solidFill>
                      <a:srgbClr val="CBDEEC"/>
                    </a:solidFill>
                  </a:tcPr>
                </a:tc>
              </a:tr>
              <a:tr h="274300">
                <a:tc rowSpan="2">
                  <a:txBody>
                    <a:bodyPr/>
                    <a:lstStyle/>
                    <a:p>
                      <a:pPr algn="ctr"/>
                      <a:r>
                        <a:rPr lang="en-US" sz="1200" b="1" dirty="0" smtClean="0"/>
                        <a:t>Phase</a:t>
                      </a:r>
                      <a:r>
                        <a:rPr lang="en-US" sz="1200" b="1" baseline="0" dirty="0" smtClean="0"/>
                        <a:t> noise        </a:t>
                      </a:r>
                      <a:r>
                        <a:rPr lang="ru-RU" sz="1200" b="1" baseline="0" dirty="0" smtClean="0"/>
                        <a:t> </a:t>
                      </a:r>
                      <a:r>
                        <a:rPr lang="en-US" sz="1200" b="1" baseline="0" dirty="0" smtClean="0"/>
                        <a:t>(1 GHz CF)</a:t>
                      </a:r>
                      <a:endParaRPr lang="en-US" sz="1200" b="1" dirty="0"/>
                    </a:p>
                  </a:txBody>
                  <a:tcPr marL="91442" marR="91442" marT="45715" marB="45715" anchor="ctr">
                    <a:solidFill>
                      <a:srgbClr val="CBDEEC"/>
                    </a:solidFill>
                  </a:tcPr>
                </a:tc>
                <a:tc>
                  <a:txBody>
                    <a:bodyPr/>
                    <a:lstStyle/>
                    <a:p>
                      <a:pPr algn="l"/>
                      <a:r>
                        <a:rPr lang="en-US" sz="1200" i="0" dirty="0" smtClean="0"/>
                        <a:t>@10 kHz offset</a:t>
                      </a:r>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chemeClr val="tx1">
                              <a:lumMod val="85000"/>
                              <a:lumOff val="15000"/>
                            </a:schemeClr>
                          </a:solidFill>
                        </a:rPr>
                        <a:t>-103 /</a:t>
                      </a:r>
                      <a:r>
                        <a:rPr lang="en-US" sz="1200" b="0" i="1" dirty="0" smtClean="0">
                          <a:solidFill>
                            <a:schemeClr val="tx1">
                              <a:lumMod val="85000"/>
                              <a:lumOff val="15000"/>
                            </a:schemeClr>
                          </a:solidFill>
                        </a:rPr>
                        <a:t>-106</a:t>
                      </a:r>
                      <a:r>
                        <a:rPr lang="en-US" sz="1200" b="0" i="1" baseline="0" dirty="0" smtClean="0">
                          <a:solidFill>
                            <a:schemeClr val="tx1">
                              <a:lumMod val="85000"/>
                              <a:lumOff val="15000"/>
                            </a:schemeClr>
                          </a:solidFill>
                        </a:rPr>
                        <a:t> </a:t>
                      </a:r>
                      <a:r>
                        <a:rPr lang="en-US" sz="1200" b="0" i="1" baseline="0" dirty="0" err="1" smtClean="0">
                          <a:solidFill>
                            <a:schemeClr val="tx1">
                              <a:lumMod val="85000"/>
                              <a:lumOff val="15000"/>
                            </a:schemeClr>
                          </a:solidFill>
                        </a:rPr>
                        <a:t>dBc</a:t>
                      </a:r>
                      <a:r>
                        <a:rPr lang="en-US" sz="1200" b="0" i="1" baseline="0" dirty="0" smtClean="0">
                          <a:solidFill>
                            <a:schemeClr val="tx1">
                              <a:lumMod val="85000"/>
                              <a:lumOff val="15000"/>
                            </a:schemeClr>
                          </a:solidFill>
                        </a:rPr>
                        <a:t>/Hz</a:t>
                      </a:r>
                      <a:endParaRPr lang="en-US" sz="1200" b="0" i="0" dirty="0" smtClean="0">
                        <a:solidFill>
                          <a:schemeClr val="tx1">
                            <a:lumMod val="85000"/>
                            <a:lumOff val="15000"/>
                          </a:schemeClr>
                        </a:solidFill>
                      </a:endParaRPr>
                    </a:p>
                  </a:txBody>
                  <a:tcPr marL="91442" marR="91442" marT="45715" marB="45715">
                    <a:solidFill>
                      <a:srgbClr val="E7EFF6"/>
                    </a:solidFill>
                  </a:tcPr>
                </a:tc>
              </a:tr>
              <a:tr h="274300">
                <a:tc vMerge="1">
                  <a:txBody>
                    <a:bodyPr/>
                    <a:lstStyle/>
                    <a:p>
                      <a:pPr algn="ctr"/>
                      <a:endParaRPr lang="en-US" sz="1400" dirty="0"/>
                    </a:p>
                  </a:txBody>
                  <a:tcPr/>
                </a:tc>
                <a:tc>
                  <a:txBody>
                    <a:bodyPr/>
                    <a:lstStyle/>
                    <a:p>
                      <a:pPr algn="l"/>
                      <a:r>
                        <a:rPr lang="en-US" sz="1200" i="0" dirty="0" smtClean="0"/>
                        <a:t>@1 MHz offset</a:t>
                      </a:r>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rgbClr val="008000"/>
                          </a:solidFill>
                        </a:rPr>
                        <a:t>-135 /</a:t>
                      </a:r>
                      <a:r>
                        <a:rPr lang="en-US" sz="1200" b="0" i="1" dirty="0" smtClean="0">
                          <a:solidFill>
                            <a:srgbClr val="008000"/>
                          </a:solidFill>
                        </a:rPr>
                        <a:t>-137 </a:t>
                      </a:r>
                      <a:r>
                        <a:rPr lang="en-US" sz="1200" b="0" i="1" dirty="0" err="1" smtClean="0">
                          <a:solidFill>
                            <a:srgbClr val="008000"/>
                          </a:solidFill>
                        </a:rPr>
                        <a:t>dBc</a:t>
                      </a:r>
                      <a:endParaRPr lang="en-US" sz="1200" b="0" i="0" dirty="0" smtClean="0">
                        <a:solidFill>
                          <a:srgbClr val="008000"/>
                        </a:solidFill>
                      </a:endParaRPr>
                    </a:p>
                  </a:txBody>
                  <a:tcPr marL="91442" marR="91442" marT="45715" marB="45715">
                    <a:solidFill>
                      <a:srgbClr val="CBDEEC"/>
                    </a:solidFill>
                  </a:tcPr>
                </a:tc>
              </a:tr>
              <a:tr h="274300">
                <a:tc>
                  <a:txBody>
                    <a:bodyPr/>
                    <a:lstStyle/>
                    <a:p>
                      <a:pPr algn="ctr"/>
                      <a:r>
                        <a:rPr lang="en-US" sz="1200" b="1" dirty="0" smtClean="0"/>
                        <a:t>Amp.</a:t>
                      </a:r>
                      <a:r>
                        <a:rPr lang="en-US" sz="1200" b="1" baseline="0" dirty="0" smtClean="0"/>
                        <a:t> Accuracy  </a:t>
                      </a:r>
                      <a:endParaRPr lang="en-US" sz="1200" b="1" dirty="0"/>
                    </a:p>
                  </a:txBody>
                  <a:tcPr marL="91442" marR="91442" marT="45715" marB="45715" anchor="ctr"/>
                </a:tc>
                <a:tc>
                  <a:txBody>
                    <a:bodyPr/>
                    <a:lstStyle/>
                    <a:p>
                      <a:pPr algn="l"/>
                      <a:r>
                        <a:rPr lang="en-US" sz="1200" i="0" dirty="0" smtClean="0"/>
                        <a:t>&lt;3.6 GHz </a:t>
                      </a:r>
                      <a:r>
                        <a:rPr lang="en-US" sz="1200" i="1" dirty="0" smtClean="0"/>
                        <a:t>(95%)</a:t>
                      </a:r>
                      <a:r>
                        <a:rPr lang="en-US" sz="1200" i="0" dirty="0" smtClean="0"/>
                        <a:t> </a:t>
                      </a:r>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1" u="none" baseline="0" dirty="0" smtClean="0">
                          <a:solidFill>
                            <a:srgbClr val="008000"/>
                          </a:solidFill>
                        </a:rPr>
                        <a:t>±</a:t>
                      </a:r>
                      <a:r>
                        <a:rPr lang="en-US" sz="1200" b="0" i="1" baseline="0" dirty="0" smtClean="0">
                          <a:solidFill>
                            <a:srgbClr val="008000"/>
                          </a:solidFill>
                        </a:rPr>
                        <a:t>0.27 dB</a:t>
                      </a:r>
                      <a:endParaRPr lang="en-US" sz="1200" b="0" i="0" dirty="0" smtClean="0">
                        <a:solidFill>
                          <a:srgbClr val="008000"/>
                        </a:solidFill>
                      </a:endParaRPr>
                    </a:p>
                  </a:txBody>
                  <a:tcPr marL="91442" marR="91442" marT="45715" marB="45715">
                    <a:solidFill>
                      <a:srgbClr val="E7EFF6"/>
                    </a:solidFill>
                  </a:tcPr>
                </a:tc>
              </a:tr>
              <a:tr h="457170">
                <a:tc>
                  <a:txBody>
                    <a:bodyPr/>
                    <a:lstStyle/>
                    <a:p>
                      <a:pPr algn="ctr"/>
                      <a:r>
                        <a:rPr lang="en-US" sz="1200" b="1" dirty="0" smtClean="0"/>
                        <a:t>RBW</a:t>
                      </a:r>
                      <a:endParaRPr lang="en-US" sz="1200" b="1" dirty="0"/>
                    </a:p>
                  </a:txBody>
                  <a:tcPr marL="91442" marR="91442" marT="45715" marB="45715" anchor="ctr"/>
                </a:tc>
                <a:tc>
                  <a:txBody>
                    <a:bodyPr/>
                    <a:lstStyle/>
                    <a:p>
                      <a:pPr algn="l"/>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chemeClr val="tx1">
                              <a:lumMod val="85000"/>
                              <a:lumOff val="15000"/>
                            </a:schemeClr>
                          </a:solidFill>
                        </a:rPr>
                        <a:t>1 Hz – 3 MHz (</a:t>
                      </a:r>
                      <a:r>
                        <a:rPr lang="en-US" sz="1200" b="0" i="0" dirty="0" smtClean="0">
                          <a:solidFill>
                            <a:srgbClr val="008000"/>
                          </a:solidFill>
                        </a:rPr>
                        <a:t>10% step</a:t>
                      </a:r>
                      <a:r>
                        <a:rPr lang="en-US" sz="1200" b="0" i="0" dirty="0" smtClean="0">
                          <a:solidFill>
                            <a:schemeClr val="tx1">
                              <a:lumMod val="85000"/>
                              <a:lumOff val="15000"/>
                            </a:schemeClr>
                          </a:solidFill>
                        </a:rPr>
                        <a:t>),</a:t>
                      </a:r>
                      <a:r>
                        <a:rPr lang="en-US" sz="1200" b="0" i="0" baseline="0" dirty="0" smtClean="0">
                          <a:solidFill>
                            <a:schemeClr val="tx1">
                              <a:lumMod val="85000"/>
                              <a:lumOff val="15000"/>
                            </a:schemeClr>
                          </a:solidFill>
                        </a:rPr>
                        <a:t> up to 8 MHz</a:t>
                      </a:r>
                      <a:r>
                        <a:rPr lang="en-US" sz="1200" b="0" i="0" dirty="0" smtClean="0">
                          <a:solidFill>
                            <a:schemeClr val="tx1">
                              <a:lumMod val="85000"/>
                              <a:lumOff val="15000"/>
                            </a:schemeClr>
                          </a:solidFill>
                        </a:rPr>
                        <a:t> </a:t>
                      </a:r>
                    </a:p>
                  </a:txBody>
                  <a:tcPr marL="91442" marR="91442" marT="45715" marB="45715">
                    <a:solidFill>
                      <a:srgbClr val="CBDEEC"/>
                    </a:solidFill>
                  </a:tcPr>
                </a:tc>
              </a:tr>
              <a:tr h="274300">
                <a:tc>
                  <a:txBody>
                    <a:bodyPr/>
                    <a:lstStyle/>
                    <a:p>
                      <a:pPr algn="ctr"/>
                      <a:r>
                        <a:rPr lang="en-US" sz="1200" b="1" dirty="0" smtClean="0"/>
                        <a:t>Analysis BW</a:t>
                      </a:r>
                      <a:endParaRPr lang="en-US" sz="1200" b="1" dirty="0"/>
                    </a:p>
                  </a:txBody>
                  <a:tcPr marL="91442" marR="91442" marT="45715" marB="45715" anchor="ctr"/>
                </a:tc>
                <a:tc>
                  <a:txBody>
                    <a:bodyPr/>
                    <a:lstStyle/>
                    <a:p>
                      <a:pPr algn="l"/>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chemeClr val="tx1">
                              <a:lumMod val="85000"/>
                              <a:lumOff val="15000"/>
                            </a:schemeClr>
                          </a:solidFill>
                        </a:rPr>
                        <a:t>25 MHz (</a:t>
                      </a:r>
                      <a:r>
                        <a:rPr lang="en-US" sz="1200" b="0" i="0" dirty="0" err="1" smtClean="0">
                          <a:solidFill>
                            <a:schemeClr val="tx1">
                              <a:lumMod val="85000"/>
                              <a:lumOff val="15000"/>
                            </a:schemeClr>
                          </a:solidFill>
                        </a:rPr>
                        <a:t>std</a:t>
                      </a:r>
                      <a:r>
                        <a:rPr lang="en-US" sz="1200" b="0" i="0" dirty="0" smtClean="0">
                          <a:solidFill>
                            <a:schemeClr val="tx1">
                              <a:lumMod val="85000"/>
                              <a:lumOff val="15000"/>
                            </a:schemeClr>
                          </a:solidFill>
                        </a:rPr>
                        <a:t>)</a:t>
                      </a:r>
                    </a:p>
                  </a:txBody>
                  <a:tcPr marL="91442" marR="91442" marT="45715" marB="45715">
                    <a:solidFill>
                      <a:srgbClr val="E7EFF6"/>
                    </a:solidFill>
                  </a:tcPr>
                </a:tc>
              </a:tr>
              <a:tr h="457170">
                <a:tc rowSpan="2">
                  <a:txBody>
                    <a:bodyPr/>
                    <a:lstStyle/>
                    <a:p>
                      <a:pPr algn="ctr"/>
                      <a:r>
                        <a:rPr lang="en-US" sz="1200" b="1" dirty="0" smtClean="0"/>
                        <a:t>Step </a:t>
                      </a:r>
                      <a:r>
                        <a:rPr lang="en-US" sz="1200" b="1" dirty="0" err="1" smtClean="0"/>
                        <a:t>atten</a:t>
                      </a:r>
                      <a:endParaRPr lang="en-US" sz="1200" b="1" dirty="0"/>
                    </a:p>
                  </a:txBody>
                  <a:tcPr marL="91442" marR="91442"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Mechanical</a:t>
                      </a:r>
                    </a:p>
                    <a:p>
                      <a:pPr algn="l"/>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chemeClr val="tx1">
                              <a:lumMod val="85000"/>
                              <a:lumOff val="15000"/>
                            </a:schemeClr>
                          </a:solidFill>
                        </a:rPr>
                        <a:t>0-60 dB (10 dB/step, or </a:t>
                      </a:r>
                      <a:r>
                        <a:rPr lang="en-US" sz="1200" b="0" i="0" dirty="0" err="1" smtClean="0">
                          <a:solidFill>
                            <a:schemeClr val="tx1">
                              <a:lumMod val="85000"/>
                              <a:lumOff val="15000"/>
                            </a:schemeClr>
                          </a:solidFill>
                        </a:rPr>
                        <a:t>opt’l</a:t>
                      </a:r>
                      <a:r>
                        <a:rPr lang="en-US" sz="1200" b="0" i="0" dirty="0" smtClean="0">
                          <a:solidFill>
                            <a:schemeClr val="tx1">
                              <a:lumMod val="85000"/>
                              <a:lumOff val="15000"/>
                            </a:schemeClr>
                          </a:solidFill>
                        </a:rPr>
                        <a:t> </a:t>
                      </a:r>
                      <a:r>
                        <a:rPr lang="en-US" sz="1200" b="0" i="0" dirty="0" smtClean="0">
                          <a:solidFill>
                            <a:schemeClr val="tx1"/>
                          </a:solidFill>
                        </a:rPr>
                        <a:t>2 dB/step</a:t>
                      </a:r>
                      <a:r>
                        <a:rPr lang="en-US" sz="1200" b="0" i="0" dirty="0" smtClean="0">
                          <a:solidFill>
                            <a:schemeClr val="tx1">
                              <a:lumMod val="85000"/>
                              <a:lumOff val="15000"/>
                            </a:schemeClr>
                          </a:solidFill>
                        </a:rPr>
                        <a:t>)</a:t>
                      </a:r>
                    </a:p>
                  </a:txBody>
                  <a:tcPr marL="91442" marR="91442" marT="45715" marB="45715">
                    <a:solidFill>
                      <a:srgbClr val="CBDEEC"/>
                    </a:solidFill>
                  </a:tcPr>
                </a:tc>
              </a:tr>
              <a:tr h="274300">
                <a:tc vMerge="1">
                  <a:txBody>
                    <a:bodyPr/>
                    <a:lstStyle/>
                    <a:p>
                      <a:pPr algn="ctr"/>
                      <a:endParaRPr lang="en-US" sz="1200" dirty="0"/>
                    </a:p>
                  </a:txBody>
                  <a:tcPr/>
                </a:tc>
                <a:tc>
                  <a:txBody>
                    <a:bodyPr/>
                    <a:lstStyle/>
                    <a:p>
                      <a:pPr algn="l"/>
                      <a:r>
                        <a:rPr lang="en-US" sz="1200" i="0" dirty="0" smtClean="0"/>
                        <a:t>Electronic</a:t>
                      </a:r>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chemeClr val="tx1">
                              <a:lumMod val="85000"/>
                              <a:lumOff val="15000"/>
                            </a:schemeClr>
                          </a:solidFill>
                        </a:rPr>
                        <a:t>1 dB/step (&lt;3.6 GHz)</a:t>
                      </a:r>
                    </a:p>
                  </a:txBody>
                  <a:tcPr marL="91442" marR="91442" marT="45715" marB="45715">
                    <a:solidFill>
                      <a:srgbClr val="E7EFF6"/>
                    </a:solidFill>
                  </a:tcPr>
                </a:tc>
              </a:tr>
              <a:tr h="274300">
                <a:tc>
                  <a:txBody>
                    <a:bodyPr/>
                    <a:lstStyle/>
                    <a:p>
                      <a:pPr algn="ctr"/>
                      <a:r>
                        <a:rPr lang="en-US" sz="1200" b="1" dirty="0" smtClean="0"/>
                        <a:t>Unit Price</a:t>
                      </a:r>
                      <a:endParaRPr lang="en-US" sz="1200" b="1" dirty="0"/>
                    </a:p>
                  </a:txBody>
                  <a:tcPr marL="91442" marR="91442" marT="45715" marB="45715" anchor="ctr"/>
                </a:tc>
                <a:tc>
                  <a:txBody>
                    <a:bodyPr/>
                    <a:lstStyle/>
                    <a:p>
                      <a:pPr algn="l"/>
                      <a:endParaRPr lang="en-US" sz="1200" i="0" dirty="0"/>
                    </a:p>
                  </a:txBody>
                  <a:tcPr marL="91442" marR="91442"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solidFill>
                            <a:schemeClr val="tx1">
                              <a:lumMod val="85000"/>
                              <a:lumOff val="15000"/>
                            </a:schemeClr>
                          </a:solidFill>
                        </a:rPr>
                        <a:t>$42k/$60k</a:t>
                      </a:r>
                    </a:p>
                  </a:txBody>
                  <a:tcPr marL="91442" marR="91442" marT="45715" marB="45715">
                    <a:solidFill>
                      <a:srgbClr val="CBDEEC"/>
                    </a:solidFill>
                  </a:tcPr>
                </a:tc>
              </a:tr>
            </a:tbl>
          </a:graphicData>
        </a:graphic>
      </p:graphicFrame>
      <p:sp>
        <p:nvSpPr>
          <p:cNvPr id="15457" name="Text Box 8"/>
          <p:cNvSpPr txBox="1">
            <a:spLocks noChangeArrowheads="1"/>
          </p:cNvSpPr>
          <p:nvPr/>
        </p:nvSpPr>
        <p:spPr bwMode="auto">
          <a:xfrm>
            <a:off x="4572000" y="1206500"/>
            <a:ext cx="200025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spcBef>
                <a:spcPct val="50000"/>
              </a:spcBef>
            </a:pPr>
            <a:r>
              <a:rPr lang="en-US" sz="1400" b="1" dirty="0">
                <a:solidFill>
                  <a:srgbClr val="00B050"/>
                </a:solidFill>
              </a:rPr>
              <a:t>Agilent </a:t>
            </a:r>
            <a:r>
              <a:rPr lang="en-US" sz="1400" b="1" dirty="0" err="1">
                <a:solidFill>
                  <a:srgbClr val="00B050"/>
                </a:solidFill>
              </a:rPr>
              <a:t>mmW</a:t>
            </a:r>
            <a:r>
              <a:rPr lang="en-US" sz="1400" b="1" dirty="0">
                <a:solidFill>
                  <a:srgbClr val="00B050"/>
                </a:solidFill>
              </a:rPr>
              <a:t> EXA</a:t>
            </a:r>
          </a:p>
        </p:txBody>
      </p:sp>
      <p:sp>
        <p:nvSpPr>
          <p:cNvPr id="2" name="Rounded Rectangle 1"/>
          <p:cNvSpPr/>
          <p:nvPr/>
        </p:nvSpPr>
        <p:spPr bwMode="auto">
          <a:xfrm>
            <a:off x="4343400" y="548680"/>
            <a:ext cx="3200400" cy="6248400"/>
          </a:xfrm>
          <a:prstGeom prst="roundRect">
            <a:avLst>
              <a:gd name="adj" fmla="val 8349"/>
            </a:avLst>
          </a:prstGeom>
          <a:solidFill>
            <a:srgbClr val="00CC99">
              <a:alpha val="5000"/>
            </a:srgbClr>
          </a:solidFill>
          <a:ln w="28575" cap="flat" cmpd="sng" algn="ctr">
            <a:solidFill>
              <a:srgbClr val="00CC99"/>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607237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3"/>
          <p:cNvSpPr>
            <a:spLocks noGrp="1" noChangeArrowheads="1"/>
          </p:cNvSpPr>
          <p:nvPr>
            <p:ph type="body" sz="half" idx="1"/>
          </p:nvPr>
        </p:nvSpPr>
        <p:spPr>
          <a:xfrm>
            <a:off x="152400" y="762000"/>
            <a:ext cx="8915400" cy="5038725"/>
          </a:xfrm>
          <a:solidFill>
            <a:srgbClr val="D9F6FF">
              <a:alpha val="50195"/>
            </a:srgbClr>
          </a:solidFill>
        </p:spPr>
        <p:txBody>
          <a:bodyPr/>
          <a:lstStyle/>
          <a:p>
            <a:pPr marL="0" indent="0" eaLnBrk="1" hangingPunct="1"/>
            <a:r>
              <a:rPr lang="ru-RU" altLang="zh-CN" sz="2800" b="1" i="1" dirty="0" smtClean="0">
                <a:solidFill>
                  <a:srgbClr val="C00000"/>
                </a:solidFill>
                <a:ea typeface="SimSun" pitchFamily="2" charset="-122"/>
              </a:rPr>
              <a:t>Новы</a:t>
            </a:r>
            <a:r>
              <a:rPr lang="ru-RU" altLang="zh-CN" sz="2800" b="1" i="1" dirty="0">
                <a:solidFill>
                  <a:srgbClr val="C00000"/>
                </a:solidFill>
                <a:ea typeface="SimSun" pitchFamily="2" charset="-122"/>
              </a:rPr>
              <a:t>е</a:t>
            </a:r>
            <a:r>
              <a:rPr lang="ru-RU" altLang="zh-CN" sz="2800" b="1" i="1" dirty="0" smtClean="0">
                <a:solidFill>
                  <a:srgbClr val="C00000"/>
                </a:solidFill>
                <a:ea typeface="SimSun" pitchFamily="2" charset="-122"/>
              </a:rPr>
              <a:t> модели</a:t>
            </a:r>
            <a:r>
              <a:rPr lang="en-US" altLang="zh-CN" sz="2800" b="1" dirty="0" smtClean="0">
                <a:ea typeface="SimSun" pitchFamily="2" charset="-122"/>
              </a:rPr>
              <a:t>  </a:t>
            </a:r>
            <a:r>
              <a:rPr lang="ru-RU" altLang="zh-CN" sz="2800" b="1" dirty="0" smtClean="0">
                <a:ea typeface="SimSun" pitchFamily="2" charset="-122"/>
              </a:rPr>
              <a:t>анализатора </a:t>
            </a:r>
            <a:r>
              <a:rPr lang="en-US" altLang="zh-CN" sz="2800" b="1" dirty="0" smtClean="0">
                <a:ea typeface="SimSun" pitchFamily="2" charset="-122"/>
              </a:rPr>
              <a:t>CXA - N9000A</a:t>
            </a:r>
            <a:endParaRPr lang="en-US" altLang="zh-CN" sz="2800" dirty="0" smtClean="0">
              <a:ea typeface="SimSun" pitchFamily="2" charset="-122"/>
            </a:endParaRPr>
          </a:p>
          <a:p>
            <a:pPr marL="0" indent="0" eaLnBrk="1" hangingPunct="1">
              <a:buFont typeface="Wingdings" pitchFamily="2" charset="2"/>
              <a:buChar char="Ø"/>
            </a:pPr>
            <a:r>
              <a:rPr lang="en-US" altLang="zh-CN" sz="2000" dirty="0" smtClean="0">
                <a:ea typeface="SimSun" pitchFamily="2" charset="-122"/>
              </a:rPr>
              <a:t> </a:t>
            </a:r>
            <a:r>
              <a:rPr lang="ru-RU" altLang="zh-CN" sz="2000" dirty="0" smtClean="0">
                <a:ea typeface="SimSun" pitchFamily="2" charset="-122"/>
              </a:rPr>
              <a:t>Две новые частотные опции</a:t>
            </a:r>
            <a:endParaRPr lang="en-US" altLang="zh-CN" sz="2000" dirty="0" smtClean="0">
              <a:ea typeface="SimSun" pitchFamily="2" charset="-122"/>
            </a:endParaRPr>
          </a:p>
          <a:p>
            <a:pPr marL="631825" lvl="3" indent="-285750" eaLnBrk="1" hangingPunct="1">
              <a:buFont typeface="Wingdings" pitchFamily="2" charset="2"/>
              <a:buChar char="ü"/>
            </a:pPr>
            <a:r>
              <a:rPr lang="en-US" altLang="zh-CN" dirty="0" smtClean="0">
                <a:ea typeface="SimSun" pitchFamily="2" charset="-122"/>
              </a:rPr>
              <a:t> N9000A-513, 9 kHz to </a:t>
            </a:r>
            <a:r>
              <a:rPr lang="en-US" altLang="zh-CN" dirty="0" smtClean="0">
                <a:solidFill>
                  <a:srgbClr val="0000FF"/>
                </a:solidFill>
                <a:ea typeface="SimSun" pitchFamily="2" charset="-122"/>
              </a:rPr>
              <a:t>13.6 GHz</a:t>
            </a:r>
          </a:p>
          <a:p>
            <a:pPr marL="631825" lvl="3" indent="-285750" eaLnBrk="1" hangingPunct="1">
              <a:buFont typeface="Wingdings" pitchFamily="2" charset="2"/>
              <a:buChar char="ü"/>
            </a:pPr>
            <a:r>
              <a:rPr lang="en-US" altLang="zh-CN" dirty="0" smtClean="0">
                <a:ea typeface="SimSun" pitchFamily="2" charset="-122"/>
              </a:rPr>
              <a:t> N9000A-526, 9 kHz to </a:t>
            </a:r>
            <a:r>
              <a:rPr lang="en-US" altLang="zh-CN" dirty="0" smtClean="0">
                <a:solidFill>
                  <a:srgbClr val="0000FF"/>
                </a:solidFill>
                <a:ea typeface="SimSun" pitchFamily="2" charset="-122"/>
              </a:rPr>
              <a:t>26.5 GHz</a:t>
            </a:r>
          </a:p>
          <a:p>
            <a:pPr marL="0" indent="0" eaLnBrk="1" hangingPunct="1">
              <a:buFont typeface="Wingdings" pitchFamily="2" charset="2"/>
              <a:buChar char="Ø"/>
            </a:pPr>
            <a:r>
              <a:rPr lang="en-US" altLang="zh-CN" sz="2000" dirty="0" smtClean="0">
                <a:ea typeface="SimSun" pitchFamily="2" charset="-122"/>
              </a:rPr>
              <a:t> </a:t>
            </a:r>
            <a:r>
              <a:rPr lang="ru-RU" altLang="zh-CN" sz="2000" dirty="0" smtClean="0">
                <a:ea typeface="SimSun" pitchFamily="2" charset="-122"/>
              </a:rPr>
              <a:t>Опциональный предусилитель</a:t>
            </a:r>
            <a:endParaRPr lang="en-US" altLang="zh-CN" sz="2000" dirty="0" smtClean="0">
              <a:ea typeface="SimSun" pitchFamily="2" charset="-122"/>
            </a:endParaRPr>
          </a:p>
          <a:p>
            <a:pPr marL="631825" lvl="3" indent="-285750" eaLnBrk="1" hangingPunct="1">
              <a:buFont typeface="Wingdings" pitchFamily="2" charset="2"/>
              <a:buChar char="ü"/>
            </a:pPr>
            <a:r>
              <a:rPr lang="en-US" altLang="zh-CN" dirty="0" smtClean="0">
                <a:ea typeface="SimSun" pitchFamily="2" charset="-122"/>
              </a:rPr>
              <a:t>N9000A-P13, </a:t>
            </a:r>
            <a:r>
              <a:rPr lang="en-US" altLang="zh-CN" dirty="0" smtClean="0">
                <a:solidFill>
                  <a:srgbClr val="0000FF"/>
                </a:solidFill>
                <a:ea typeface="SimSun" pitchFamily="2" charset="-122"/>
              </a:rPr>
              <a:t>13.6 GHz</a:t>
            </a:r>
          </a:p>
          <a:p>
            <a:pPr marL="631825" lvl="3" indent="-285750" eaLnBrk="1" hangingPunct="1">
              <a:buFont typeface="Wingdings" pitchFamily="2" charset="2"/>
              <a:buChar char="ü"/>
            </a:pPr>
            <a:r>
              <a:rPr lang="en-US" altLang="zh-CN" dirty="0" smtClean="0">
                <a:ea typeface="SimSun" pitchFamily="2" charset="-122"/>
              </a:rPr>
              <a:t>N9000A-P26, </a:t>
            </a:r>
            <a:r>
              <a:rPr lang="en-US" altLang="zh-CN" dirty="0" smtClean="0">
                <a:solidFill>
                  <a:srgbClr val="0000FF"/>
                </a:solidFill>
                <a:ea typeface="SimSun" pitchFamily="2" charset="-122"/>
              </a:rPr>
              <a:t>26.5 GHz</a:t>
            </a:r>
          </a:p>
          <a:p>
            <a:pPr marL="0" indent="0" eaLnBrk="1" hangingPunct="1">
              <a:buFont typeface="Wingdings" pitchFamily="2" charset="2"/>
              <a:buChar char="Ø"/>
            </a:pPr>
            <a:r>
              <a:rPr lang="en-US" altLang="zh-CN" sz="2000" dirty="0" smtClean="0">
                <a:ea typeface="SimSun" pitchFamily="2" charset="-122"/>
              </a:rPr>
              <a:t> </a:t>
            </a:r>
            <a:r>
              <a:rPr lang="ru-RU" altLang="zh-CN" sz="2000" dirty="0" smtClean="0">
                <a:ea typeface="SimSun" pitchFamily="2" charset="-122"/>
              </a:rPr>
              <a:t>Поддерживает большинство существующих опций на </a:t>
            </a:r>
            <a:r>
              <a:rPr lang="en-US" altLang="zh-CN" sz="2000" dirty="0" smtClean="0">
                <a:ea typeface="SimSun" pitchFamily="2" charset="-122"/>
              </a:rPr>
              <a:t>CXA</a:t>
            </a:r>
            <a:r>
              <a:rPr lang="en-US" altLang="zh-CN" sz="2000" baseline="30000" dirty="0" smtClean="0">
                <a:ea typeface="SimSun" pitchFamily="2" charset="-122"/>
              </a:rPr>
              <a:t>*</a:t>
            </a:r>
            <a:endParaRPr lang="en-US" altLang="zh-CN" sz="2000" dirty="0" smtClean="0">
              <a:ea typeface="SimSun" pitchFamily="2" charset="-122"/>
            </a:endParaRPr>
          </a:p>
          <a:p>
            <a:pPr marL="0" indent="0" eaLnBrk="1" hangingPunct="1">
              <a:buFont typeface="Wingdings" pitchFamily="2" charset="2"/>
              <a:buChar char="Ø"/>
            </a:pPr>
            <a:r>
              <a:rPr lang="en-US" altLang="zh-CN" sz="2000" dirty="0" smtClean="0">
                <a:ea typeface="SimSun" pitchFamily="2" charset="-122"/>
              </a:rPr>
              <a:t> </a:t>
            </a:r>
            <a:r>
              <a:rPr lang="ru-RU" altLang="zh-CN" sz="2000" dirty="0" smtClean="0">
                <a:ea typeface="SimSun" pitchFamily="2" charset="-122"/>
              </a:rPr>
              <a:t>Поддержка</a:t>
            </a:r>
            <a:r>
              <a:rPr lang="en-US" altLang="zh-CN" sz="2000" dirty="0" smtClean="0">
                <a:ea typeface="SimSun" pitchFamily="2" charset="-122"/>
              </a:rPr>
              <a:t> </a:t>
            </a:r>
            <a:r>
              <a:rPr lang="en-US" altLang="zh-CN" sz="2000" dirty="0" err="1" smtClean="0">
                <a:ea typeface="SimSun" pitchFamily="2" charset="-122"/>
              </a:rPr>
              <a:t>PowerSuite</a:t>
            </a:r>
            <a:r>
              <a:rPr lang="en-US" altLang="zh-CN" sz="2000" dirty="0" smtClean="0">
                <a:ea typeface="SimSun" pitchFamily="2" charset="-122"/>
              </a:rPr>
              <a:t>, IQ </a:t>
            </a:r>
            <a:r>
              <a:rPr lang="ru-RU" altLang="zh-CN" sz="2000" dirty="0" smtClean="0">
                <a:ea typeface="SimSun" pitchFamily="2" charset="-122"/>
              </a:rPr>
              <a:t>анализатор</a:t>
            </a:r>
            <a:r>
              <a:rPr lang="en-US" altLang="zh-CN" sz="2000" dirty="0" smtClean="0">
                <a:ea typeface="SimSun" pitchFamily="2" charset="-122"/>
              </a:rPr>
              <a:t> </a:t>
            </a:r>
            <a:r>
              <a:rPr lang="ru-RU" altLang="zh-CN" sz="2000" dirty="0" smtClean="0">
                <a:ea typeface="SimSun" pitchFamily="2" charset="-122"/>
              </a:rPr>
              <a:t>и</a:t>
            </a:r>
            <a:r>
              <a:rPr lang="en-US" altLang="zh-CN" sz="2000" dirty="0" smtClean="0">
                <a:ea typeface="SimSun" pitchFamily="2" charset="-122"/>
              </a:rPr>
              <a:t> 89600 VSA</a:t>
            </a:r>
          </a:p>
          <a:p>
            <a:pPr marL="0" indent="0" eaLnBrk="1" hangingPunct="1">
              <a:buFont typeface="Wingdings" pitchFamily="2" charset="2"/>
              <a:buChar char="Ø"/>
            </a:pPr>
            <a:r>
              <a:rPr lang="en-US" altLang="zh-CN" sz="2000" dirty="0" smtClean="0">
                <a:ea typeface="SimSun" pitchFamily="2" charset="-122"/>
              </a:rPr>
              <a:t> </a:t>
            </a:r>
            <a:r>
              <a:rPr lang="ru-RU" altLang="zh-CN" sz="2000" dirty="0" smtClean="0">
                <a:ea typeface="SimSun" pitchFamily="2" charset="-122"/>
              </a:rPr>
              <a:t>Поддержка</a:t>
            </a:r>
            <a:r>
              <a:rPr lang="en-US" altLang="zh-CN" sz="2000" dirty="0" smtClean="0">
                <a:ea typeface="SimSun" pitchFamily="2" charset="-122"/>
              </a:rPr>
              <a:t> PN, NF, VXA </a:t>
            </a:r>
            <a:r>
              <a:rPr lang="ru-RU" altLang="zh-CN" sz="2000" dirty="0" smtClean="0">
                <a:ea typeface="SimSun" pitchFamily="2" charset="-122"/>
              </a:rPr>
              <a:t>серии </a:t>
            </a:r>
            <a:r>
              <a:rPr lang="en-US" altLang="zh-CN" sz="2000" dirty="0" smtClean="0">
                <a:ea typeface="SimSun" pitchFamily="2" charset="-122"/>
              </a:rPr>
              <a:t>X </a:t>
            </a:r>
            <a:r>
              <a:rPr lang="ru-RU" altLang="zh-CN" sz="2000" dirty="0" smtClean="0">
                <a:ea typeface="SimSun" pitchFamily="2" charset="-122"/>
              </a:rPr>
              <a:t>измерительных приложений.</a:t>
            </a:r>
            <a:endParaRPr lang="en-US" altLang="zh-CN" sz="2000" dirty="0" smtClean="0">
              <a:ea typeface="SimSun" pitchFamily="2" charset="-122"/>
            </a:endParaRPr>
          </a:p>
          <a:p>
            <a:pPr marL="0" indent="0" eaLnBrk="1" hangingPunct="1">
              <a:buFont typeface="Wingdings" pitchFamily="2" charset="2"/>
              <a:buChar char="Ø"/>
            </a:pPr>
            <a:r>
              <a:rPr lang="en-US" altLang="zh-CN" sz="2000" dirty="0" smtClean="0">
                <a:ea typeface="SimSun" pitchFamily="2" charset="-122"/>
              </a:rPr>
              <a:t> </a:t>
            </a:r>
            <a:r>
              <a:rPr lang="ru-RU" altLang="zh-CN" sz="2000" dirty="0" smtClean="0">
                <a:ea typeface="SimSun" pitchFamily="2" charset="-122"/>
              </a:rPr>
              <a:t>Дистанционное управление</a:t>
            </a:r>
            <a:r>
              <a:rPr lang="en-US" altLang="zh-CN" sz="2000" dirty="0" smtClean="0">
                <a:ea typeface="SimSun" pitchFamily="2" charset="-122"/>
              </a:rPr>
              <a:t> </a:t>
            </a:r>
            <a:r>
              <a:rPr lang="ru-RU" altLang="zh-CN" sz="2000" dirty="0" smtClean="0">
                <a:ea typeface="SimSun" pitchFamily="2" charset="-122"/>
              </a:rPr>
              <a:t>и интерфейс анализаторов</a:t>
            </a:r>
            <a:r>
              <a:rPr lang="en-US" altLang="zh-CN" sz="2000" dirty="0" smtClean="0">
                <a:ea typeface="SimSun" pitchFamily="2" charset="-122"/>
              </a:rPr>
              <a:t> X</a:t>
            </a:r>
            <a:r>
              <a:rPr lang="ru-RU" altLang="zh-CN" sz="2000" dirty="0" smtClean="0">
                <a:ea typeface="SimSun" pitchFamily="2" charset="-122"/>
              </a:rPr>
              <a:t> серии.</a:t>
            </a:r>
            <a:endParaRPr lang="zh-CN" altLang="en-US" sz="2000" dirty="0" smtClean="0">
              <a:ea typeface="SimSun" pitchFamily="2" charset="-122"/>
            </a:endParaRPr>
          </a:p>
        </p:txBody>
      </p:sp>
      <p:sp>
        <p:nvSpPr>
          <p:cNvPr id="598019" name="Rectangle 2"/>
          <p:cNvSpPr>
            <a:spLocks noGrp="1" noChangeArrowheads="1"/>
          </p:cNvSpPr>
          <p:nvPr>
            <p:ph type="title"/>
          </p:nvPr>
        </p:nvSpPr>
        <p:spPr>
          <a:xfrm>
            <a:off x="304800" y="152400"/>
            <a:ext cx="8537575" cy="685800"/>
          </a:xfrm>
        </p:spPr>
        <p:txBody>
          <a:bodyPr/>
          <a:lstStyle/>
          <a:p>
            <a:pPr eaLnBrk="1" hangingPunct="1"/>
            <a:r>
              <a:rPr lang="ru-RU" altLang="zh-CN" dirty="0" smtClean="0">
                <a:ea typeface="SimSun" pitchFamily="2" charset="-122"/>
              </a:rPr>
              <a:t>Представление новых моделей</a:t>
            </a:r>
            <a:endParaRPr lang="en-US" altLang="zh-CN" dirty="0" smtClean="0">
              <a:ea typeface="SimSun" pitchFamily="2" charset="-122"/>
            </a:endParaRPr>
          </a:p>
        </p:txBody>
      </p:sp>
      <p:sp>
        <p:nvSpPr>
          <p:cNvPr id="598020" name="Rectangle 1"/>
          <p:cNvSpPr>
            <a:spLocks noChangeArrowheads="1"/>
          </p:cNvSpPr>
          <p:nvPr/>
        </p:nvSpPr>
        <p:spPr bwMode="auto">
          <a:xfrm>
            <a:off x="6321425" y="381000"/>
            <a:ext cx="16984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altLang="zh-CN" sz="1600" b="1" dirty="0" smtClean="0">
                <a:solidFill>
                  <a:srgbClr val="C00000"/>
                </a:solidFill>
                <a:ea typeface="SimSun" pitchFamily="2" charset="-122"/>
              </a:rPr>
              <a:t>1 декабря </a:t>
            </a:r>
            <a:r>
              <a:rPr lang="en-US" altLang="zh-CN" sz="1600" b="1" dirty="0" smtClean="0">
                <a:solidFill>
                  <a:srgbClr val="C00000"/>
                </a:solidFill>
                <a:ea typeface="SimSun" pitchFamily="2" charset="-122"/>
              </a:rPr>
              <a:t>2012</a:t>
            </a:r>
            <a:endParaRPr lang="en-US" sz="1600" b="1" dirty="0">
              <a:solidFill>
                <a:srgbClr val="C00000"/>
              </a:solidFill>
            </a:endParaRPr>
          </a:p>
        </p:txBody>
      </p:sp>
      <p:pic>
        <p:nvPicPr>
          <p:cNvPr id="5980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524000"/>
            <a:ext cx="3429000"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8022" name="TextBox 2"/>
          <p:cNvSpPr txBox="1">
            <a:spLocks noChangeArrowheads="1"/>
          </p:cNvSpPr>
          <p:nvPr/>
        </p:nvSpPr>
        <p:spPr bwMode="auto">
          <a:xfrm>
            <a:off x="304800" y="5715000"/>
            <a:ext cx="8763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dirty="0">
                <a:solidFill>
                  <a:srgbClr val="000000"/>
                </a:solidFill>
              </a:rPr>
              <a:t>*   Option T03/T06/CR3/C75/ESC are not compatible with the </a:t>
            </a:r>
            <a:r>
              <a:rPr lang="en-US" sz="1400" dirty="0">
                <a:solidFill>
                  <a:srgbClr val="000000"/>
                </a:solidFill>
                <a:ea typeface="SimSun" pitchFamily="2" charset="-122"/>
              </a:rPr>
              <a:t>M</a:t>
            </a:r>
            <a:r>
              <a:rPr lang="en-US" altLang="zh-CN" sz="1400" dirty="0">
                <a:solidFill>
                  <a:srgbClr val="000000"/>
                </a:solidFill>
                <a:ea typeface="SimSun" pitchFamily="2" charset="-122"/>
              </a:rPr>
              <a:t>W CXA at current time</a:t>
            </a:r>
            <a:r>
              <a:rPr lang="en-US" sz="1400" dirty="0">
                <a:solidFill>
                  <a:srgbClr val="000000"/>
                </a:solidFill>
              </a:rPr>
              <a:t> </a:t>
            </a:r>
          </a:p>
        </p:txBody>
      </p:sp>
      <p:sp>
        <p:nvSpPr>
          <p:cNvPr id="598023"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solidFill>
                  <a:srgbClr val="FFFFFF"/>
                </a:solidFill>
              </a:rPr>
              <a:t>Page </a:t>
            </a:r>
            <a:fld id="{21B62ED2-AEB9-45E8-B705-C2AB129C51D8}" type="slidenum">
              <a:rPr lang="en-US">
                <a:solidFill>
                  <a:srgbClr val="FFFFFF"/>
                </a:solidFill>
              </a:rPr>
              <a:pPr eaLnBrk="1" hangingPunct="1"/>
              <a:t>11</a:t>
            </a:fld>
            <a:endParaRPr lang="en-US">
              <a:solidFill>
                <a:srgbClr val="FFFFFF"/>
              </a:solidFill>
            </a:endParaRPr>
          </a:p>
        </p:txBody>
      </p:sp>
    </p:spTree>
    <p:extLst>
      <p:ext uri="{BB962C8B-B14F-4D97-AF65-F5344CB8AC3E}">
        <p14:creationId xmlns:p14="http://schemas.microsoft.com/office/powerpoint/2010/main" val="5137222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Title 1"/>
          <p:cNvSpPr>
            <a:spLocks noGrp="1"/>
          </p:cNvSpPr>
          <p:nvPr>
            <p:ph type="title"/>
          </p:nvPr>
        </p:nvSpPr>
        <p:spPr>
          <a:xfrm>
            <a:off x="228600" y="222250"/>
            <a:ext cx="8696325" cy="996950"/>
          </a:xfrm>
        </p:spPr>
        <p:txBody>
          <a:bodyPr/>
          <a:lstStyle/>
          <a:p>
            <a:pPr eaLnBrk="1" hangingPunct="1"/>
            <a:r>
              <a:rPr lang="en-US" altLang="zh-CN" dirty="0" smtClean="0">
                <a:ea typeface="SimSun" pitchFamily="2" charset="-122"/>
              </a:rPr>
              <a:t>mm CXA </a:t>
            </a:r>
            <a:r>
              <a:rPr lang="ru-RU" altLang="zh-CN" dirty="0" smtClean="0">
                <a:ea typeface="SimSun" pitchFamily="2" charset="-122"/>
              </a:rPr>
              <a:t>Конфигурация и цены</a:t>
            </a:r>
            <a:endParaRPr lang="en-US" dirty="0" smtClean="0"/>
          </a:p>
        </p:txBody>
      </p:sp>
      <p:sp>
        <p:nvSpPr>
          <p:cNvPr id="599043" name="Content Placeholder 2"/>
          <p:cNvSpPr>
            <a:spLocks noGrp="1"/>
          </p:cNvSpPr>
          <p:nvPr>
            <p:ph idx="1"/>
          </p:nvPr>
        </p:nvSpPr>
        <p:spPr>
          <a:xfrm>
            <a:off x="228600" y="1265238"/>
            <a:ext cx="8686800" cy="3962400"/>
          </a:xfrm>
        </p:spPr>
        <p:txBody>
          <a:bodyPr/>
          <a:lstStyle/>
          <a:p>
            <a:pPr marL="0" indent="0" eaLnBrk="1" hangingPunct="1"/>
            <a:endParaRPr lang="en-US" smtClean="0"/>
          </a:p>
        </p:txBody>
      </p:sp>
      <p:graphicFrame>
        <p:nvGraphicFramePr>
          <p:cNvPr id="4" name="Content Placeholder 6"/>
          <p:cNvGraphicFramePr>
            <a:graphicFrameLocks noGrp="1"/>
          </p:cNvGraphicFramePr>
          <p:nvPr>
            <p:extLst>
              <p:ext uri="{D42A27DB-BD31-4B8C-83A1-F6EECF244321}">
                <p14:modId xmlns:p14="http://schemas.microsoft.com/office/powerpoint/2010/main" val="2362729365"/>
              </p:ext>
            </p:extLst>
          </p:nvPr>
        </p:nvGraphicFramePr>
        <p:xfrm>
          <a:off x="228600" y="685800"/>
          <a:ext cx="8686800" cy="5456226"/>
        </p:xfrm>
        <a:graphic>
          <a:graphicData uri="http://schemas.openxmlformats.org/drawingml/2006/table">
            <a:tbl>
              <a:tblPr/>
              <a:tblGrid>
                <a:gridCol w="1905000"/>
                <a:gridCol w="4114800"/>
                <a:gridCol w="1295400"/>
                <a:gridCol w="1371600"/>
              </a:tblGrid>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smtClean="0">
                          <a:ln>
                            <a:noFill/>
                          </a:ln>
                          <a:solidFill>
                            <a:srgbClr val="FFFFFF"/>
                          </a:solidFill>
                          <a:effectLst/>
                          <a:latin typeface="Arial" pitchFamily="34" charset="0"/>
                          <a:ea typeface="SimSun" pitchFamily="2" charset="-122"/>
                          <a:cs typeface="Arial" pitchFamily="34" charset="0"/>
                        </a:rPr>
                        <a:t>Опция</a:t>
                      </a:r>
                      <a:endParaRPr kumimoji="0" lang="en-US" altLang="zh-CN" sz="1800" b="1" i="0" u="none" strike="noStrike" cap="none" normalizeH="0" baseline="0" dirty="0" smtClean="0">
                        <a:ln>
                          <a:noFill/>
                        </a:ln>
                        <a:solidFill>
                          <a:srgbClr val="FFFFFF"/>
                        </a:solidFill>
                        <a:effectLst/>
                        <a:latin typeface="Arial" pitchFamily="34" charset="0"/>
                        <a:ea typeface="SimSun" pitchFamily="2" charset="-122"/>
                        <a:cs typeface="Arial"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smtClean="0">
                          <a:ln>
                            <a:noFill/>
                          </a:ln>
                          <a:solidFill>
                            <a:srgbClr val="FFFFFF"/>
                          </a:solidFill>
                          <a:effectLst/>
                          <a:latin typeface="Arial" pitchFamily="34" charset="0"/>
                          <a:ea typeface="SimSun" pitchFamily="2" charset="-122"/>
                          <a:cs typeface="Arial" pitchFamily="34" charset="0"/>
                        </a:rPr>
                        <a:t>Описание</a:t>
                      </a:r>
                      <a:endParaRPr kumimoji="0" lang="en-US" altLang="zh-CN" sz="1800" b="1" i="0" u="none" strike="noStrike" cap="none" normalizeH="0" baseline="0" dirty="0" smtClean="0">
                        <a:ln>
                          <a:noFill/>
                        </a:ln>
                        <a:solidFill>
                          <a:srgbClr val="FFFFFF"/>
                        </a:solidFill>
                        <a:effectLst/>
                        <a:latin typeface="Arial" pitchFamily="34" charset="0"/>
                        <a:ea typeface="SimSun" pitchFamily="2" charset="-122"/>
                        <a:cs typeface="Arial"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smtClean="0">
                          <a:ln>
                            <a:noFill/>
                          </a:ln>
                          <a:solidFill>
                            <a:srgbClr val="FFFFFF"/>
                          </a:solidFill>
                          <a:effectLst/>
                          <a:latin typeface="Arial" pitchFamily="34" charset="0"/>
                          <a:ea typeface="SimSun" pitchFamily="2" charset="-122"/>
                          <a:cs typeface="Arial" pitchFamily="34" charset="0"/>
                        </a:rPr>
                        <a:t>Модерни-зация</a:t>
                      </a:r>
                      <a:endParaRPr kumimoji="0" lang="en-US" altLang="zh-CN" sz="1800" b="1" i="0" u="none" strike="noStrike" cap="none" normalizeH="0" baseline="0" dirty="0" smtClean="0">
                        <a:ln>
                          <a:noFill/>
                        </a:ln>
                        <a:solidFill>
                          <a:srgbClr val="FFFFFF"/>
                        </a:solidFill>
                        <a:effectLst/>
                        <a:latin typeface="Arial" pitchFamily="34" charset="0"/>
                        <a:ea typeface="SimSun" pitchFamily="2" charset="-122"/>
                        <a:cs typeface="Arial"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smtClean="0">
                          <a:ln>
                            <a:noFill/>
                          </a:ln>
                          <a:solidFill>
                            <a:srgbClr val="FFFFFF"/>
                          </a:solidFill>
                          <a:effectLst/>
                          <a:latin typeface="Arial" pitchFamily="34" charset="0"/>
                          <a:ea typeface="SimSun" pitchFamily="2" charset="-122"/>
                          <a:cs typeface="Arial" pitchFamily="34" charset="0"/>
                        </a:rPr>
                        <a:t>Цена</a:t>
                      </a:r>
                      <a:r>
                        <a:rPr kumimoji="0" lang="en-US" altLang="zh-CN" sz="1800" b="1" i="0" u="none" strike="noStrike" cap="none" normalizeH="0" baseline="0" dirty="0" smtClean="0">
                          <a:ln>
                            <a:noFill/>
                          </a:ln>
                          <a:solidFill>
                            <a:srgbClr val="FFFFFF"/>
                          </a:solidFill>
                          <a:effectLst/>
                          <a:latin typeface="Arial" pitchFamily="34" charset="0"/>
                          <a:ea typeface="SimSun" pitchFamily="2" charset="-122"/>
                          <a:cs typeface="Arial" pitchFamily="34" charset="0"/>
                        </a:rPr>
                        <a:t>(US$)</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Arial" pitchFamily="34" charset="0"/>
                          <a:ea typeface="SimSun" pitchFamily="2" charset="-122"/>
                          <a:cs typeface="Arial" pitchFamily="34" charset="0"/>
                        </a:rPr>
                        <a:t>N9000A-513</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Frequency range, 9 kHz to 13.6 GHz</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Нет</a:t>
                      </a:r>
                      <a:endParaRPr kumimoji="0" lang="zh-CN" altLang="en-US" sz="1800" b="1" i="0" u="none" strike="noStrike" cap="none" normalizeH="0" baseline="0" dirty="0" smtClean="0">
                        <a:ln>
                          <a:noFill/>
                        </a:ln>
                        <a:solidFill>
                          <a:srgbClr val="000000"/>
                        </a:solidFill>
                        <a:effectLst/>
                        <a:latin typeface="Arial" pitchFamily="34" charset="0"/>
                        <a:ea typeface="SimSun" pitchFamily="2" charset="-122"/>
                        <a:cs typeface="Arial"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$2</a:t>
                      </a:r>
                      <a:r>
                        <a:rPr kumimoji="0" lang="ru-RU"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3</a:t>
                      </a:r>
                      <a:r>
                        <a:rPr kumimoji="0" lang="en-US"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,300</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Arial" pitchFamily="34" charset="0"/>
                          <a:ea typeface="SimSun" pitchFamily="2" charset="-122"/>
                          <a:cs typeface="Arial" pitchFamily="34" charset="0"/>
                        </a:rPr>
                        <a:t>N9000A-526</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Arial" pitchFamily="34" charset="0"/>
                          <a:ea typeface="SimSun" pitchFamily="2" charset="-122"/>
                          <a:cs typeface="Arial" pitchFamily="34" charset="0"/>
                        </a:rPr>
                        <a:t>Frequency range, 9 kHz to 26.5 GHz</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Нет</a:t>
                      </a:r>
                      <a:endParaRPr kumimoji="0" lang="zh-CN" altLang="en-US" sz="1800" b="1" i="0" u="none" strike="noStrike" cap="none" normalizeH="0" baseline="0" dirty="0" smtClean="0">
                        <a:ln>
                          <a:noFill/>
                        </a:ln>
                        <a:solidFill>
                          <a:srgbClr val="000000"/>
                        </a:solidFill>
                        <a:effectLst/>
                        <a:latin typeface="Arial" pitchFamily="34" charset="0"/>
                        <a:ea typeface="SimSun" pitchFamily="2" charset="-122"/>
                        <a:cs typeface="Arial"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$2</a:t>
                      </a:r>
                      <a:r>
                        <a:rPr kumimoji="0" lang="ru-RU"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8</a:t>
                      </a:r>
                      <a:r>
                        <a:rPr kumimoji="0" lang="en-US"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a:t>
                      </a:r>
                      <a:r>
                        <a:rPr kumimoji="0" lang="ru-RU"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2</a:t>
                      </a:r>
                      <a:r>
                        <a:rPr kumimoji="0" lang="en-US"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00</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Arial" pitchFamily="34" charset="0"/>
                          <a:ea typeface="SimSun" pitchFamily="2" charset="-122"/>
                          <a:cs typeface="Arial" pitchFamily="34" charset="0"/>
                        </a:rPr>
                        <a:t>N9000A/AK-P13</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Arial" pitchFamily="34" charset="0"/>
                          <a:ea typeface="SimSun" pitchFamily="2" charset="-122"/>
                          <a:cs typeface="Arial" pitchFamily="34" charset="0"/>
                        </a:rPr>
                        <a:t>Preamplifier, 13.6 GHz</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Да</a:t>
                      </a:r>
                      <a:endParaRPr kumimoji="0" lang="zh-CN" altLang="en-US" sz="1800" b="1" i="0" u="none" strike="noStrike" cap="none" normalizeH="0" baseline="0" dirty="0" smtClean="0">
                        <a:ln>
                          <a:noFill/>
                        </a:ln>
                        <a:solidFill>
                          <a:srgbClr val="000000"/>
                        </a:solidFill>
                        <a:effectLst/>
                        <a:latin typeface="Arial" pitchFamily="34" charset="0"/>
                        <a:ea typeface="SimSun" pitchFamily="2" charset="-122"/>
                        <a:cs typeface="Arial"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Arial" pitchFamily="34" charset="0"/>
                          <a:ea typeface="SimSun" pitchFamily="2" charset="-122"/>
                          <a:cs typeface="Arial" pitchFamily="34" charset="0"/>
                        </a:rPr>
                        <a:t>$4,000</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Arial" pitchFamily="34" charset="0"/>
                          <a:ea typeface="SimSun" pitchFamily="2" charset="-122"/>
                          <a:cs typeface="Arial" pitchFamily="34" charset="0"/>
                        </a:rPr>
                        <a:t>N9000A/AK-P26</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Arial" pitchFamily="34" charset="0"/>
                          <a:ea typeface="SimSun" pitchFamily="2" charset="-122"/>
                          <a:cs typeface="Arial" pitchFamily="34" charset="0"/>
                        </a:rPr>
                        <a:t>Preamplifier, 26.5 GHz</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Да</a:t>
                      </a:r>
                      <a:endParaRPr kumimoji="0" lang="zh-CN" altLang="en-US" sz="1800" b="1" i="0" u="none" strike="noStrike" cap="none" normalizeH="0" baseline="0" dirty="0" smtClean="0">
                        <a:ln>
                          <a:noFill/>
                        </a:ln>
                        <a:solidFill>
                          <a:srgbClr val="000000"/>
                        </a:solidFill>
                        <a:effectLst/>
                        <a:latin typeface="Arial" pitchFamily="34" charset="0"/>
                        <a:ea typeface="SimSun" pitchFamily="2" charset="-122"/>
                        <a:cs typeface="Arial"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0000"/>
                          </a:solidFill>
                          <a:effectLst/>
                          <a:latin typeface="Arial" pitchFamily="34" charset="0"/>
                          <a:ea typeface="SimSun" pitchFamily="2" charset="-122"/>
                          <a:cs typeface="Arial" pitchFamily="34" charset="0"/>
                        </a:rPr>
                        <a:t>$6,000</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r>
              <a:tr h="1798638">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0" i="0" u="none" strike="noStrike" cap="none" normalizeH="0" baseline="0" smtClean="0">
                          <a:ln>
                            <a:noFill/>
                          </a:ln>
                          <a:solidFill>
                            <a:schemeClr val="tx1"/>
                          </a:solidFill>
                          <a:effectLst/>
                          <a:latin typeface="Arial" pitchFamily="34" charset="0"/>
                          <a:ea typeface="SimSun" pitchFamily="2" charset="-122"/>
                          <a:cs typeface="Arial" pitchFamily="34" charset="0"/>
                        </a:rPr>
                        <a:t>N9000A-P03</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0" i="0" u="none" strike="noStrike" cap="none" normalizeH="0" baseline="0" smtClean="0">
                          <a:ln>
                            <a:noFill/>
                          </a:ln>
                          <a:solidFill>
                            <a:schemeClr val="tx1"/>
                          </a:solidFill>
                          <a:effectLst/>
                          <a:latin typeface="Arial" pitchFamily="34" charset="0"/>
                          <a:ea typeface="SimSun" pitchFamily="2" charset="-122"/>
                          <a:cs typeface="Arial" pitchFamily="34" charset="0"/>
                        </a:rPr>
                        <a:t>N9000A-P07</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0" i="0" u="none" strike="noStrike" cap="none" normalizeH="0" baseline="0" smtClean="0">
                          <a:ln>
                            <a:noFill/>
                          </a:ln>
                          <a:solidFill>
                            <a:schemeClr val="tx1"/>
                          </a:solidFill>
                          <a:effectLst/>
                          <a:latin typeface="Arial" pitchFamily="34" charset="0"/>
                          <a:ea typeface="SimSun" pitchFamily="2" charset="-122"/>
                          <a:cs typeface="Arial" pitchFamily="34" charset="0"/>
                        </a:rPr>
                        <a:t>N9000A-FSA</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0" i="0" u="none" strike="noStrike" cap="none" normalizeH="0" baseline="0" smtClean="0">
                          <a:ln>
                            <a:noFill/>
                          </a:ln>
                          <a:solidFill>
                            <a:schemeClr val="tx1"/>
                          </a:solidFill>
                          <a:effectLst/>
                          <a:latin typeface="Arial" pitchFamily="34" charset="0"/>
                          <a:ea typeface="SimSun" pitchFamily="2" charset="-122"/>
                          <a:cs typeface="Arial" pitchFamily="34" charset="0"/>
                        </a:rPr>
                        <a:t>N9000A-PFR</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0" i="0" u="none" strike="noStrike" cap="none" normalizeH="0" baseline="0" smtClean="0">
                          <a:ln>
                            <a:noFill/>
                          </a:ln>
                          <a:solidFill>
                            <a:schemeClr val="tx1"/>
                          </a:solidFill>
                          <a:effectLst/>
                          <a:latin typeface="Arial" pitchFamily="34" charset="0"/>
                          <a:ea typeface="SimSun" pitchFamily="2" charset="-122"/>
                          <a:cs typeface="Arial" pitchFamily="34" charset="0"/>
                        </a:rPr>
                        <a:t>N9000A-B25</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0" i="0" u="none" strike="noStrike" cap="none" normalizeH="0" baseline="0" smtClean="0">
                          <a:ln>
                            <a:noFill/>
                          </a:ln>
                          <a:solidFill>
                            <a:schemeClr val="tx1"/>
                          </a:solidFill>
                          <a:effectLst/>
                          <a:latin typeface="Arial" pitchFamily="34" charset="0"/>
                          <a:ea typeface="SimSun" pitchFamily="2" charset="-122"/>
                          <a:cs typeface="Arial" pitchFamily="34" charset="0"/>
                        </a:rPr>
                        <a:t>N9000A-EMC</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0" i="0" u="none" strike="noStrike" cap="none" normalizeH="0" baseline="0" smtClean="0">
                          <a:ln>
                            <a:noFill/>
                          </a:ln>
                          <a:solidFill>
                            <a:schemeClr val="tx1"/>
                          </a:solidFill>
                          <a:effectLst/>
                          <a:latin typeface="Arial" pitchFamily="34" charset="0"/>
                          <a:ea typeface="SimSun" pitchFamily="2" charset="-122"/>
                          <a:cs typeface="Arial" pitchFamily="34" charset="0"/>
                        </a:rPr>
                        <a:t>N9000A-EDP</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Preamplifier, 3 GHz</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Preamplifier, 7.5 GHz</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Fine resolution step attenuator</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Precision frequency reference</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Analysis Bandwidth, 25 MHz</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Basic EMC functionality</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Enhanced display package</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Да</a:t>
                      </a:r>
                      <a:endParaRPr kumimoji="0" lang="zh-CN" altLang="en-US" sz="16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t>
                      </a:r>
                      <a:endPar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1554163">
                <a:tc>
                  <a:txBody>
                    <a:body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W9068A</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W9069A </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W9064A </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89600VSA</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600" b="1" i="0" u="none" strike="noStrike" cap="none" normalizeH="0" baseline="0" dirty="0" smtClean="0">
                          <a:ln>
                            <a:noFill/>
                          </a:ln>
                          <a:solidFill>
                            <a:schemeClr val="tx1"/>
                          </a:solidFill>
                          <a:effectLst/>
                          <a:latin typeface="Arial" pitchFamily="34" charset="0"/>
                          <a:ea typeface="SimSun" pitchFamily="2" charset="-122"/>
                          <a:cs typeface="Arial" pitchFamily="34" charset="0"/>
                        </a:rPr>
                        <a:t>X-Series measurement applications</a:t>
                      </a:r>
                      <a:endParaRPr kumimoji="0" lang="zh-CN" altLang="zh-CN" sz="1600" b="1"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Phase noise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Noise figure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VXA vector signal analysis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89600VSA</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Да</a:t>
                      </a:r>
                      <a:endParaRPr kumimoji="0" lang="zh-CN" altLang="en-US" sz="16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t>
                      </a:r>
                      <a:endParaRPr kumimoji="0" lang="en-US" altLang="zh-CN" sz="16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r>
            </a:tbl>
          </a:graphicData>
        </a:graphic>
      </p:graphicFrame>
    </p:spTree>
    <p:extLst>
      <p:ext uri="{BB962C8B-B14F-4D97-AF65-F5344CB8AC3E}">
        <p14:creationId xmlns:p14="http://schemas.microsoft.com/office/powerpoint/2010/main" val="2044812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Title 1"/>
          <p:cNvSpPr>
            <a:spLocks noGrp="1"/>
          </p:cNvSpPr>
          <p:nvPr>
            <p:ph type="title"/>
          </p:nvPr>
        </p:nvSpPr>
        <p:spPr>
          <a:xfrm>
            <a:off x="228600" y="228600"/>
            <a:ext cx="8695944" cy="752128"/>
          </a:xfrm>
        </p:spPr>
        <p:txBody>
          <a:bodyPr/>
          <a:lstStyle/>
          <a:p>
            <a:r>
              <a:rPr lang="ru-RU" altLang="zh-CN" dirty="0" smtClean="0">
                <a:ea typeface="SimSun" pitchFamily="2" charset="-122"/>
              </a:rPr>
              <a:t>Улучшенный</a:t>
            </a:r>
            <a:r>
              <a:rPr lang="en-US" altLang="zh-CN" dirty="0" smtClean="0">
                <a:ea typeface="SimSun" pitchFamily="2" charset="-122"/>
              </a:rPr>
              <a:t> </a:t>
            </a:r>
            <a:r>
              <a:rPr lang="ru-RU" altLang="zh-CN" dirty="0" smtClean="0">
                <a:ea typeface="SimSun" pitchFamily="2" charset="-122"/>
              </a:rPr>
              <a:t>уровень шумов</a:t>
            </a:r>
            <a:r>
              <a:rPr lang="en-US" dirty="0" smtClean="0"/>
              <a:t/>
            </a:r>
            <a:br>
              <a:rPr lang="en-US" dirty="0" smtClean="0"/>
            </a:br>
            <a:endParaRPr lang="en-US" i="1" dirty="0" smtClean="0"/>
          </a:p>
        </p:txBody>
      </p:sp>
      <p:sp>
        <p:nvSpPr>
          <p:cNvPr id="604163" name="Slide Number Placeholder 2"/>
          <p:cNvSpPr>
            <a:spLocks noGrp="1"/>
          </p:cNvSpPr>
          <p:nvPr>
            <p:ph type="sldNum" sz="quarter" idx="4294967295"/>
          </p:nvPr>
        </p:nvSpPr>
        <p:spPr bwMode="auto">
          <a:xfrm>
            <a:off x="251520" y="6381328"/>
            <a:ext cx="612775" cy="4046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3744FEA-AAE5-4A83-A919-3444EEE4BD7D}" type="slidenum">
              <a:rPr lang="en-US">
                <a:solidFill>
                  <a:srgbClr val="FFFFFF"/>
                </a:solidFill>
              </a:rPr>
              <a:pPr eaLnBrk="1" hangingPunct="1"/>
              <a:t>13</a:t>
            </a:fld>
            <a:endParaRPr lang="en-US" dirty="0">
              <a:solidFill>
                <a:srgbClr val="FFFFFF"/>
              </a:solidFill>
            </a:endParaRPr>
          </a:p>
        </p:txBody>
      </p:sp>
      <p:graphicFrame>
        <p:nvGraphicFramePr>
          <p:cNvPr id="7" name="Chart 6"/>
          <p:cNvGraphicFramePr>
            <a:graphicFrameLocks/>
          </p:cNvGraphicFramePr>
          <p:nvPr>
            <p:extLst>
              <p:ext uri="{D42A27DB-BD31-4B8C-83A1-F6EECF244321}">
                <p14:modId xmlns:p14="http://schemas.microsoft.com/office/powerpoint/2010/main" val="3191915857"/>
              </p:ext>
            </p:extLst>
          </p:nvPr>
        </p:nvGraphicFramePr>
        <p:xfrm>
          <a:off x="223837" y="1007268"/>
          <a:ext cx="8696326" cy="5241132"/>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直接箭头连接符 11"/>
          <p:cNvCxnSpPr/>
          <p:nvPr/>
        </p:nvCxnSpPr>
        <p:spPr>
          <a:xfrm flipH="1">
            <a:off x="2590800" y="4152900"/>
            <a:ext cx="1524000" cy="9525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2"/>
          <p:cNvCxnSpPr/>
          <p:nvPr/>
        </p:nvCxnSpPr>
        <p:spPr>
          <a:xfrm flipH="1">
            <a:off x="2714625" y="4135438"/>
            <a:ext cx="1525588" cy="1651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 name="圆角矩形 7"/>
          <p:cNvSpPr/>
          <p:nvPr/>
        </p:nvSpPr>
        <p:spPr>
          <a:xfrm>
            <a:off x="3886200" y="3733800"/>
            <a:ext cx="1676400" cy="566738"/>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FFFFFF"/>
                </a:solidFill>
                <a:ea typeface="SimSun" pitchFamily="2" charset="-122"/>
                <a:cs typeface="Arial" pitchFamily="34" charset="0"/>
              </a:rPr>
              <a:t>Up to 8 dB improvement</a:t>
            </a:r>
            <a:endParaRPr lang="zh-CN" altLang="en-US" sz="1600" b="1" dirty="0">
              <a:solidFill>
                <a:srgbClr val="FFFFFF"/>
              </a:solidFill>
              <a:ea typeface="SimSun" pitchFamily="2" charset="-122"/>
              <a:cs typeface="Arial" pitchFamily="34" charset="0"/>
            </a:endParaRPr>
          </a:p>
        </p:txBody>
      </p:sp>
      <p:sp>
        <p:nvSpPr>
          <p:cNvPr id="14" name="Rounded Rectangle 13"/>
          <p:cNvSpPr/>
          <p:nvPr/>
        </p:nvSpPr>
        <p:spPr>
          <a:xfrm>
            <a:off x="6172200" y="152400"/>
            <a:ext cx="2894013" cy="18288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spcBef>
                <a:spcPts val="300"/>
              </a:spcBef>
              <a:spcAft>
                <a:spcPts val="600"/>
              </a:spcAft>
              <a:defRPr/>
            </a:pPr>
            <a:r>
              <a:rPr lang="ru-RU" sz="1600" b="1" dirty="0" smtClean="0">
                <a:solidFill>
                  <a:srgbClr val="FFFFFF"/>
                </a:solidFill>
              </a:rPr>
              <a:t>Как улучшили</a:t>
            </a:r>
            <a:r>
              <a:rPr lang="en-US" sz="1600" b="1" dirty="0" smtClean="0">
                <a:solidFill>
                  <a:srgbClr val="FFFFFF"/>
                </a:solidFill>
              </a:rPr>
              <a:t>?</a:t>
            </a:r>
            <a:endParaRPr lang="en-US" sz="1600" b="1" dirty="0">
              <a:solidFill>
                <a:srgbClr val="FFFFFF"/>
              </a:solidFill>
            </a:endParaRPr>
          </a:p>
          <a:p>
            <a:pPr marL="342900" indent="-342900">
              <a:spcBef>
                <a:spcPts val="300"/>
              </a:spcBef>
              <a:buFont typeface="+mj-lt"/>
              <a:buAutoNum type="arabicPeriod"/>
              <a:defRPr/>
            </a:pPr>
            <a:r>
              <a:rPr lang="ru-RU" sz="1400" b="1" u="sng" dirty="0" smtClean="0">
                <a:solidFill>
                  <a:srgbClr val="FFFFFF"/>
                </a:solidFill>
              </a:rPr>
              <a:t>Уменьшено кол-во коммутаторов вх. модуля</a:t>
            </a:r>
            <a:endParaRPr lang="en-US" sz="1400" dirty="0">
              <a:solidFill>
                <a:srgbClr val="FFFFFF"/>
              </a:solidFill>
            </a:endParaRPr>
          </a:p>
          <a:p>
            <a:pPr marL="342900" indent="-342900">
              <a:spcBef>
                <a:spcPts val="300"/>
              </a:spcBef>
              <a:buFont typeface="+mj-lt"/>
              <a:buAutoNum type="arabicPeriod"/>
              <a:defRPr/>
            </a:pPr>
            <a:r>
              <a:rPr lang="ru-RU" sz="1400" b="1" u="sng" dirty="0">
                <a:solidFill>
                  <a:srgbClr val="FFFFFF"/>
                </a:solidFill>
              </a:rPr>
              <a:t>Использование механических атт. вместо электронных</a:t>
            </a:r>
            <a:endParaRPr lang="en-US" sz="1400" b="1" u="sng" dirty="0">
              <a:solidFill>
                <a:srgbClr val="FFFFFF"/>
              </a:solidFill>
            </a:endParaRPr>
          </a:p>
        </p:txBody>
      </p:sp>
      <p:sp>
        <p:nvSpPr>
          <p:cNvPr id="2" name="Rounded Rectangle 1"/>
          <p:cNvSpPr/>
          <p:nvPr/>
        </p:nvSpPr>
        <p:spPr>
          <a:xfrm>
            <a:off x="4340225" y="5105400"/>
            <a:ext cx="2898775" cy="533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FFFFFF"/>
                </a:solidFill>
              </a:rPr>
              <a:t>The only low-cost SA offering full-band PA up to 26.5 GHz</a:t>
            </a:r>
          </a:p>
        </p:txBody>
      </p:sp>
    </p:spTree>
    <p:extLst>
      <p:ext uri="{BB962C8B-B14F-4D97-AF65-F5344CB8AC3E}">
        <p14:creationId xmlns:p14="http://schemas.microsoft.com/office/powerpoint/2010/main" val="3288206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标题 1"/>
          <p:cNvSpPr>
            <a:spLocks noGrp="1"/>
          </p:cNvSpPr>
          <p:nvPr>
            <p:ph type="title"/>
          </p:nvPr>
        </p:nvSpPr>
        <p:spPr>
          <a:xfrm>
            <a:off x="228600" y="222250"/>
            <a:ext cx="8696325" cy="996950"/>
          </a:xfrm>
        </p:spPr>
        <p:txBody>
          <a:bodyPr/>
          <a:lstStyle/>
          <a:p>
            <a:pPr eaLnBrk="1" hangingPunct="1"/>
            <a:r>
              <a:rPr lang="ru-RU" altLang="zh-CN" sz="2400" dirty="0" smtClean="0">
                <a:ea typeface="SimSun" pitchFamily="2" charset="-122"/>
              </a:rPr>
              <a:t>Сравнение анализаторов мм диапазона</a:t>
            </a:r>
            <a:endParaRPr lang="zh-CN" altLang="en-US" sz="2400" dirty="0" smtClean="0">
              <a:ea typeface="SimSun" pitchFamily="2" charset="-122"/>
            </a:endParaRPr>
          </a:p>
        </p:txBody>
      </p:sp>
      <p:graphicFrame>
        <p:nvGraphicFramePr>
          <p:cNvPr id="7" name="Group 2"/>
          <p:cNvGraphicFramePr>
            <a:graphicFrameLocks noGrp="1"/>
          </p:cNvGraphicFramePr>
          <p:nvPr>
            <p:extLst>
              <p:ext uri="{D42A27DB-BD31-4B8C-83A1-F6EECF244321}">
                <p14:modId xmlns:p14="http://schemas.microsoft.com/office/powerpoint/2010/main" val="3487321349"/>
              </p:ext>
            </p:extLst>
          </p:nvPr>
        </p:nvGraphicFramePr>
        <p:xfrm>
          <a:off x="271463" y="889000"/>
          <a:ext cx="8720137" cy="5334320"/>
        </p:xfrm>
        <a:graphic>
          <a:graphicData uri="http://schemas.openxmlformats.org/drawingml/2006/table">
            <a:tbl>
              <a:tblPr/>
              <a:tblGrid>
                <a:gridCol w="1841500"/>
                <a:gridCol w="1641475"/>
                <a:gridCol w="1643062"/>
                <a:gridCol w="1644650"/>
                <a:gridCol w="1949450"/>
              </a:tblGrid>
              <a:tr h="4270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Параметр</a:t>
                      </a:r>
                      <a:endPar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r>
                        <a:rPr kumimoji="0" lang="en-US"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ESA-L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M</a:t>
                      </a:r>
                      <a:r>
                        <a:rPr kumimoji="0" lang="en-US"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W CXA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r>
                        <a:rPr kumimoji="0" lang="en-US"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ESA-E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r>
                        <a:rPr kumimoji="0" lang="en-US"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EXA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Частотный диапазон</a:t>
                      </a:r>
                      <a:endParaRPr kumimoji="0" lang="en-US"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9 kHz to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1.5/3/26.5 GHz</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9 kHz to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3/7.5/13.6/26.5 GHz</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r>
                        <a:rPr kumimoji="0" lang="ja-JP" altLang="en-US"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9 kHz(30 Hz)  </a:t>
                      </a:r>
                      <a:b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b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3/6.7/13.2/26.5 GHz</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10 Hz to 3.6/7/13.6/26.5/32/44 GHz</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8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TOI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 GHz</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26.5 </a:t>
                      </a:r>
                      <a:r>
                        <a:rPr kumimoji="0" lang="en-US" altLang="zh-CN"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GHz</a:t>
                      </a:r>
                      <a:endPar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en-US" sz="11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+7.5 </a:t>
                      </a:r>
                      <a:r>
                        <a:rPr kumimoji="0" lang="en-US" altLang="ja-JP" sz="1600" b="0"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dBm</a:t>
                      </a:r>
                      <a:endPar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rPr>
                        <a:t>+12 </a:t>
                      </a:r>
                      <a:r>
                        <a:rPr kumimoji="0" lang="en-US" altLang="zh-CN" sz="1600" b="1" i="0" u="none" strike="noStrike" cap="none" normalizeH="0" baseline="0" dirty="0" err="1" smtClean="0">
                          <a:ln>
                            <a:noFill/>
                          </a:ln>
                          <a:solidFill>
                            <a:srgbClr val="00B050"/>
                          </a:solidFill>
                          <a:effectLst/>
                          <a:latin typeface="Arial" pitchFamily="34" charset="0"/>
                          <a:ea typeface="MS PGothic" pitchFamily="34" charset="-128"/>
                          <a:cs typeface="Arial" pitchFamily="34" charset="0"/>
                        </a:rPr>
                        <a:t>dBm</a:t>
                      </a:r>
                      <a:endParaRPr kumimoji="0" lang="en-US" altLang="zh-CN"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rPr>
                        <a:t>+10 </a:t>
                      </a:r>
                      <a:r>
                        <a:rPr kumimoji="0" lang="en-US" altLang="zh-CN" sz="1600" b="1" i="0" u="none" strike="noStrike" cap="none" normalizeH="0" baseline="0" dirty="0" err="1" smtClean="0">
                          <a:ln>
                            <a:noFill/>
                          </a:ln>
                          <a:solidFill>
                            <a:srgbClr val="00B050"/>
                          </a:solidFill>
                          <a:effectLst/>
                          <a:latin typeface="Arial" pitchFamily="34" charset="0"/>
                          <a:ea typeface="MS PGothic" pitchFamily="34" charset="-128"/>
                          <a:cs typeface="Arial" pitchFamily="34" charset="0"/>
                        </a:rPr>
                        <a:t>dBm</a:t>
                      </a:r>
                      <a:endParaRPr kumimoji="0" lang="en-US" altLang="zh-CN"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+12.5 </a:t>
                      </a:r>
                      <a:r>
                        <a:rPr kumimoji="0" lang="en-US" altLang="ja-JP" sz="16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dBm</a:t>
                      </a:r>
                      <a:endParaRPr kumimoji="0" lang="en-US" altLang="ja-JP" sz="16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SimSun" pitchFamily="2" charset="-122"/>
                          <a:cs typeface="Arial" pitchFamily="34" charset="0"/>
                        </a:rPr>
                        <a:t>+7.5 </a:t>
                      </a:r>
                      <a:r>
                        <a:rPr kumimoji="0" lang="en-US" altLang="ja-JP" sz="16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dBm</a:t>
                      </a:r>
                      <a:endParaRPr kumimoji="0" lang="en-US" altLang="ja-JP" sz="16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+11 dBm</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8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DANL PA OFF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 GHz</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26.5 GHz</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en-US" sz="11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-124 </a:t>
                      </a:r>
                      <a:r>
                        <a:rPr kumimoji="0" lang="en-US" altLang="ja-JP" sz="1600" b="0"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dBm</a:t>
                      </a:r>
                      <a:endPar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-109 </a:t>
                      </a:r>
                      <a:r>
                        <a:rPr kumimoji="0" lang="en-US" altLang="ja-JP" sz="1600" b="0"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dBm</a:t>
                      </a:r>
                      <a:endPar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1" u="none" strike="noStrike" cap="none" normalizeH="0" baseline="0" dirty="0" smtClean="0">
                          <a:ln>
                            <a:noFill/>
                          </a:ln>
                          <a:solidFill>
                            <a:schemeClr val="tx1"/>
                          </a:solidFill>
                          <a:effectLst/>
                          <a:latin typeface="Arial" pitchFamily="34" charset="0"/>
                          <a:ea typeface="MS PGothic" pitchFamily="34" charset="-128"/>
                          <a:cs typeface="Arial" pitchFamily="34" charset="0"/>
                        </a:rPr>
                        <a:t>(100 Hz RBW)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rPr>
                        <a:t>-147 </a:t>
                      </a:r>
                      <a:r>
                        <a:rPr kumimoji="0" lang="en-US" altLang="ja-JP" sz="1600" b="1" i="0" u="none" strike="noStrike" cap="none" normalizeH="0" baseline="0" dirty="0" err="1" smtClean="0">
                          <a:ln>
                            <a:noFill/>
                          </a:ln>
                          <a:solidFill>
                            <a:srgbClr val="00B050"/>
                          </a:solidFill>
                          <a:effectLst/>
                          <a:latin typeface="Arial" pitchFamily="34" charset="0"/>
                          <a:ea typeface="MS PGothic" pitchFamily="34" charset="-128"/>
                          <a:cs typeface="Arial" pitchFamily="34" charset="0"/>
                        </a:rPr>
                        <a:t>dBm</a:t>
                      </a:r>
                      <a:endParaRPr kumimoji="0" lang="en-US" altLang="ja-JP"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rPr>
                        <a:t>-124dBm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1" u="none" strike="noStrike" cap="none" normalizeH="0" baseline="0" dirty="0" smtClean="0">
                          <a:ln>
                            <a:noFill/>
                          </a:ln>
                          <a:solidFill>
                            <a:srgbClr val="000000"/>
                          </a:solidFill>
                          <a:effectLst/>
                          <a:latin typeface="Arial" pitchFamily="34" charset="0"/>
                          <a:ea typeface="MS PGothic" pitchFamily="34" charset="-128"/>
                          <a:cs typeface="Arial" pitchFamily="34" charset="0"/>
                        </a:rPr>
                        <a:t>(1 Hz RBW)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-135 dBm/Hz</a:t>
                      </a:r>
                      <a:b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-125 dBm/Hz</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1" u="none" strike="noStrike" cap="none" normalizeH="0" baseline="0" smtClean="0">
                          <a:ln>
                            <a:noFill/>
                          </a:ln>
                          <a:solidFill>
                            <a:schemeClr val="tx1"/>
                          </a:solidFill>
                          <a:effectLst/>
                          <a:latin typeface="Arial" pitchFamily="34" charset="0"/>
                          <a:ea typeface="MS PGothic" pitchFamily="34" charset="-128"/>
                          <a:cs typeface="Arial" pitchFamily="34" charset="0"/>
                        </a:rPr>
                        <a:t>(10 Hz RBW)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-141 dBm/Hz</a:t>
                      </a:r>
                      <a:b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-134 dBm/Hz</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1" u="none" strike="noStrike" cap="none" normalizeH="0" baseline="0" smtClean="0">
                          <a:ln>
                            <a:noFill/>
                          </a:ln>
                          <a:solidFill>
                            <a:srgbClr val="000000"/>
                          </a:solidFill>
                          <a:effectLst/>
                          <a:latin typeface="Arial" pitchFamily="34" charset="0"/>
                          <a:ea typeface="MS PGothic" pitchFamily="34" charset="-128"/>
                          <a:cs typeface="Arial" pitchFamily="34" charset="0"/>
                        </a:rPr>
                        <a:t>(1 Hz RBW)</a:t>
                      </a:r>
                      <a:endParaRPr kumimoji="0" lang="en-US" altLang="ja-JP" sz="1600" b="0" i="1"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DANL PA 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 GHz</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26.5 GHz</a:t>
                      </a:r>
                      <a:endParaRPr kumimoji="0" lang="ja-JP" altLang="en-US"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rPr>
                        <a:t>-160 </a:t>
                      </a:r>
                      <a:r>
                        <a:rPr kumimoji="0" lang="en-US" altLang="ja-JP" sz="1600" b="1" i="0" u="none" strike="noStrike" cap="none" normalizeH="0" baseline="0" dirty="0" err="1" smtClean="0">
                          <a:ln>
                            <a:noFill/>
                          </a:ln>
                          <a:solidFill>
                            <a:srgbClr val="00B050"/>
                          </a:solidFill>
                          <a:effectLst/>
                          <a:latin typeface="Arial" pitchFamily="34" charset="0"/>
                          <a:ea typeface="MS PGothic" pitchFamily="34" charset="-128"/>
                          <a:cs typeface="Arial" pitchFamily="34" charset="0"/>
                        </a:rPr>
                        <a:t>dBm</a:t>
                      </a:r>
                      <a:endParaRPr kumimoji="0" lang="en-US" altLang="ja-JP"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rPr>
                        <a:t>-142 </a:t>
                      </a:r>
                      <a:r>
                        <a:rPr kumimoji="0" lang="en-US" altLang="ja-JP" sz="1600" b="1" i="0" u="none" strike="noStrike" cap="none" normalizeH="0" baseline="0" dirty="0" err="1" smtClean="0">
                          <a:ln>
                            <a:noFill/>
                          </a:ln>
                          <a:solidFill>
                            <a:srgbClr val="00B050"/>
                          </a:solidFill>
                          <a:effectLst/>
                          <a:latin typeface="Arial" pitchFamily="34" charset="0"/>
                          <a:ea typeface="MS PGothic" pitchFamily="34" charset="-128"/>
                          <a:cs typeface="Arial" pitchFamily="34" charset="0"/>
                        </a:rPr>
                        <a:t>dBm</a:t>
                      </a:r>
                      <a:endParaRPr kumimoji="0" lang="en-US" altLang="ja-JP"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1" u="none" strike="noStrike" cap="none" normalizeH="0" baseline="0" dirty="0" smtClean="0">
                          <a:ln>
                            <a:noFill/>
                          </a:ln>
                          <a:solidFill>
                            <a:srgbClr val="000000"/>
                          </a:solidFill>
                          <a:effectLst/>
                          <a:latin typeface="Arial" pitchFamily="34" charset="0"/>
                          <a:ea typeface="MS PGothic" pitchFamily="34" charset="-128"/>
                          <a:cs typeface="Arial" pitchFamily="34" charset="0"/>
                        </a:rPr>
                        <a:t>(1 Hz RBW)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-151 </a:t>
                      </a:r>
                      <a:r>
                        <a:rPr kumimoji="0" lang="en-US" altLang="ja-JP" sz="1600" b="0"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dBm</a:t>
                      </a:r>
                      <a:endPar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1" u="none" strike="noStrike" cap="none" normalizeH="0" baseline="0" dirty="0" smtClean="0">
                          <a:ln>
                            <a:noFill/>
                          </a:ln>
                          <a:solidFill>
                            <a:srgbClr val="000000"/>
                          </a:solidFill>
                          <a:effectLst/>
                          <a:latin typeface="Arial" pitchFamily="34" charset="0"/>
                          <a:ea typeface="MS PGothic" pitchFamily="34" charset="-128"/>
                          <a:cs typeface="Arial" pitchFamily="34" charset="0"/>
                        </a:rPr>
                        <a:t>(10 Hz RBW)</a:t>
                      </a:r>
                      <a:endPar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-161 dBm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1" u="none" strike="noStrike" cap="none" normalizeH="0" baseline="0" smtClean="0">
                          <a:ln>
                            <a:noFill/>
                          </a:ln>
                          <a:solidFill>
                            <a:srgbClr val="000000"/>
                          </a:solidFill>
                          <a:effectLst/>
                          <a:latin typeface="Arial" pitchFamily="34" charset="0"/>
                          <a:ea typeface="MS PGothic" pitchFamily="34" charset="-128"/>
                          <a:cs typeface="Arial" pitchFamily="34" charset="0"/>
                        </a:rPr>
                        <a:t>(1 Hz RBW)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2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ФШ</a:t>
                      </a:r>
                      <a:endParaRPr kumimoji="0" lang="en-US"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10 kHz offset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100 kHz offset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 MHz offset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-90 </a:t>
                      </a:r>
                      <a:r>
                        <a:rPr kumimoji="0" lang="en-US" altLang="ja-JP" sz="1600" b="0"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dBc</a:t>
                      </a: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/Hz</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rPr>
                        <a:t>-118 </a:t>
                      </a:r>
                      <a:r>
                        <a:rPr kumimoji="0" lang="en-US" altLang="ja-JP" sz="1600" b="1" i="0" u="none" strike="noStrike" cap="none" normalizeH="0" baseline="0" dirty="0" err="1" smtClean="0">
                          <a:ln>
                            <a:noFill/>
                          </a:ln>
                          <a:solidFill>
                            <a:srgbClr val="00B050"/>
                          </a:solidFill>
                          <a:effectLst/>
                          <a:latin typeface="Arial" pitchFamily="34" charset="0"/>
                          <a:ea typeface="MS PGothic" pitchFamily="34" charset="-128"/>
                          <a:cs typeface="Arial" pitchFamily="34" charset="0"/>
                        </a:rPr>
                        <a:t>dBc</a:t>
                      </a:r>
                      <a:r>
                        <a:rPr kumimoji="0" lang="en-US" altLang="ja-JP"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rPr>
                        <a:t>/Hz</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N/A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rPr>
                        <a:t>-102 </a:t>
                      </a:r>
                      <a:r>
                        <a:rPr kumimoji="0" lang="en-US" altLang="ja-JP" sz="1600" b="1" i="0" u="none" strike="noStrike" cap="none" normalizeH="0" baseline="0" dirty="0" err="1" smtClean="0">
                          <a:ln>
                            <a:noFill/>
                          </a:ln>
                          <a:solidFill>
                            <a:srgbClr val="00B050"/>
                          </a:solidFill>
                          <a:effectLst/>
                          <a:latin typeface="Arial" pitchFamily="34" charset="0"/>
                          <a:ea typeface="MS PGothic" pitchFamily="34" charset="-128"/>
                          <a:cs typeface="Arial" pitchFamily="34" charset="0"/>
                        </a:rPr>
                        <a:t>dBc</a:t>
                      </a:r>
                      <a:r>
                        <a:rPr kumimoji="0" lang="en-US" altLang="ja-JP" sz="1600" b="1" i="0" u="none" strike="noStrike" cap="none" normalizeH="0" baseline="0" dirty="0" smtClean="0">
                          <a:ln>
                            <a:noFill/>
                          </a:ln>
                          <a:solidFill>
                            <a:srgbClr val="00B050"/>
                          </a:solidFill>
                          <a:effectLst/>
                          <a:latin typeface="Arial" pitchFamily="34" charset="0"/>
                          <a:ea typeface="MS PGothic" pitchFamily="34" charset="-128"/>
                          <a:cs typeface="Arial" pitchFamily="34" charset="0"/>
                        </a:rPr>
                        <a:t>/Hz</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-108 </a:t>
                      </a:r>
                      <a:r>
                        <a:rPr kumimoji="0" lang="en-US" altLang="zh-CN" sz="1600" b="0"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dBc</a:t>
                      </a:r>
                      <a:r>
                        <a:rPr kumimoji="0" lang="en-US" altLang="zh-CN"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/Hz</a:t>
                      </a: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-130 </a:t>
                      </a:r>
                      <a:r>
                        <a:rPr kumimoji="0" lang="en-US" altLang="ja-JP" sz="1600" b="0"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dBc</a:t>
                      </a: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/Hz</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-98 </a:t>
                      </a:r>
                      <a:r>
                        <a:rPr kumimoji="0" lang="en-US" altLang="ja-JP" sz="1600" b="0"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dBc</a:t>
                      </a: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/Hz</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-118 </a:t>
                      </a:r>
                      <a:r>
                        <a:rPr kumimoji="0" lang="en-US" altLang="ja-JP" sz="1600" b="0"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dBc</a:t>
                      </a: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/Hz</a:t>
                      </a:r>
                      <a:b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b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-125 </a:t>
                      </a:r>
                      <a:r>
                        <a:rPr kumimoji="0" lang="en-US" altLang="ja-JP" sz="1600" b="0"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dBc</a:t>
                      </a:r>
                      <a:r>
                        <a:rPr kumimoji="0" lang="en-US" altLang="ja-JP" sz="16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/Hz</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-99 dBc/Hz</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-112 dBc/Hz                                                                  -132 dBc/Hz</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Полоса анализа</a:t>
                      </a:r>
                      <a:endParaRPr kumimoji="0" lang="en-US" altLang="ja-JP" sz="11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N/A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SimSun" pitchFamily="2" charset="-122"/>
                          <a:cs typeface="Arial" pitchFamily="34" charset="0"/>
                        </a:rPr>
                        <a:t>10/</a:t>
                      </a: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25</a:t>
                      </a:r>
                      <a:r>
                        <a:rPr kumimoji="0" lang="en-US" altLang="ja-JP" sz="1600" b="0" i="1" u="none" strike="noStrike" cap="none" normalizeH="0" baseline="0" smtClean="0">
                          <a:ln>
                            <a:noFill/>
                          </a:ln>
                          <a:solidFill>
                            <a:schemeClr val="tx1"/>
                          </a:solidFill>
                          <a:effectLst/>
                          <a:latin typeface="Arial" pitchFamily="34" charset="0"/>
                          <a:ea typeface="MS PGothic" pitchFamily="34" charset="-128"/>
                          <a:cs typeface="Arial" pitchFamily="34" charset="0"/>
                        </a:rPr>
                        <a:t> </a:t>
                      </a: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MHz</a:t>
                      </a:r>
                      <a:endParaRPr kumimoji="0" lang="en-US" altLang="zh-CN" sz="16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10 MHz</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10/25/40 MHz</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54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Скорость</a:t>
                      </a:r>
                      <a:endParaRPr kumimoji="0" lang="en-US"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smtClean="0">
                        <a:ln>
                          <a:noFill/>
                        </a:ln>
                        <a:solidFill>
                          <a:srgbClr val="FF0000"/>
                        </a:solidFill>
                        <a:effectLst/>
                        <a:latin typeface="Arial" pitchFamily="34" charset="0"/>
                        <a:ea typeface="MS PGothic" pitchFamily="34" charset="-128"/>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endPar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70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Базовая цена</a:t>
                      </a:r>
                      <a:endParaRPr kumimoji="0" lang="en-US" altLang="ja-JP" sz="16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(13/26 GHz)</a:t>
                      </a:r>
                      <a:endParaRPr kumimoji="0" lang="en-US" altLang="ja-JP"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NA/$30k</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$23k/$28k</a:t>
                      </a:r>
                      <a:endPar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$38k/$45k</a:t>
                      </a:r>
                      <a:endPar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MS PGothic" pitchFamily="34" charset="-128"/>
                          <a:cs typeface="Arial" pitchFamily="34" charset="0"/>
                        </a:rPr>
                        <a:t>$30k/36k</a:t>
                      </a:r>
                      <a:endPar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五角星 8"/>
          <p:cNvSpPr/>
          <p:nvPr/>
        </p:nvSpPr>
        <p:spPr>
          <a:xfrm>
            <a:off x="2651125" y="5499100"/>
            <a:ext cx="215900" cy="215900"/>
          </a:xfrm>
          <a:prstGeom prst="star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0" name="五角星 9"/>
          <p:cNvSpPr/>
          <p:nvPr/>
        </p:nvSpPr>
        <p:spPr>
          <a:xfrm>
            <a:off x="2908300" y="5499100"/>
            <a:ext cx="215900" cy="215900"/>
          </a:xfrm>
          <a:prstGeom prst="star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3" name="五角星 12"/>
          <p:cNvSpPr/>
          <p:nvPr/>
        </p:nvSpPr>
        <p:spPr>
          <a:xfrm>
            <a:off x="6003925" y="5499100"/>
            <a:ext cx="215900" cy="215900"/>
          </a:xfrm>
          <a:prstGeom prst="star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4" name="五角星 13"/>
          <p:cNvSpPr/>
          <p:nvPr/>
        </p:nvSpPr>
        <p:spPr>
          <a:xfrm>
            <a:off x="6261100" y="5497513"/>
            <a:ext cx="215900" cy="215900"/>
          </a:xfrm>
          <a:prstGeom prst="star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5" name="五角星 14"/>
          <p:cNvSpPr/>
          <p:nvPr/>
        </p:nvSpPr>
        <p:spPr>
          <a:xfrm>
            <a:off x="4143375" y="5497513"/>
            <a:ext cx="215900" cy="215900"/>
          </a:xfrm>
          <a:prstGeom prst="star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6" name="五角星 15"/>
          <p:cNvSpPr/>
          <p:nvPr/>
        </p:nvSpPr>
        <p:spPr>
          <a:xfrm>
            <a:off x="4400550" y="5497513"/>
            <a:ext cx="215900" cy="215900"/>
          </a:xfrm>
          <a:prstGeom prst="star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7" name="五角星 16"/>
          <p:cNvSpPr/>
          <p:nvPr/>
        </p:nvSpPr>
        <p:spPr>
          <a:xfrm>
            <a:off x="4660900" y="5499100"/>
            <a:ext cx="215900" cy="215900"/>
          </a:xfrm>
          <a:prstGeom prst="star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4" name="五角星 23"/>
          <p:cNvSpPr/>
          <p:nvPr/>
        </p:nvSpPr>
        <p:spPr>
          <a:xfrm>
            <a:off x="7620000" y="5495925"/>
            <a:ext cx="215900" cy="215900"/>
          </a:xfrm>
          <a:prstGeom prst="star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5" name="五角星 24"/>
          <p:cNvSpPr/>
          <p:nvPr/>
        </p:nvSpPr>
        <p:spPr>
          <a:xfrm>
            <a:off x="7875588" y="5495925"/>
            <a:ext cx="217487" cy="215900"/>
          </a:xfrm>
          <a:prstGeom prst="star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6" name="五角星 25"/>
          <p:cNvSpPr/>
          <p:nvPr/>
        </p:nvSpPr>
        <p:spPr>
          <a:xfrm>
            <a:off x="8135938" y="5497513"/>
            <a:ext cx="217487" cy="217487"/>
          </a:xfrm>
          <a:prstGeom prst="star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34" name="矩形 32"/>
          <p:cNvSpPr/>
          <p:nvPr/>
        </p:nvSpPr>
        <p:spPr>
          <a:xfrm>
            <a:off x="2133600" y="850900"/>
            <a:ext cx="3276600" cy="5334000"/>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cs typeface="Arial" pitchFamily="34" charset="0"/>
            </a:endParaRPr>
          </a:p>
        </p:txBody>
      </p:sp>
      <p:sp>
        <p:nvSpPr>
          <p:cNvPr id="605260"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2A25B6B-CE6C-48C3-B1AD-9DF9D3607605}" type="slidenum">
              <a:rPr lang="en-US">
                <a:solidFill>
                  <a:srgbClr val="FFFFFF"/>
                </a:solidFill>
              </a:rPr>
              <a:pPr eaLnBrk="1" hangingPunct="1"/>
              <a:t>14</a:t>
            </a:fld>
            <a:endParaRPr lang="en-US">
              <a:solidFill>
                <a:srgbClr val="FFFFFF"/>
              </a:solidFill>
            </a:endParaRPr>
          </a:p>
        </p:txBody>
      </p:sp>
      <p:sp>
        <p:nvSpPr>
          <p:cNvPr id="605261"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mtClean="0">
                <a:solidFill>
                  <a:srgbClr val="FFFFFF"/>
                </a:solidFill>
              </a:rPr>
              <a:t>Nov. 5, 2012</a:t>
            </a:r>
          </a:p>
        </p:txBody>
      </p:sp>
      <p:sp>
        <p:nvSpPr>
          <p:cNvPr id="605262" name="Footer Placeholder 4"/>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mtClean="0">
                <a:solidFill>
                  <a:srgbClr val="FFFFFF"/>
                </a:solidFill>
              </a:rPr>
              <a:t>Agilent confidential</a:t>
            </a:r>
          </a:p>
        </p:txBody>
      </p:sp>
    </p:spTree>
    <p:extLst>
      <p:ext uri="{BB962C8B-B14F-4D97-AF65-F5344CB8AC3E}">
        <p14:creationId xmlns:p14="http://schemas.microsoft.com/office/powerpoint/2010/main" val="1849051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95944" cy="914400"/>
          </a:xfrm>
        </p:spPr>
        <p:txBody>
          <a:bodyPr/>
          <a:lstStyle/>
          <a:p>
            <a:r>
              <a:rPr lang="ru-RU" dirty="0" smtClean="0">
                <a:solidFill>
                  <a:srgbClr val="00B0F0"/>
                </a:solidFill>
              </a:rPr>
              <a:t>Более производительный</a:t>
            </a:r>
            <a:r>
              <a:rPr lang="en-US" dirty="0" smtClean="0">
                <a:solidFill>
                  <a:srgbClr val="00B0F0"/>
                </a:solidFill>
              </a:rPr>
              <a:t> CPU </a:t>
            </a:r>
            <a:r>
              <a:rPr lang="ru-RU" dirty="0" smtClean="0">
                <a:solidFill>
                  <a:srgbClr val="00B0F0"/>
                </a:solidFill>
              </a:rPr>
              <a:t/>
            </a:r>
            <a:br>
              <a:rPr lang="ru-RU" dirty="0" smtClean="0">
                <a:solidFill>
                  <a:srgbClr val="00B0F0"/>
                </a:solidFill>
              </a:rPr>
            </a:br>
            <a:r>
              <a:rPr lang="ru-RU" dirty="0" smtClean="0">
                <a:solidFill>
                  <a:srgbClr val="00B0F0"/>
                </a:solidFill>
              </a:rPr>
              <a:t>на</a:t>
            </a:r>
            <a:r>
              <a:rPr lang="en-US" dirty="0" smtClean="0">
                <a:solidFill>
                  <a:srgbClr val="00B0F0"/>
                </a:solidFill>
              </a:rPr>
              <a:t> PXA, MXA</a:t>
            </a:r>
            <a:r>
              <a:rPr lang="ru-RU" dirty="0">
                <a:solidFill>
                  <a:srgbClr val="00B0F0"/>
                </a:solidFill>
              </a:rPr>
              <a:t> </a:t>
            </a:r>
            <a:r>
              <a:rPr lang="ru-RU" dirty="0" smtClean="0">
                <a:solidFill>
                  <a:srgbClr val="00B0F0"/>
                </a:solidFill>
              </a:rPr>
              <a:t>и</a:t>
            </a:r>
            <a:r>
              <a:rPr lang="en-US" dirty="0" smtClean="0">
                <a:solidFill>
                  <a:srgbClr val="00B0F0"/>
                </a:solidFill>
              </a:rPr>
              <a:t> EXA</a:t>
            </a:r>
            <a:endParaRPr lang="en-US" dirty="0">
              <a:solidFill>
                <a:srgbClr val="00B0F0"/>
              </a:solidFill>
            </a:endParaRPr>
          </a:p>
        </p:txBody>
      </p:sp>
      <p:sp>
        <p:nvSpPr>
          <p:cNvPr id="6" name="Content Placeholder 5"/>
          <p:cNvSpPr>
            <a:spLocks noGrp="1"/>
          </p:cNvSpPr>
          <p:nvPr>
            <p:ph idx="1"/>
          </p:nvPr>
        </p:nvSpPr>
        <p:spPr>
          <a:xfrm>
            <a:off x="228600" y="1524000"/>
            <a:ext cx="8686800" cy="2209800"/>
          </a:xfrm>
        </p:spPr>
        <p:txBody>
          <a:bodyPr/>
          <a:lstStyle/>
          <a:p>
            <a:pPr>
              <a:buFont typeface="Arial" pitchFamily="34" charset="0"/>
              <a:buChar char="•"/>
            </a:pPr>
            <a:r>
              <a:rPr lang="ru-RU" dirty="0" smtClean="0"/>
              <a:t>Новый</a:t>
            </a:r>
            <a:r>
              <a:rPr lang="en-US" dirty="0" smtClean="0"/>
              <a:t> CPU </a:t>
            </a:r>
            <a:r>
              <a:rPr lang="ru-RU" dirty="0" smtClean="0"/>
              <a:t>подходит для всех новых </a:t>
            </a:r>
            <a:r>
              <a:rPr lang="en-US" dirty="0" smtClean="0"/>
              <a:t>PXA and MXA</a:t>
            </a:r>
          </a:p>
          <a:p>
            <a:pPr>
              <a:buFont typeface="Arial" pitchFamily="34" charset="0"/>
              <a:buChar char="•"/>
            </a:pPr>
            <a:r>
              <a:rPr lang="ru-RU" dirty="0" smtClean="0"/>
              <a:t>Для </a:t>
            </a:r>
            <a:r>
              <a:rPr lang="en-US" dirty="0" smtClean="0"/>
              <a:t>EXA </a:t>
            </a:r>
            <a:r>
              <a:rPr lang="ru-RU" dirty="0" smtClean="0"/>
              <a:t>новый</a:t>
            </a:r>
            <a:r>
              <a:rPr lang="en-US" dirty="0" smtClean="0"/>
              <a:t> CPU </a:t>
            </a:r>
            <a:r>
              <a:rPr lang="ru-RU" dirty="0" smtClean="0"/>
              <a:t>является опциональным</a:t>
            </a:r>
            <a:r>
              <a:rPr lang="en-US" dirty="0" smtClean="0"/>
              <a:t> (N9010A-PC4)</a:t>
            </a:r>
          </a:p>
          <a:p>
            <a:pPr>
              <a:buFont typeface="Arial" pitchFamily="34" charset="0"/>
              <a:buChar char="•"/>
            </a:pPr>
            <a:r>
              <a:rPr lang="ru-RU" dirty="0" smtClean="0"/>
              <a:t>Пользователи могут в любой момент заменить </a:t>
            </a:r>
            <a:r>
              <a:rPr lang="en-US" dirty="0" smtClean="0"/>
              <a:t>CPU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80736"/>
            <a:ext cx="590550" cy="447675"/>
          </a:xfrm>
          <a:prstGeom prst="rect">
            <a:avLst/>
          </a:prstGeom>
        </p:spPr>
      </p:pic>
      <p:sp>
        <p:nvSpPr>
          <p:cNvPr id="7" name="Content Placeholder 5"/>
          <p:cNvSpPr txBox="1">
            <a:spLocks/>
          </p:cNvSpPr>
          <p:nvPr/>
        </p:nvSpPr>
        <p:spPr bwMode="auto">
          <a:xfrm>
            <a:off x="304800" y="3962400"/>
            <a:ext cx="8686800" cy="2209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ts val="1400"/>
              </a:spcAft>
              <a:buFont typeface="Arial" charset="0"/>
              <a:defRPr sz="2400" kern="1200">
                <a:solidFill>
                  <a:schemeClr val="tx1"/>
                </a:solidFill>
                <a:latin typeface="+mn-lt"/>
                <a:ea typeface="+mn-ea"/>
                <a:cs typeface="+mn-cs"/>
              </a:defRPr>
            </a:lvl1pPr>
            <a:lvl2pPr marL="228600" indent="-228600" algn="l" rtl="0" eaLnBrk="0" fontAlgn="base" hangingPunct="0">
              <a:spcBef>
                <a:spcPct val="0"/>
              </a:spcBef>
              <a:spcAft>
                <a:spcPts val="700"/>
              </a:spcAft>
              <a:buFont typeface="Arial" charset="0"/>
              <a:buChar char="•"/>
              <a:defRPr sz="2000" kern="1200">
                <a:solidFill>
                  <a:schemeClr val="tx1"/>
                </a:solidFill>
                <a:latin typeface="+mn-lt"/>
                <a:ea typeface="+mn-ea"/>
                <a:cs typeface="+mn-cs"/>
              </a:defRPr>
            </a:lvl2pPr>
            <a:lvl3pPr marL="457200" indent="-228600" algn="l" rtl="0" eaLnBrk="0" fontAlgn="base" hangingPunct="0">
              <a:spcBef>
                <a:spcPct val="0"/>
              </a:spcBef>
              <a:spcAft>
                <a:spcPts val="700"/>
              </a:spcAft>
              <a:buFont typeface="Arial" charset="0"/>
              <a:buChar char="–"/>
              <a:defRPr sz="2000" kern="1200">
                <a:solidFill>
                  <a:schemeClr val="tx1"/>
                </a:solidFill>
                <a:latin typeface="+mn-lt"/>
                <a:ea typeface="+mn-ea"/>
                <a:cs typeface="+mn-cs"/>
              </a:defRPr>
            </a:lvl3pPr>
            <a:lvl4pPr marL="685800" indent="-228600" algn="l" rtl="0" eaLnBrk="0" fontAlgn="base" hangingPunct="0">
              <a:spcBef>
                <a:spcPct val="0"/>
              </a:spcBef>
              <a:spcAft>
                <a:spcPts val="600"/>
              </a:spcAft>
              <a:buFont typeface="Arial" charset="0"/>
              <a:buChar char="•"/>
              <a:defRPr kern="1200">
                <a:solidFill>
                  <a:schemeClr val="tx1"/>
                </a:solidFill>
                <a:latin typeface="+mn-lt"/>
                <a:ea typeface="+mn-ea"/>
                <a:cs typeface="+mn-cs"/>
              </a:defRPr>
            </a:lvl4pPr>
            <a:lvl5pPr marL="914400" indent="-228600" algn="l" rtl="0" eaLnBrk="0" fontAlgn="base" hangingPunct="0">
              <a:spcBef>
                <a:spcPct val="0"/>
              </a:spcBef>
              <a:spcAft>
                <a:spcPts val="60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ru-RU" b="1" i="1" dirty="0" smtClean="0">
                <a:solidFill>
                  <a:srgbClr val="FF0000"/>
                </a:solidFill>
              </a:rPr>
              <a:t>Увеличение скорости</a:t>
            </a:r>
            <a:r>
              <a:rPr lang="en-US" dirty="0" smtClean="0">
                <a:solidFill>
                  <a:srgbClr val="000000"/>
                </a:solidFill>
              </a:rPr>
              <a:t>:</a:t>
            </a:r>
          </a:p>
          <a:p>
            <a:pPr marL="519113" lvl="3" indent="-176213"/>
            <a:r>
              <a:rPr lang="en-US" dirty="0" err="1" smtClean="0">
                <a:solidFill>
                  <a:srgbClr val="000000"/>
                </a:solidFill>
              </a:rPr>
              <a:t>Demod</a:t>
            </a:r>
            <a:r>
              <a:rPr lang="en-US" dirty="0" smtClean="0">
                <a:solidFill>
                  <a:srgbClr val="000000"/>
                </a:solidFill>
              </a:rPr>
              <a:t> </a:t>
            </a:r>
            <a:r>
              <a:rPr lang="ru-RU" dirty="0" smtClean="0">
                <a:solidFill>
                  <a:srgbClr val="000000"/>
                </a:solidFill>
              </a:rPr>
              <a:t>или</a:t>
            </a:r>
            <a:r>
              <a:rPr lang="en-US" dirty="0" smtClean="0">
                <a:solidFill>
                  <a:srgbClr val="000000"/>
                </a:solidFill>
              </a:rPr>
              <a:t> EVM </a:t>
            </a:r>
            <a:r>
              <a:rPr lang="ru-RU" dirty="0" smtClean="0">
                <a:solidFill>
                  <a:srgbClr val="000000"/>
                </a:solidFill>
              </a:rPr>
              <a:t>на </a:t>
            </a:r>
            <a:r>
              <a:rPr lang="en-US" dirty="0" smtClean="0">
                <a:solidFill>
                  <a:srgbClr val="000000"/>
                </a:solidFill>
              </a:rPr>
              <a:t>20 – 30% </a:t>
            </a:r>
            <a:r>
              <a:rPr lang="ru-RU" dirty="0" smtClean="0">
                <a:solidFill>
                  <a:srgbClr val="000000"/>
                </a:solidFill>
              </a:rPr>
              <a:t>быстрее</a:t>
            </a:r>
            <a:endParaRPr lang="en-US" dirty="0" smtClean="0">
              <a:solidFill>
                <a:srgbClr val="000000"/>
              </a:solidFill>
            </a:endParaRPr>
          </a:p>
          <a:p>
            <a:pPr marL="519113" lvl="3" indent="-176213"/>
            <a:r>
              <a:rPr lang="en-US" dirty="0" smtClean="0">
                <a:solidFill>
                  <a:srgbClr val="000000"/>
                </a:solidFill>
              </a:rPr>
              <a:t>FFT Sweep </a:t>
            </a:r>
            <a:r>
              <a:rPr lang="ru-RU" dirty="0" smtClean="0">
                <a:solidFill>
                  <a:srgbClr val="000000"/>
                </a:solidFill>
              </a:rPr>
              <a:t>в 2 раза быстрее</a:t>
            </a:r>
            <a:endParaRPr lang="en-US" dirty="0" smtClean="0">
              <a:solidFill>
                <a:srgbClr val="000000"/>
              </a:solidFill>
            </a:endParaRPr>
          </a:p>
          <a:p>
            <a:pPr marL="519113" lvl="3" indent="-176213"/>
            <a:r>
              <a:rPr lang="ru-RU" dirty="0" smtClean="0">
                <a:solidFill>
                  <a:srgbClr val="000000"/>
                </a:solidFill>
              </a:rPr>
              <a:t>Скорость измерений, ограниченных</a:t>
            </a:r>
            <a:r>
              <a:rPr lang="en-US" dirty="0" smtClean="0">
                <a:solidFill>
                  <a:srgbClr val="000000"/>
                </a:solidFill>
              </a:rPr>
              <a:t> </a:t>
            </a:r>
            <a:r>
              <a:rPr lang="ru-RU" dirty="0" smtClean="0">
                <a:solidFill>
                  <a:srgbClr val="000000"/>
                </a:solidFill>
              </a:rPr>
              <a:t>ВЧ аппаратной частью не изменится</a:t>
            </a:r>
            <a:endParaRPr lang="en-US" dirty="0" smtClean="0">
              <a:solidFill>
                <a:srgbClr val="000000"/>
              </a:solidFill>
            </a:endParaRPr>
          </a:p>
        </p:txBody>
      </p:sp>
      <p:pic>
        <p:nvPicPr>
          <p:cNvPr id="9" name="Picture 8"/>
          <p:cNvPicPr>
            <a:picLocks noChangeAspect="1" noChangeArrowheads="1"/>
          </p:cNvPicPr>
          <p:nvPr/>
        </p:nvPicPr>
        <p:blipFill>
          <a:blip r:embed="rId4" cstate="print"/>
          <a:srcRect/>
          <a:stretch>
            <a:fillRect/>
          </a:stretch>
        </p:blipFill>
        <p:spPr bwMode="auto">
          <a:xfrm>
            <a:off x="5848087" y="3505200"/>
            <a:ext cx="3295913" cy="1719263"/>
          </a:xfrm>
          <a:prstGeom prst="rect">
            <a:avLst/>
          </a:prstGeom>
          <a:noFill/>
          <a:ln w="9525">
            <a:noFill/>
            <a:miter lim="800000"/>
            <a:headEnd/>
            <a:tailEnd/>
          </a:ln>
        </p:spPr>
      </p:pic>
      <p:sp>
        <p:nvSpPr>
          <p:cNvPr id="10" name="5-Point Star 9"/>
          <p:cNvSpPr/>
          <p:nvPr/>
        </p:nvSpPr>
        <p:spPr bwMode="auto">
          <a:xfrm>
            <a:off x="7162800" y="152400"/>
            <a:ext cx="990600" cy="914400"/>
          </a:xfrm>
          <a:prstGeom prst="star5">
            <a:avLst/>
          </a:prstGeom>
          <a:solidFill>
            <a:srgbClr val="FFFF00"/>
          </a:solidFill>
          <a:ln w="12700" cap="flat" cmpd="sng" algn="ctr">
            <a:noFill/>
            <a:prstDash val="solid"/>
            <a:round/>
            <a:headEnd type="none" w="med" len="med"/>
            <a:tailEnd type="none" w="med" len="med"/>
          </a:ln>
          <a:effectLst>
            <a:outerShdw blurRad="101600" dist="114300" dir="19440000" sx="99000" sy="99000" algn="bl" rotWithShape="0">
              <a:prstClr val="black">
                <a:alpha val="30000"/>
              </a:prstClr>
            </a:outerShdw>
          </a:effectLst>
          <a:scene3d>
            <a:camera prst="isometricLeftDown">
              <a:rot lat="0" lon="20400000" rev="600000"/>
            </a:camera>
            <a:lightRig rig="threePt" dir="t"/>
          </a:scene3d>
          <a:sp3d prstMaterial="dkEdge">
            <a:bevelT w="6350"/>
            <a:bevelB w="25400"/>
          </a:sp3d>
        </p:spPr>
        <p:txBody>
          <a:bodyPr vert="horz" wrap="none" lIns="0" tIns="0" rIns="0" bIns="0" numCol="1" rtlCol="0" anchor="t" anchorCtr="0" compatLnSpc="1">
            <a:prstTxWarp prst="textNoShape">
              <a:avLst/>
            </a:prstTxWarp>
            <a:normAutofit/>
          </a:bodyPr>
          <a:lstStyle/>
          <a:p>
            <a:pPr algn="ctr" fontAlgn="base">
              <a:spcBef>
                <a:spcPct val="0"/>
              </a:spcBef>
              <a:spcAft>
                <a:spcPct val="0"/>
              </a:spcAft>
            </a:pPr>
            <a:r>
              <a:rPr lang="fr-FR" sz="1400" b="1" dirty="0" smtClean="0">
                <a:solidFill>
                  <a:srgbClr val="000000"/>
                </a:solidFill>
              </a:rPr>
              <a:t>NEW</a:t>
            </a:r>
            <a:endParaRPr lang="en-US" sz="1400" b="1" dirty="0" smtClean="0">
              <a:solidFill>
                <a:srgbClr val="000000"/>
              </a:solidFill>
            </a:endParaRPr>
          </a:p>
        </p:txBody>
      </p:sp>
    </p:spTree>
    <p:extLst>
      <p:ext uri="{BB962C8B-B14F-4D97-AF65-F5344CB8AC3E}">
        <p14:creationId xmlns:p14="http://schemas.microsoft.com/office/powerpoint/2010/main" val="2022372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07950" y="-15875"/>
            <a:ext cx="9144000" cy="996950"/>
          </a:xfrm>
        </p:spPr>
        <p:txBody>
          <a:bodyPr/>
          <a:lstStyle/>
          <a:p>
            <a:r>
              <a:rPr lang="ru-RU" sz="2700" smtClean="0">
                <a:solidFill>
                  <a:srgbClr val="0099CC"/>
                </a:solidFill>
              </a:rPr>
              <a:t>Большое разнообразие многофункциональных измерительных приложений для анализаторов платформы </a:t>
            </a:r>
            <a:r>
              <a:rPr lang="en-US" sz="2700" smtClean="0">
                <a:solidFill>
                  <a:srgbClr val="0099CC"/>
                </a:solidFill>
              </a:rPr>
              <a:t>Agilent X</a:t>
            </a:r>
            <a:endParaRPr lang="en-US" sz="2200" smtClean="0"/>
          </a:p>
        </p:txBody>
      </p:sp>
      <p:pic>
        <p:nvPicPr>
          <p:cNvPr id="5" name="Picture 2" descr="C:\Documents and Settings\mikegrif\Desktop\My Files\01 - Apps MKTG\SW Brochure\Industry Images\small file size versions\05_dv689035.jpg"/>
          <p:cNvPicPr>
            <a:picLocks noChangeAspect="1" noChangeArrowheads="1"/>
          </p:cNvPicPr>
          <p:nvPr/>
        </p:nvPicPr>
        <p:blipFill>
          <a:blip r:embed="rId3" cstate="screen"/>
          <a:srcRect/>
          <a:stretch>
            <a:fillRect/>
          </a:stretch>
        </p:blipFill>
        <p:spPr bwMode="auto">
          <a:xfrm>
            <a:off x="521970" y="1672594"/>
            <a:ext cx="1444420" cy="1474511"/>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6" descr="C:\Documents and Settings\mikegrif\Desktop\My Files\01 - Apps MKTG\SW Brochure\Industry Images\small file size versions\05_dv702008.jpg"/>
          <p:cNvPicPr>
            <a:picLocks noChangeAspect="1" noChangeArrowheads="1"/>
          </p:cNvPicPr>
          <p:nvPr/>
        </p:nvPicPr>
        <p:blipFill>
          <a:blip r:embed="rId4" cstate="screen"/>
          <a:srcRect/>
          <a:stretch>
            <a:fillRect/>
          </a:stretch>
        </p:blipFill>
        <p:spPr bwMode="auto">
          <a:xfrm>
            <a:off x="2731769" y="1672593"/>
            <a:ext cx="1497080" cy="1483841"/>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Picture 3" descr="C:\Documents and Settings\mikegrif\Desktop\My Files\01 - Apps MKTG\SW Brochure\Industry Images\small file size versions\filters_amps.jpg"/>
          <p:cNvPicPr>
            <a:picLocks noChangeAspect="1" noChangeArrowheads="1"/>
          </p:cNvPicPr>
          <p:nvPr/>
        </p:nvPicPr>
        <p:blipFill>
          <a:blip r:embed="rId5" cstate="screen"/>
          <a:srcRect/>
          <a:stretch>
            <a:fillRect/>
          </a:stretch>
        </p:blipFill>
        <p:spPr bwMode="auto">
          <a:xfrm>
            <a:off x="7227570" y="1672590"/>
            <a:ext cx="1459466" cy="1489558"/>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152400" y="3121025"/>
            <a:ext cx="2362200" cy="2032000"/>
          </a:xfrm>
          <a:prstGeom prst="rect">
            <a:avLst/>
          </a:prstGeom>
          <a:no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LTE-FDD</a:t>
            </a:r>
            <a:br>
              <a:rPr lang="en-US" sz="1400"/>
            </a:br>
            <a:r>
              <a:rPr lang="en-US" sz="1400"/>
              <a:t>LTE-TDD</a:t>
            </a:r>
            <a:br>
              <a:rPr lang="en-US" sz="1400"/>
            </a:br>
            <a:r>
              <a:rPr lang="en-US" sz="1400"/>
              <a:t>W-CDMA/HSPA/HSPA+</a:t>
            </a:r>
            <a:br>
              <a:rPr lang="en-US" sz="1400"/>
            </a:br>
            <a:r>
              <a:rPr lang="en-US" sz="1400"/>
              <a:t>TD-SCDMA/HSPA</a:t>
            </a:r>
            <a:br>
              <a:rPr lang="en-US" sz="1400"/>
            </a:br>
            <a:r>
              <a:rPr lang="en-US" sz="1400"/>
              <a:t>GSM/EDGE/EDGE Evo</a:t>
            </a:r>
            <a:br>
              <a:rPr lang="en-US" sz="1400"/>
            </a:br>
            <a:r>
              <a:rPr lang="en-US" sz="1400"/>
              <a:t>cdma2000/cdmaOne</a:t>
            </a:r>
            <a:br>
              <a:rPr lang="en-US" sz="1400"/>
            </a:br>
            <a:r>
              <a:rPr lang="en-US" sz="1400"/>
              <a:t>1xEV-DO</a:t>
            </a:r>
            <a:br>
              <a:rPr lang="en-US" sz="1400"/>
            </a:br>
            <a:r>
              <a:rPr lang="en-US" sz="1400"/>
              <a:t>iDEN/WiDEN/MotoTalk</a:t>
            </a:r>
          </a:p>
          <a:p>
            <a:pPr eaLnBrk="1" hangingPunct="1"/>
            <a:endParaRPr lang="en-US" sz="1400"/>
          </a:p>
        </p:txBody>
      </p:sp>
      <p:sp>
        <p:nvSpPr>
          <p:cNvPr id="11" name="TextBox 10"/>
          <p:cNvSpPr txBox="1"/>
          <p:nvPr/>
        </p:nvSpPr>
        <p:spPr>
          <a:xfrm>
            <a:off x="2514600" y="3192463"/>
            <a:ext cx="1828800" cy="954087"/>
          </a:xfrm>
          <a:prstGeom prst="rect">
            <a:avLst/>
          </a:prstGeom>
          <a:noFill/>
        </p:spPr>
        <p:txBody>
          <a:bodyPr>
            <a:spAutoFit/>
          </a:bodyPr>
          <a:lstStyle/>
          <a:p>
            <a:pPr algn="ctr">
              <a:defRPr/>
            </a:pPr>
            <a:r>
              <a:rPr lang="en-US" sz="1400" dirty="0">
                <a:latin typeface="+mn-lt"/>
              </a:rPr>
              <a:t>802.16 OFDMA</a:t>
            </a:r>
            <a:br>
              <a:rPr lang="en-US" sz="1400" dirty="0">
                <a:latin typeface="+mn-lt"/>
              </a:rPr>
            </a:br>
            <a:r>
              <a:rPr lang="en-US" sz="1400" dirty="0">
                <a:latin typeface="+mn-lt"/>
              </a:rPr>
              <a:t>Fixed WiMAX</a:t>
            </a:r>
            <a:br>
              <a:rPr lang="en-US" sz="1400" dirty="0">
                <a:latin typeface="+mn-lt"/>
              </a:rPr>
            </a:br>
            <a:r>
              <a:rPr lang="en-US" sz="1400" dirty="0">
                <a:latin typeface="+mn-lt"/>
              </a:rPr>
              <a:t>802.11 WLAN</a:t>
            </a:r>
            <a:br>
              <a:rPr lang="en-US" sz="1400" dirty="0">
                <a:latin typeface="+mn-lt"/>
              </a:rPr>
            </a:br>
            <a:r>
              <a:rPr lang="en-US" sz="1400" dirty="0">
                <a:latin typeface="+mn-lt"/>
              </a:rPr>
              <a:t>Bluetooth</a:t>
            </a:r>
          </a:p>
        </p:txBody>
      </p:sp>
      <p:sp>
        <p:nvSpPr>
          <p:cNvPr id="12" name="TextBox 11"/>
          <p:cNvSpPr txBox="1"/>
          <p:nvPr/>
        </p:nvSpPr>
        <p:spPr>
          <a:xfrm>
            <a:off x="4876800" y="3200400"/>
            <a:ext cx="1676400" cy="1416050"/>
          </a:xfrm>
          <a:prstGeom prst="rect">
            <a:avLst/>
          </a:prstGeom>
          <a:no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Digital Cable TV</a:t>
            </a:r>
            <a:br>
              <a:rPr lang="en-US" sz="1400" b="1"/>
            </a:br>
            <a:r>
              <a:rPr lang="en-US" sz="1400" b="1"/>
              <a:t>DVB-T/H/T2</a:t>
            </a:r>
            <a:br>
              <a:rPr lang="en-US" sz="1400" b="1"/>
            </a:br>
            <a:r>
              <a:rPr lang="en-US" sz="1400" b="1"/>
              <a:t>ISDB-T/T</a:t>
            </a:r>
            <a:r>
              <a:rPr lang="en-US" sz="1400" b="1" baseline="-25000"/>
              <a:t>SB</a:t>
            </a:r>
            <a:br>
              <a:rPr lang="en-US" sz="1400" b="1" baseline="-25000"/>
            </a:br>
            <a:r>
              <a:rPr lang="en-US" sz="1400" b="1"/>
              <a:t>DTMB (CTTB)</a:t>
            </a:r>
            <a:br>
              <a:rPr lang="en-US" sz="1400" b="1"/>
            </a:br>
            <a:r>
              <a:rPr lang="en-US" sz="1400" b="1"/>
              <a:t>CMMB</a:t>
            </a:r>
          </a:p>
          <a:p>
            <a:pPr algn="ctr" eaLnBrk="1" hangingPunct="1"/>
            <a:endParaRPr lang="en-US" sz="1600"/>
          </a:p>
        </p:txBody>
      </p:sp>
      <p:sp>
        <p:nvSpPr>
          <p:cNvPr id="13" name="TextBox 12"/>
          <p:cNvSpPr txBox="1"/>
          <p:nvPr/>
        </p:nvSpPr>
        <p:spPr>
          <a:xfrm>
            <a:off x="6400800" y="3121025"/>
            <a:ext cx="2743200" cy="2492375"/>
          </a:xfrm>
          <a:prstGeom prst="rect">
            <a:avLst/>
          </a:prstGeom>
          <a:no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b="1"/>
              <a:t>Векторный анализ </a:t>
            </a:r>
            <a:r>
              <a:rPr lang="en-US" sz="1400" b="1"/>
              <a:t>VXA</a:t>
            </a:r>
            <a:br>
              <a:rPr lang="en-US" sz="1400" b="1"/>
            </a:br>
            <a:r>
              <a:rPr lang="ru-RU" sz="1400" b="1"/>
              <a:t>Демодуляция и анализ АМ/ЧМ</a:t>
            </a:r>
            <a:r>
              <a:rPr lang="en-US" sz="1400" b="1"/>
              <a:t/>
            </a:r>
            <a:br>
              <a:rPr lang="en-US" sz="1400" b="1"/>
            </a:br>
            <a:r>
              <a:rPr lang="ru-RU" sz="1400" b="1"/>
              <a:t>Измерение фазовых шумов</a:t>
            </a:r>
            <a:r>
              <a:rPr lang="en-US" sz="1400" b="1"/>
              <a:t/>
            </a:r>
            <a:br>
              <a:rPr lang="en-US" sz="1400" b="1"/>
            </a:br>
            <a:r>
              <a:rPr lang="ru-RU" sz="1400" b="1"/>
              <a:t>Измерение КШ</a:t>
            </a:r>
            <a:r>
              <a:rPr lang="en-US" sz="1400" b="1"/>
              <a:t/>
            </a:r>
            <a:br>
              <a:rPr lang="en-US" sz="1400" b="1"/>
            </a:br>
            <a:r>
              <a:rPr lang="en-US" sz="1400" b="1"/>
              <a:t>MATLAB</a:t>
            </a:r>
            <a:br>
              <a:rPr lang="en-US" sz="1400" b="1"/>
            </a:br>
            <a:r>
              <a:rPr lang="ru-RU" sz="1400" b="1"/>
              <a:t>Измерения параметров радиоимп. сигналов</a:t>
            </a:r>
            <a:r>
              <a:rPr lang="en-US" sz="1400" b="1"/>
              <a:t/>
            </a:r>
            <a:br>
              <a:rPr lang="en-US" sz="1400" b="1"/>
            </a:br>
            <a:r>
              <a:rPr lang="en-US" sz="1400" b="1"/>
              <a:t>EMC</a:t>
            </a:r>
            <a:br>
              <a:rPr lang="en-US" sz="1400" b="1"/>
            </a:br>
            <a:r>
              <a:rPr lang="en-US" sz="1400" b="1"/>
              <a:t>Remote &amp; SCPI language compatibility</a:t>
            </a:r>
          </a:p>
          <a:p>
            <a:pPr eaLnBrk="1" hangingPunct="1"/>
            <a:endParaRPr lang="en-US" sz="1600"/>
          </a:p>
        </p:txBody>
      </p:sp>
      <p:sp>
        <p:nvSpPr>
          <p:cNvPr id="14" name="TextBox 13"/>
          <p:cNvSpPr txBox="1"/>
          <p:nvPr/>
        </p:nvSpPr>
        <p:spPr>
          <a:xfrm>
            <a:off x="155575" y="1217613"/>
            <a:ext cx="2057400" cy="338137"/>
          </a:xfrm>
          <a:prstGeom prst="rect">
            <a:avLst/>
          </a:prstGeom>
          <a:no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600">
                <a:solidFill>
                  <a:srgbClr val="C00000"/>
                </a:solidFill>
              </a:rPr>
              <a:t>Сотовая связь</a:t>
            </a:r>
            <a:endParaRPr lang="en-US" sz="1600">
              <a:solidFill>
                <a:srgbClr val="C00000"/>
              </a:solidFill>
            </a:endParaRPr>
          </a:p>
        </p:txBody>
      </p:sp>
      <p:sp>
        <p:nvSpPr>
          <p:cNvPr id="15" name="TextBox 14"/>
          <p:cNvSpPr txBox="1"/>
          <p:nvPr/>
        </p:nvSpPr>
        <p:spPr>
          <a:xfrm>
            <a:off x="2339975" y="1196975"/>
            <a:ext cx="2308225" cy="584200"/>
          </a:xfrm>
          <a:prstGeom prst="rect">
            <a:avLst/>
          </a:prstGeom>
          <a:no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600">
                <a:solidFill>
                  <a:srgbClr val="C00000"/>
                </a:solidFill>
              </a:rPr>
              <a:t>Системы беспроводного доступа</a:t>
            </a:r>
            <a:endParaRPr lang="en-US" sz="1600">
              <a:solidFill>
                <a:srgbClr val="C00000"/>
              </a:solidFill>
            </a:endParaRPr>
          </a:p>
        </p:txBody>
      </p:sp>
      <p:sp>
        <p:nvSpPr>
          <p:cNvPr id="16" name="TextBox 15"/>
          <p:cNvSpPr txBox="1"/>
          <p:nvPr/>
        </p:nvSpPr>
        <p:spPr>
          <a:xfrm>
            <a:off x="4859338" y="1217613"/>
            <a:ext cx="1677987" cy="338137"/>
          </a:xfrm>
          <a:prstGeom prst="rect">
            <a:avLst/>
          </a:prstGeom>
          <a:no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600">
                <a:solidFill>
                  <a:srgbClr val="C00000"/>
                </a:solidFill>
              </a:rPr>
              <a:t>Цифровое видео</a:t>
            </a:r>
            <a:endParaRPr lang="en-US" sz="1600" b="1">
              <a:solidFill>
                <a:srgbClr val="C00000"/>
              </a:solidFill>
            </a:endParaRPr>
          </a:p>
        </p:txBody>
      </p:sp>
      <p:sp>
        <p:nvSpPr>
          <p:cNvPr id="13325" name="TextBox 16"/>
          <p:cNvSpPr txBox="1">
            <a:spLocks noChangeArrowheads="1"/>
          </p:cNvSpPr>
          <p:nvPr/>
        </p:nvSpPr>
        <p:spPr bwMode="auto">
          <a:xfrm>
            <a:off x="7070725" y="1082675"/>
            <a:ext cx="175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600" b="1">
                <a:solidFill>
                  <a:srgbClr val="C00000"/>
                </a:solidFill>
              </a:rPr>
              <a:t>Основного назначения</a:t>
            </a:r>
            <a:endParaRPr lang="en-US" sz="1600" b="1">
              <a:solidFill>
                <a:srgbClr val="C00000"/>
              </a:solidFill>
            </a:endParaRPr>
          </a:p>
        </p:txBody>
      </p:sp>
      <p:pic>
        <p:nvPicPr>
          <p:cNvPr id="18" name="Picture 17" descr="N9073A-3FP_800x600.jpg"/>
          <p:cNvPicPr preferRelativeResize="0">
            <a:picLocks noChangeAspect="1"/>
          </p:cNvPicPr>
          <p:nvPr/>
        </p:nvPicPr>
        <p:blipFill>
          <a:blip r:embed="rId6" cstate="screen"/>
          <a:srcRect/>
          <a:stretch>
            <a:fillRect/>
          </a:stretch>
        </p:blipFill>
        <p:spPr>
          <a:xfrm>
            <a:off x="1482090" y="5171237"/>
            <a:ext cx="1206238" cy="1031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Image 2_ LTE UL EVM.PNG"/>
          <p:cNvPicPr>
            <a:picLocks noChangeAspect="1"/>
          </p:cNvPicPr>
          <p:nvPr/>
        </p:nvPicPr>
        <p:blipFill>
          <a:blip r:embed="rId7" cstate="screen"/>
          <a:srcRect/>
          <a:stretch>
            <a:fillRect/>
          </a:stretch>
        </p:blipFill>
        <p:spPr>
          <a:xfrm>
            <a:off x="240030" y="5158742"/>
            <a:ext cx="1149304" cy="1024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CXA Multi-Slot PvT.PNG"/>
          <p:cNvPicPr>
            <a:picLocks noChangeAspect="1"/>
          </p:cNvPicPr>
          <p:nvPr/>
        </p:nvPicPr>
        <p:blipFill>
          <a:blip r:embed="rId8" cstate="screen"/>
          <a:srcRect/>
          <a:stretch>
            <a:fillRect/>
          </a:stretch>
        </p:blipFill>
        <p:spPr>
          <a:xfrm>
            <a:off x="2769870" y="5181602"/>
            <a:ext cx="1149304" cy="1024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descr="CXA_N9064A_2FP.PNG"/>
          <p:cNvPicPr>
            <a:picLocks/>
          </p:cNvPicPr>
          <p:nvPr/>
        </p:nvPicPr>
        <p:blipFill>
          <a:blip r:embed="rId9" cstate="screen"/>
          <a:srcRect/>
          <a:stretch>
            <a:fillRect/>
          </a:stretch>
        </p:blipFill>
        <p:spPr>
          <a:xfrm>
            <a:off x="6484620" y="5147309"/>
            <a:ext cx="1149304" cy="1097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descr="CXA_W9075A_3.PNG"/>
          <p:cNvPicPr>
            <a:picLocks noChangeAspect="1"/>
          </p:cNvPicPr>
          <p:nvPr/>
        </p:nvPicPr>
        <p:blipFill>
          <a:blip r:embed="rId10" cstate="screen"/>
          <a:srcRect/>
          <a:stretch>
            <a:fillRect/>
          </a:stretch>
        </p:blipFill>
        <p:spPr>
          <a:xfrm>
            <a:off x="4008123" y="5177789"/>
            <a:ext cx="1147989" cy="10347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descr="CXA W6153A DVB-TH.PNG"/>
          <p:cNvPicPr>
            <a:picLocks noChangeAspect="1"/>
          </p:cNvPicPr>
          <p:nvPr/>
        </p:nvPicPr>
        <p:blipFill>
          <a:blip r:embed="rId11" cstate="screen"/>
          <a:srcRect/>
          <a:stretch>
            <a:fillRect/>
          </a:stretch>
        </p:blipFill>
        <p:spPr>
          <a:xfrm>
            <a:off x="5246370" y="5181602"/>
            <a:ext cx="1149304" cy="1024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descr="phase noise.jpg"/>
          <p:cNvPicPr>
            <a:picLocks noChangeAspect="1"/>
          </p:cNvPicPr>
          <p:nvPr/>
        </p:nvPicPr>
        <p:blipFill>
          <a:blip r:embed="rId12" cstate="screen"/>
          <a:srcRect/>
          <a:stretch>
            <a:fillRect/>
          </a:stretch>
        </p:blipFill>
        <p:spPr>
          <a:xfrm>
            <a:off x="7703827" y="5147310"/>
            <a:ext cx="1197191"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54" descr="dvb-h-europe1"/>
          <p:cNvPicPr>
            <a:picLocks noChangeAspect="1" noChangeArrowheads="1"/>
          </p:cNvPicPr>
          <p:nvPr/>
        </p:nvPicPr>
        <p:blipFill>
          <a:blip r:embed="rId13" cstate="screen"/>
          <a:srcRect/>
          <a:stretch>
            <a:fillRect/>
          </a:stretch>
        </p:blipFill>
        <p:spPr bwMode="auto">
          <a:xfrm>
            <a:off x="4953000" y="1676401"/>
            <a:ext cx="1524000" cy="1523999"/>
          </a:xfrm>
          <a:prstGeom prst="ellipse">
            <a:avLst/>
          </a:prstGeom>
          <a:ln w="9525" cap="rnd">
            <a:solidFill>
              <a:srgbClr val="333333"/>
            </a:solidFill>
          </a:ln>
          <a:effectLst/>
        </p:spPr>
      </p:pic>
      <p:sp>
        <p:nvSpPr>
          <p:cNvPr id="13334" name="Slide Number Placeholder 24"/>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0C4B013D-180C-4AC2-B62E-8233673D4182}" type="slidenum">
              <a:rPr lang="en-US" sz="800">
                <a:solidFill>
                  <a:srgbClr val="FFFFFF"/>
                </a:solidFill>
              </a:rPr>
              <a:pPr/>
              <a:t>16</a:t>
            </a:fld>
            <a:endParaRPr lang="en-US" sz="800">
              <a:solidFill>
                <a:srgbClr val="FFFFFF"/>
              </a:solidFill>
            </a:endParaRPr>
          </a:p>
        </p:txBody>
      </p:sp>
    </p:spTree>
    <p:extLst>
      <p:ext uri="{BB962C8B-B14F-4D97-AF65-F5344CB8AC3E}">
        <p14:creationId xmlns:p14="http://schemas.microsoft.com/office/powerpoint/2010/main" val="271027077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x-series general purpose .jpg"/>
          <p:cNvPicPr>
            <a:picLocks noChangeAspect="1"/>
          </p:cNvPicPr>
          <p:nvPr/>
        </p:nvPicPr>
        <p:blipFill>
          <a:blip r:embed="rId3" cstate="screen"/>
          <a:stretch>
            <a:fillRect/>
          </a:stretch>
        </p:blipFill>
        <p:spPr>
          <a:xfrm>
            <a:off x="4493341" y="1295402"/>
            <a:ext cx="4543155"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339" name="Title 1"/>
          <p:cNvSpPr>
            <a:spLocks noGrp="1"/>
          </p:cNvSpPr>
          <p:nvPr>
            <p:ph type="title"/>
          </p:nvPr>
        </p:nvSpPr>
        <p:spPr>
          <a:xfrm>
            <a:off x="228600" y="71438"/>
            <a:ext cx="8664575" cy="996950"/>
          </a:xfrm>
        </p:spPr>
        <p:txBody>
          <a:bodyPr/>
          <a:lstStyle/>
          <a:p>
            <a:r>
              <a:rPr lang="ru-RU" sz="2400" dirty="0" smtClean="0"/>
              <a:t>Многофункциональные измерительные приложения основного назначения платформы </a:t>
            </a:r>
            <a:r>
              <a:rPr lang="en-US" sz="2400" dirty="0" smtClean="0"/>
              <a:t>X</a:t>
            </a:r>
            <a:br>
              <a:rPr lang="en-US" sz="2400" dirty="0" smtClean="0"/>
            </a:br>
            <a:endParaRPr lang="en-US" sz="2400" dirty="0" smtClean="0"/>
          </a:p>
        </p:txBody>
      </p:sp>
      <p:sp>
        <p:nvSpPr>
          <p:cNvPr id="14340" name="TextBox 56"/>
          <p:cNvSpPr txBox="1">
            <a:spLocks noChangeArrowheads="1"/>
          </p:cNvSpPr>
          <p:nvPr/>
        </p:nvSpPr>
        <p:spPr bwMode="auto">
          <a:xfrm>
            <a:off x="4419600" y="4267200"/>
            <a:ext cx="4648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b="1" i="1">
                <a:solidFill>
                  <a:srgbClr val="C00000"/>
                </a:solidFill>
              </a:rPr>
              <a:t>Общие алгоритмы, команды, библиотеки анализаторов платформы </a:t>
            </a:r>
            <a:r>
              <a:rPr lang="en-US" b="1" i="1">
                <a:solidFill>
                  <a:srgbClr val="C00000"/>
                </a:solidFill>
              </a:rPr>
              <a:t>X</a:t>
            </a:r>
            <a:r>
              <a:rPr lang="ru-RU" b="1" i="1">
                <a:solidFill>
                  <a:srgbClr val="C00000"/>
                </a:solidFill>
              </a:rPr>
              <a:t> обеспечивают надёжность и повторяемость результатов</a:t>
            </a:r>
            <a:endParaRPr lang="en-US" b="1" i="1">
              <a:solidFill>
                <a:srgbClr val="C00000"/>
              </a:solidFill>
            </a:endParaRPr>
          </a:p>
          <a:p>
            <a:pPr eaLnBrk="1" hangingPunct="1"/>
            <a:endParaRPr lang="en-US"/>
          </a:p>
        </p:txBody>
      </p:sp>
      <p:sp>
        <p:nvSpPr>
          <p:cNvPr id="14341" name="TextBox 57"/>
          <p:cNvSpPr txBox="1">
            <a:spLocks noChangeArrowheads="1"/>
          </p:cNvSpPr>
          <p:nvPr/>
        </p:nvSpPr>
        <p:spPr bwMode="auto">
          <a:xfrm>
            <a:off x="179388" y="5878513"/>
            <a:ext cx="662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hlinkClick r:id="rId4"/>
              </a:rPr>
              <a:t>www.agilent.com/find/xseriesapplications</a:t>
            </a:r>
            <a:endParaRPr lang="en-US"/>
          </a:p>
          <a:p>
            <a:pPr eaLnBrk="1" hangingPunct="1"/>
            <a:endParaRPr lang="en-US"/>
          </a:p>
        </p:txBody>
      </p:sp>
      <p:grpSp>
        <p:nvGrpSpPr>
          <p:cNvPr id="14342" name="Group 62"/>
          <p:cNvGrpSpPr>
            <a:grpSpLocks/>
          </p:cNvGrpSpPr>
          <p:nvPr/>
        </p:nvGrpSpPr>
        <p:grpSpPr bwMode="auto">
          <a:xfrm>
            <a:off x="381000" y="992188"/>
            <a:ext cx="3614738" cy="708025"/>
            <a:chOff x="381000" y="992842"/>
            <a:chExt cx="3614932" cy="708437"/>
          </a:xfrm>
        </p:grpSpPr>
        <p:pic>
          <p:nvPicPr>
            <p:cNvPr id="35" name="Picture 34" descr="analog demod.jpg"/>
            <p:cNvPicPr>
              <a:picLocks/>
            </p:cNvPicPr>
            <p:nvPr/>
          </p:nvPicPr>
          <p:blipFill>
            <a:blip r:embed="rId5" cstate="screen"/>
            <a:srcRect/>
            <a:stretch>
              <a:fillRect/>
            </a:stretch>
          </p:blipFill>
          <p:spPr>
            <a:xfrm>
              <a:off x="381000" y="1071560"/>
              <a:ext cx="742106" cy="521208"/>
            </a:xfrm>
            <a:prstGeom prst="roundRect">
              <a:avLst>
                <a:gd name="adj" fmla="val 8594"/>
              </a:avLst>
            </a:prstGeom>
            <a:solidFill>
              <a:srgbClr val="FFFFFF">
                <a:shade val="85000"/>
              </a:srgbClr>
            </a:solidFill>
            <a:ln>
              <a:noFill/>
            </a:ln>
            <a:effectLst/>
          </p:spPr>
        </p:pic>
        <p:sp>
          <p:nvSpPr>
            <p:cNvPr id="14367" name="TextBox 51"/>
            <p:cNvSpPr txBox="1">
              <a:spLocks noChangeArrowheads="1"/>
            </p:cNvSpPr>
            <p:nvPr/>
          </p:nvSpPr>
          <p:spPr bwMode="auto">
            <a:xfrm>
              <a:off x="1133471" y="992842"/>
              <a:ext cx="2862461" cy="70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2000"/>
                <a:t>Демодуляция и анализ АМ/ЧМ сигналов</a:t>
              </a:r>
              <a:endParaRPr lang="en-US" sz="2000"/>
            </a:p>
          </p:txBody>
        </p:sp>
      </p:grpSp>
      <p:grpSp>
        <p:nvGrpSpPr>
          <p:cNvPr id="14343" name="Group 65"/>
          <p:cNvGrpSpPr>
            <a:grpSpLocks/>
          </p:cNvGrpSpPr>
          <p:nvPr/>
        </p:nvGrpSpPr>
        <p:grpSpPr bwMode="auto">
          <a:xfrm>
            <a:off x="381000" y="2133600"/>
            <a:ext cx="4262438" cy="712788"/>
            <a:chOff x="381000" y="2647952"/>
            <a:chExt cx="4263011" cy="712742"/>
          </a:xfrm>
        </p:grpSpPr>
        <p:pic>
          <p:nvPicPr>
            <p:cNvPr id="34" name="Picture 33" descr="Noise Figure.jpg"/>
            <p:cNvPicPr>
              <a:picLocks/>
            </p:cNvPicPr>
            <p:nvPr/>
          </p:nvPicPr>
          <p:blipFill>
            <a:blip r:embed="rId6" cstate="screen"/>
            <a:srcRect/>
            <a:stretch>
              <a:fillRect/>
            </a:stretch>
          </p:blipFill>
          <p:spPr>
            <a:xfrm>
              <a:off x="381000" y="2647952"/>
              <a:ext cx="729208" cy="499110"/>
            </a:xfrm>
            <a:prstGeom prst="roundRect">
              <a:avLst>
                <a:gd name="adj" fmla="val 8594"/>
              </a:avLst>
            </a:prstGeom>
            <a:solidFill>
              <a:srgbClr val="FFFFFF">
                <a:shade val="85000"/>
              </a:srgbClr>
            </a:solidFill>
            <a:ln>
              <a:noFill/>
            </a:ln>
            <a:effectLst/>
          </p:spPr>
        </p:pic>
        <p:sp>
          <p:nvSpPr>
            <p:cNvPr id="14365" name="TextBox 54"/>
            <p:cNvSpPr txBox="1">
              <a:spLocks noChangeArrowheads="1"/>
            </p:cNvSpPr>
            <p:nvPr/>
          </p:nvSpPr>
          <p:spPr bwMode="auto">
            <a:xfrm>
              <a:off x="1123952" y="2652712"/>
              <a:ext cx="3520059" cy="70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2000"/>
                <a:t>Измерение коэффициента шума</a:t>
              </a:r>
              <a:endParaRPr lang="en-US" sz="2000"/>
            </a:p>
          </p:txBody>
        </p:sp>
      </p:grpSp>
      <p:grpSp>
        <p:nvGrpSpPr>
          <p:cNvPr id="14344" name="Group 67"/>
          <p:cNvGrpSpPr>
            <a:grpSpLocks/>
          </p:cNvGrpSpPr>
          <p:nvPr/>
        </p:nvGrpSpPr>
        <p:grpSpPr bwMode="auto">
          <a:xfrm>
            <a:off x="381000" y="4149725"/>
            <a:ext cx="4119563" cy="708025"/>
            <a:chOff x="381000" y="3586620"/>
            <a:chExt cx="3894027" cy="697632"/>
          </a:xfrm>
        </p:grpSpPr>
        <p:pic>
          <p:nvPicPr>
            <p:cNvPr id="47" name="Picture 51" descr="Statistics"/>
            <p:cNvPicPr>
              <a:picLocks noChangeArrowheads="1"/>
            </p:cNvPicPr>
            <p:nvPr/>
          </p:nvPicPr>
          <p:blipFill>
            <a:blip r:embed="rId7" cstate="screen"/>
            <a:srcRect/>
            <a:stretch>
              <a:fillRect/>
            </a:stretch>
          </p:blipFill>
          <p:spPr bwMode="auto">
            <a:xfrm>
              <a:off x="381000" y="3738568"/>
              <a:ext cx="723731" cy="427715"/>
            </a:xfrm>
            <a:prstGeom prst="roundRect">
              <a:avLst>
                <a:gd name="adj" fmla="val 8594"/>
              </a:avLst>
            </a:prstGeom>
            <a:solidFill>
              <a:srgbClr val="FFFFFF">
                <a:shade val="85000"/>
              </a:srgbClr>
            </a:solidFill>
            <a:ln w="3175">
              <a:solidFill>
                <a:schemeClr val="tx1"/>
              </a:solidFill>
            </a:ln>
            <a:effectLst/>
          </p:spPr>
        </p:pic>
        <p:sp>
          <p:nvSpPr>
            <p:cNvPr id="14363" name="TextBox 58"/>
            <p:cNvSpPr txBox="1">
              <a:spLocks noChangeArrowheads="1"/>
            </p:cNvSpPr>
            <p:nvPr/>
          </p:nvSpPr>
          <p:spPr bwMode="auto">
            <a:xfrm>
              <a:off x="1133472" y="3586620"/>
              <a:ext cx="3141555" cy="69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2000"/>
                <a:t>Измерение пар-ров радиоимпульсных сигналов</a:t>
              </a:r>
              <a:endParaRPr lang="en-US" sz="2000"/>
            </a:p>
          </p:txBody>
        </p:sp>
      </p:grpSp>
      <p:grpSp>
        <p:nvGrpSpPr>
          <p:cNvPr id="14345" name="Group 68"/>
          <p:cNvGrpSpPr>
            <a:grpSpLocks/>
          </p:cNvGrpSpPr>
          <p:nvPr/>
        </p:nvGrpSpPr>
        <p:grpSpPr bwMode="auto">
          <a:xfrm>
            <a:off x="381000" y="5257800"/>
            <a:ext cx="4343400" cy="708025"/>
            <a:chOff x="381000" y="4119561"/>
            <a:chExt cx="4343400" cy="706960"/>
          </a:xfrm>
        </p:grpSpPr>
        <p:pic>
          <p:nvPicPr>
            <p:cNvPr id="45" name="图片 3" descr="image001"/>
            <p:cNvPicPr>
              <a:picLocks noChangeArrowheads="1"/>
            </p:cNvPicPr>
            <p:nvPr/>
          </p:nvPicPr>
          <p:blipFill>
            <a:blip r:embed="rId8" cstate="screen"/>
            <a:srcRect/>
            <a:stretch>
              <a:fillRect/>
            </a:stretch>
          </p:blipFill>
          <p:spPr bwMode="auto">
            <a:xfrm>
              <a:off x="381000" y="4224344"/>
              <a:ext cx="741543" cy="487164"/>
            </a:xfrm>
            <a:prstGeom prst="roundRect">
              <a:avLst>
                <a:gd name="adj" fmla="val 8594"/>
              </a:avLst>
            </a:prstGeom>
            <a:solidFill>
              <a:srgbClr val="FFFFFF">
                <a:shade val="85000"/>
              </a:srgbClr>
            </a:solidFill>
            <a:ln>
              <a:noFill/>
            </a:ln>
            <a:effectLst/>
          </p:spPr>
        </p:pic>
        <p:sp>
          <p:nvSpPr>
            <p:cNvPr id="14361" name="TextBox 59"/>
            <p:cNvSpPr txBox="1">
              <a:spLocks noChangeArrowheads="1"/>
            </p:cNvSpPr>
            <p:nvPr/>
          </p:nvSpPr>
          <p:spPr bwMode="auto">
            <a:xfrm>
              <a:off x="1143000" y="4119561"/>
              <a:ext cx="3581400" cy="70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2000"/>
                <a:t>Командная совместимость с </a:t>
              </a:r>
              <a:r>
                <a:rPr lang="en-US" sz="2000"/>
                <a:t> 856xE/EC, 8566/68</a:t>
              </a:r>
            </a:p>
          </p:txBody>
        </p:sp>
      </p:grpSp>
      <p:grpSp>
        <p:nvGrpSpPr>
          <p:cNvPr id="14346" name="Group 36"/>
          <p:cNvGrpSpPr>
            <a:grpSpLocks/>
          </p:cNvGrpSpPr>
          <p:nvPr/>
        </p:nvGrpSpPr>
        <p:grpSpPr bwMode="auto">
          <a:xfrm>
            <a:off x="381000" y="3279775"/>
            <a:ext cx="3903663" cy="501650"/>
            <a:chOff x="381000" y="1604960"/>
            <a:chExt cx="3902959" cy="501907"/>
          </a:xfrm>
        </p:grpSpPr>
        <p:pic>
          <p:nvPicPr>
            <p:cNvPr id="38" name="Picture 4" descr="freq scan plus detectors"/>
            <p:cNvPicPr>
              <a:picLocks noChangeArrowheads="1"/>
            </p:cNvPicPr>
            <p:nvPr/>
          </p:nvPicPr>
          <p:blipFill>
            <a:blip r:embed="rId9" cstate="screen">
              <a:extLst/>
            </a:blip>
            <a:srcRect/>
            <a:stretch>
              <a:fillRect/>
            </a:stretch>
          </p:blipFill>
          <p:spPr bwMode="auto">
            <a:xfrm>
              <a:off x="381000" y="1619248"/>
              <a:ext cx="762000" cy="487619"/>
            </a:xfrm>
            <a:prstGeom prst="roundRect">
              <a:avLst>
                <a:gd name="adj" fmla="val 8594"/>
              </a:avLst>
            </a:prstGeom>
            <a:solidFill>
              <a:srgbClr val="FFFFFF">
                <a:shade val="85000"/>
              </a:srgbClr>
            </a:solidFill>
            <a:ln>
              <a:noFill/>
            </a:ln>
            <a:effectLst/>
            <a:extLst/>
          </p:spPr>
        </p:pic>
        <p:sp>
          <p:nvSpPr>
            <p:cNvPr id="14359" name="TextBox 38"/>
            <p:cNvSpPr txBox="1">
              <a:spLocks noChangeArrowheads="1"/>
            </p:cNvSpPr>
            <p:nvPr/>
          </p:nvSpPr>
          <p:spPr bwMode="auto">
            <a:xfrm>
              <a:off x="1109656" y="1604960"/>
              <a:ext cx="3174303" cy="40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t> </a:t>
              </a:r>
              <a:r>
                <a:rPr lang="ru-RU" sz="2000"/>
                <a:t>Анализ на ЭМС (предв.)</a:t>
              </a:r>
              <a:endParaRPr lang="en-US" sz="2000"/>
            </a:p>
          </p:txBody>
        </p:sp>
      </p:grpSp>
      <p:grpSp>
        <p:nvGrpSpPr>
          <p:cNvPr id="14347" name="Group 39"/>
          <p:cNvGrpSpPr>
            <a:grpSpLocks/>
          </p:cNvGrpSpPr>
          <p:nvPr/>
        </p:nvGrpSpPr>
        <p:grpSpPr bwMode="auto">
          <a:xfrm>
            <a:off x="381000" y="3771900"/>
            <a:ext cx="2886075" cy="500063"/>
            <a:chOff x="381000" y="2105024"/>
            <a:chExt cx="2886072" cy="500895"/>
          </a:xfrm>
        </p:grpSpPr>
        <p:pic>
          <p:nvPicPr>
            <p:cNvPr id="41" name="Picture 40" descr="Matlab image.jpg"/>
            <p:cNvPicPr>
              <a:picLocks/>
            </p:cNvPicPr>
            <p:nvPr/>
          </p:nvPicPr>
          <p:blipFill>
            <a:blip r:embed="rId10" cstate="screen"/>
            <a:stretch>
              <a:fillRect/>
            </a:stretch>
          </p:blipFill>
          <p:spPr>
            <a:xfrm>
              <a:off x="381000" y="2147888"/>
              <a:ext cx="726366" cy="458031"/>
            </a:xfrm>
            <a:prstGeom prst="roundRect">
              <a:avLst>
                <a:gd name="adj" fmla="val 8594"/>
              </a:avLst>
            </a:prstGeom>
            <a:solidFill>
              <a:srgbClr val="FFFFFF">
                <a:shade val="85000"/>
              </a:srgbClr>
            </a:solidFill>
            <a:ln>
              <a:noFill/>
            </a:ln>
            <a:effectLst/>
          </p:spPr>
        </p:pic>
        <p:sp>
          <p:nvSpPr>
            <p:cNvPr id="14357" name="TextBox 41"/>
            <p:cNvSpPr txBox="1">
              <a:spLocks noChangeArrowheads="1"/>
            </p:cNvSpPr>
            <p:nvPr/>
          </p:nvSpPr>
          <p:spPr bwMode="auto">
            <a:xfrm>
              <a:off x="1133472" y="2105024"/>
              <a:ext cx="2133600" cy="40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t>MATLAB</a:t>
              </a:r>
            </a:p>
          </p:txBody>
        </p:sp>
      </p:grpSp>
      <p:pic>
        <p:nvPicPr>
          <p:cNvPr id="43" name="Picture 42" descr="CXA_N9064A_2FP.PNG"/>
          <p:cNvPicPr>
            <a:picLocks/>
          </p:cNvPicPr>
          <p:nvPr/>
        </p:nvPicPr>
        <p:blipFill>
          <a:blip r:embed="rId11" cstate="screen"/>
          <a:srcRect/>
          <a:stretch>
            <a:fillRect/>
          </a:stretch>
        </p:blipFill>
        <p:spPr>
          <a:xfrm>
            <a:off x="381002" y="2743208"/>
            <a:ext cx="734117" cy="508680"/>
          </a:xfrm>
          <a:prstGeom prst="roundRect">
            <a:avLst>
              <a:gd name="adj" fmla="val 8594"/>
            </a:avLst>
          </a:prstGeom>
          <a:solidFill>
            <a:srgbClr val="FFFFFF">
              <a:shade val="85000"/>
            </a:srgbClr>
          </a:solidFill>
          <a:ln>
            <a:noFill/>
          </a:ln>
          <a:effectLst/>
        </p:spPr>
      </p:pic>
      <p:sp>
        <p:nvSpPr>
          <p:cNvPr id="14349" name="TextBox 43"/>
          <p:cNvSpPr txBox="1">
            <a:spLocks noChangeArrowheads="1"/>
          </p:cNvSpPr>
          <p:nvPr/>
        </p:nvSpPr>
        <p:spPr bwMode="auto">
          <a:xfrm>
            <a:off x="1152525" y="2813050"/>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2000"/>
              <a:t>Векторный анализ </a:t>
            </a:r>
            <a:r>
              <a:rPr lang="en-US" sz="2000"/>
              <a:t>VXA</a:t>
            </a:r>
            <a:endParaRPr lang="en-US" sz="2000" b="1"/>
          </a:p>
        </p:txBody>
      </p:sp>
      <p:grpSp>
        <p:nvGrpSpPr>
          <p:cNvPr id="14350" name="Group 47"/>
          <p:cNvGrpSpPr>
            <a:grpSpLocks/>
          </p:cNvGrpSpPr>
          <p:nvPr/>
        </p:nvGrpSpPr>
        <p:grpSpPr bwMode="auto">
          <a:xfrm>
            <a:off x="381000" y="1622425"/>
            <a:ext cx="3975100" cy="539750"/>
            <a:chOff x="381000" y="3152774"/>
            <a:chExt cx="3974970" cy="539882"/>
          </a:xfrm>
        </p:grpSpPr>
        <p:pic>
          <p:nvPicPr>
            <p:cNvPr id="49" name="Picture 48" descr="phase noise.jpg"/>
            <p:cNvPicPr>
              <a:picLocks/>
            </p:cNvPicPr>
            <p:nvPr/>
          </p:nvPicPr>
          <p:blipFill>
            <a:blip r:embed="rId12" cstate="screen"/>
            <a:srcRect/>
            <a:stretch>
              <a:fillRect/>
            </a:stretch>
          </p:blipFill>
          <p:spPr>
            <a:xfrm>
              <a:off x="381000" y="3162304"/>
              <a:ext cx="730687" cy="530352"/>
            </a:xfrm>
            <a:prstGeom prst="roundRect">
              <a:avLst>
                <a:gd name="adj" fmla="val 8594"/>
              </a:avLst>
            </a:prstGeom>
            <a:solidFill>
              <a:srgbClr val="FFFFFF">
                <a:shade val="85000"/>
              </a:srgbClr>
            </a:solidFill>
            <a:ln>
              <a:noFill/>
            </a:ln>
            <a:effectLst/>
          </p:spPr>
        </p:pic>
        <p:sp>
          <p:nvSpPr>
            <p:cNvPr id="14355" name="TextBox 50"/>
            <p:cNvSpPr txBox="1">
              <a:spLocks noChangeArrowheads="1"/>
            </p:cNvSpPr>
            <p:nvPr/>
          </p:nvSpPr>
          <p:spPr bwMode="auto">
            <a:xfrm>
              <a:off x="1119184" y="3152774"/>
              <a:ext cx="3236786" cy="40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2000"/>
                <a:t>Измерение фазовых шумов</a:t>
              </a:r>
              <a:endParaRPr lang="en-US" sz="2000"/>
            </a:p>
          </p:txBody>
        </p:sp>
      </p:grpSp>
      <p:pic>
        <p:nvPicPr>
          <p:cNvPr id="73" name="图片 3" descr="image001"/>
          <p:cNvPicPr>
            <a:picLocks noChangeArrowheads="1"/>
          </p:cNvPicPr>
          <p:nvPr/>
        </p:nvPicPr>
        <p:blipFill>
          <a:blip r:embed="rId8" cstate="screen"/>
          <a:srcRect/>
          <a:stretch>
            <a:fillRect/>
          </a:stretch>
        </p:blipFill>
        <p:spPr bwMode="auto">
          <a:xfrm>
            <a:off x="381000" y="4812036"/>
            <a:ext cx="741543" cy="487164"/>
          </a:xfrm>
          <a:prstGeom prst="roundRect">
            <a:avLst>
              <a:gd name="adj" fmla="val 8594"/>
            </a:avLst>
          </a:prstGeom>
          <a:solidFill>
            <a:srgbClr val="FFFFFF">
              <a:shade val="85000"/>
            </a:srgbClr>
          </a:solidFill>
          <a:ln>
            <a:noFill/>
          </a:ln>
          <a:effectLst/>
        </p:spPr>
      </p:pic>
      <p:sp>
        <p:nvSpPr>
          <p:cNvPr id="14352" name="TextBox 73"/>
          <p:cNvSpPr txBox="1">
            <a:spLocks noChangeArrowheads="1"/>
          </p:cNvSpPr>
          <p:nvPr/>
        </p:nvSpPr>
        <p:spPr bwMode="auto">
          <a:xfrm>
            <a:off x="1143000" y="4868863"/>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2000"/>
              <a:t>Управление </a:t>
            </a:r>
            <a:r>
              <a:rPr lang="en-US" sz="2000"/>
              <a:t>SCPI</a:t>
            </a:r>
            <a:endParaRPr lang="en-US" sz="2000" b="1">
              <a:solidFill>
                <a:srgbClr val="000000"/>
              </a:solidFill>
            </a:endParaRPr>
          </a:p>
        </p:txBody>
      </p:sp>
      <p:sp>
        <p:nvSpPr>
          <p:cNvPr id="14353" name="Slide Number Placeholder 30"/>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EBE6C259-5C13-43FB-B90C-C96E4C3DAFC6}" type="slidenum">
              <a:rPr lang="en-US" sz="800">
                <a:solidFill>
                  <a:srgbClr val="FFFFFF"/>
                </a:solidFill>
              </a:rPr>
              <a:pPr/>
              <a:t>17</a:t>
            </a:fld>
            <a:endParaRPr lang="en-US" sz="800">
              <a:solidFill>
                <a:srgbClr val="FFFFFF"/>
              </a:solidFill>
            </a:endParaRPr>
          </a:p>
        </p:txBody>
      </p:sp>
    </p:spTree>
    <p:extLst>
      <p:ext uri="{BB962C8B-B14F-4D97-AF65-F5344CB8AC3E}">
        <p14:creationId xmlns:p14="http://schemas.microsoft.com/office/powerpoint/2010/main" val="375926226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4"/>
          <p:cNvSpPr txBox="1">
            <a:spLocks noGrp="1"/>
          </p:cNvSpPr>
          <p:nvPr/>
        </p:nvSpPr>
        <p:spPr bwMode="white">
          <a:xfrm>
            <a:off x="228600" y="6638925"/>
            <a:ext cx="6143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000">
                <a:solidFill>
                  <a:srgbClr val="FFFFFF"/>
                </a:solidFill>
                <a:latin typeface="Arial" pitchFamily="34" charset="0"/>
              </a:rPr>
              <a:t>Page </a:t>
            </a:r>
            <a:fld id="{84471E24-FE1C-4A27-8D4F-96340BAA8404}" type="slidenum">
              <a:rPr lang="en-US" sz="1000">
                <a:solidFill>
                  <a:srgbClr val="FFFFFF"/>
                </a:solidFill>
                <a:latin typeface="Arial" pitchFamily="34" charset="0"/>
              </a:rPr>
              <a:pPr/>
              <a:t>18</a:t>
            </a:fld>
            <a:endParaRPr lang="en-US" sz="1000">
              <a:solidFill>
                <a:srgbClr val="FFFFFF"/>
              </a:solidFill>
              <a:latin typeface="Arial" pitchFamily="34" charset="0"/>
            </a:endParaRPr>
          </a:p>
        </p:txBody>
      </p:sp>
      <p:sp>
        <p:nvSpPr>
          <p:cNvPr id="54275" name="Rectangle 2"/>
          <p:cNvSpPr>
            <a:spLocks noGrp="1" noChangeArrowheads="1"/>
          </p:cNvSpPr>
          <p:nvPr>
            <p:ph type="title" idx="4294967295"/>
          </p:nvPr>
        </p:nvSpPr>
        <p:spPr>
          <a:xfrm>
            <a:off x="228600" y="115888"/>
            <a:ext cx="8537575" cy="992187"/>
          </a:xfrm>
        </p:spPr>
        <p:txBody>
          <a:bodyPr/>
          <a:lstStyle/>
          <a:p>
            <a:r>
              <a:rPr lang="ru-RU" smtClean="0"/>
              <a:t>Опция </a:t>
            </a:r>
            <a:r>
              <a:rPr lang="en-US" smtClean="0"/>
              <a:t>EMC - </a:t>
            </a:r>
            <a:r>
              <a:rPr lang="ru-RU" smtClean="0"/>
              <a:t>проведение измерений на электромагнитную совместимость</a:t>
            </a:r>
            <a:endParaRPr lang="en-US" smtClean="0"/>
          </a:p>
        </p:txBody>
      </p:sp>
      <p:pic>
        <p:nvPicPr>
          <p:cNvPr id="54276" name="Picture 46" descr="exa EMC 2 limit 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502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47"/>
          <p:cNvSpPr txBox="1">
            <a:spLocks noChangeArrowheads="1"/>
          </p:cNvSpPr>
          <p:nvPr/>
        </p:nvSpPr>
        <p:spPr bwMode="auto">
          <a:xfrm>
            <a:off x="5562600" y="1143000"/>
            <a:ext cx="3505200" cy="3998913"/>
          </a:xfrm>
          <a:prstGeom prst="rect">
            <a:avLst/>
          </a:prstGeom>
          <a:solidFill>
            <a:srgbClr val="CCFFFF">
              <a:alpha val="29019"/>
            </a:srgbClr>
          </a:solidFill>
          <a:ln w="12700">
            <a:solidFill>
              <a:schemeClr val="tx1"/>
            </a:solidFill>
            <a:miter lim="800000"/>
            <a:headEnd/>
            <a:tailEnd/>
          </a:ln>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ru-RU" sz="1800">
                <a:latin typeface="Arial" pitchFamily="34" charset="0"/>
              </a:rPr>
              <a:t>Полосы пропускания в соответствии с </a:t>
            </a:r>
            <a:r>
              <a:rPr lang="en-US" sz="1800">
                <a:latin typeface="Arial" pitchFamily="34" charset="0"/>
              </a:rPr>
              <a:t>CISPR 16-1-1</a:t>
            </a:r>
          </a:p>
          <a:p>
            <a:pPr eaLnBrk="1" hangingPunct="1">
              <a:spcBef>
                <a:spcPct val="50000"/>
              </a:spcBef>
            </a:pPr>
            <a:r>
              <a:rPr lang="ru-RU" sz="1800">
                <a:latin typeface="Arial" pitchFamily="34" charset="0"/>
              </a:rPr>
              <a:t>Детекторы в соответствии с </a:t>
            </a:r>
            <a:r>
              <a:rPr lang="en-US" sz="1800">
                <a:latin typeface="Arial" pitchFamily="34" charset="0"/>
              </a:rPr>
              <a:t>CISPR 16-1-1</a:t>
            </a:r>
            <a:br>
              <a:rPr lang="en-US" sz="1800">
                <a:latin typeface="Arial" pitchFamily="34" charset="0"/>
              </a:rPr>
            </a:br>
            <a:r>
              <a:rPr lang="en-US" sz="1800">
                <a:latin typeface="Arial" pitchFamily="34" charset="0"/>
              </a:rPr>
              <a:t>	Quasi-Peak</a:t>
            </a:r>
            <a:br>
              <a:rPr lang="en-US" sz="1800">
                <a:latin typeface="Arial" pitchFamily="34" charset="0"/>
              </a:rPr>
            </a:br>
            <a:r>
              <a:rPr lang="en-US" sz="1800">
                <a:latin typeface="Arial" pitchFamily="34" charset="0"/>
              </a:rPr>
              <a:t>	EMI Average</a:t>
            </a:r>
            <a:br>
              <a:rPr lang="en-US" sz="1800">
                <a:latin typeface="Arial" pitchFamily="34" charset="0"/>
              </a:rPr>
            </a:br>
            <a:r>
              <a:rPr lang="en-US" sz="1800">
                <a:latin typeface="Arial" pitchFamily="34" charset="0"/>
              </a:rPr>
              <a:t>	RMS Average</a:t>
            </a:r>
          </a:p>
          <a:p>
            <a:pPr eaLnBrk="1" hangingPunct="1">
              <a:spcBef>
                <a:spcPct val="50000"/>
              </a:spcBef>
            </a:pPr>
            <a:r>
              <a:rPr lang="ru-RU" sz="1800">
                <a:latin typeface="Arial" pitchFamily="34" charset="0"/>
              </a:rPr>
              <a:t>Предустановки полос анализа</a:t>
            </a:r>
            <a:endParaRPr lang="en-US" sz="1800">
              <a:latin typeface="Arial" pitchFamily="34" charset="0"/>
            </a:endParaRPr>
          </a:p>
          <a:p>
            <a:pPr eaLnBrk="1" hangingPunct="1">
              <a:spcBef>
                <a:spcPct val="50000"/>
              </a:spcBef>
            </a:pPr>
            <a:r>
              <a:rPr lang="ru-RU" sz="1800">
                <a:latin typeface="Arial" pitchFamily="34" charset="0"/>
              </a:rPr>
              <a:t>Линии допуска, факторы коррекции</a:t>
            </a:r>
            <a:endParaRPr lang="en-US" sz="1800">
              <a:latin typeface="Arial" pitchFamily="34" charset="0"/>
            </a:endParaRPr>
          </a:p>
          <a:p>
            <a:pPr eaLnBrk="1" hangingPunct="1">
              <a:spcBef>
                <a:spcPct val="50000"/>
              </a:spcBef>
            </a:pPr>
            <a:r>
              <a:rPr lang="ru-RU" sz="1800">
                <a:latin typeface="Arial" pitchFamily="34" charset="0"/>
              </a:rPr>
              <a:t>Настройка и прослушивание </a:t>
            </a:r>
            <a:endParaRPr lang="en-US" sz="1800">
              <a:latin typeface="Arial" pitchFamily="34" charset="0"/>
            </a:endParaRPr>
          </a:p>
          <a:p>
            <a:pPr eaLnBrk="1" hangingPunct="1">
              <a:spcBef>
                <a:spcPct val="50000"/>
              </a:spcBef>
            </a:pPr>
            <a:r>
              <a:rPr lang="ru-RU" sz="1800">
                <a:latin typeface="Arial" pitchFamily="34" charset="0"/>
              </a:rPr>
              <a:t>Измерения в точке маркера</a:t>
            </a:r>
            <a:endParaRPr lang="en-US" sz="1800">
              <a:latin typeface="Arial" pitchFamily="34" charset="0"/>
            </a:endParaRPr>
          </a:p>
        </p:txBody>
      </p:sp>
    </p:spTree>
    <p:extLst>
      <p:ext uri="{BB962C8B-B14F-4D97-AF65-F5344CB8AC3E}">
        <p14:creationId xmlns:p14="http://schemas.microsoft.com/office/powerpoint/2010/main" val="413153338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107950" y="-26988"/>
            <a:ext cx="9036050" cy="992188"/>
          </a:xfrm>
        </p:spPr>
        <p:txBody>
          <a:bodyPr/>
          <a:lstStyle/>
          <a:p>
            <a:r>
              <a:rPr lang="ru-RU" smtClean="0"/>
              <a:t>Специализированное приложение для проведения измерений на ЭМС</a:t>
            </a:r>
            <a:r>
              <a:rPr lang="en-US" smtClean="0"/>
              <a:t> </a:t>
            </a:r>
            <a:br>
              <a:rPr lang="en-US" smtClean="0"/>
            </a:br>
            <a:r>
              <a:rPr lang="en-US" smtClean="0">
                <a:solidFill>
                  <a:srgbClr val="C00000"/>
                </a:solidFill>
              </a:rPr>
              <a:t>N6141A/W6141A</a:t>
            </a:r>
          </a:p>
        </p:txBody>
      </p:sp>
      <p:pic>
        <p:nvPicPr>
          <p:cNvPr id="55299" name="Picture 9" descr="strp char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657600"/>
            <a:ext cx="3219450" cy="24145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10" descr="Search and measure.PNG"/>
          <p:cNvPicPr>
            <a:picLocks noChangeAspect="1"/>
          </p:cNvPicPr>
          <p:nvPr/>
        </p:nvPicPr>
        <p:blipFill>
          <a:blip r:embed="rId4" cstate="print">
            <a:extLst>
              <a:ext uri="{28A0092B-C50C-407E-A947-70E740481C1C}">
                <a14:useLocalDpi xmlns:a14="http://schemas.microsoft.com/office/drawing/2010/main" val="0"/>
              </a:ext>
            </a:extLst>
          </a:blip>
          <a:srcRect t="3670"/>
          <a:stretch>
            <a:fillRect/>
          </a:stretch>
        </p:blipFill>
        <p:spPr bwMode="auto">
          <a:xfrm>
            <a:off x="5181600" y="1143000"/>
            <a:ext cx="3219450" cy="23256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5301" name="Rectangle 10"/>
          <p:cNvSpPr>
            <a:spLocks noChangeArrowheads="1"/>
          </p:cNvSpPr>
          <p:nvPr/>
        </p:nvSpPr>
        <p:spPr bwMode="black">
          <a:xfrm>
            <a:off x="228600" y="1273175"/>
            <a:ext cx="45720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82588" lvl="1" indent="-381000">
              <a:buFont typeface="Wingdings" pitchFamily="2" charset="2"/>
              <a:buChar char="ü"/>
            </a:pPr>
            <a:r>
              <a:rPr lang="ru-RU" sz="1600" dirty="0"/>
              <a:t>Измерения в соответствии с </a:t>
            </a:r>
            <a:r>
              <a:rPr lang="en-US" sz="1600" dirty="0"/>
              <a:t>CISPR 16-1-1</a:t>
            </a:r>
            <a:r>
              <a:rPr lang="ru-RU" sz="1600" dirty="0"/>
              <a:t> и </a:t>
            </a:r>
            <a:r>
              <a:rPr lang="en-US" sz="1600" dirty="0"/>
              <a:t>MIL-STD</a:t>
            </a:r>
          </a:p>
          <a:p>
            <a:pPr marL="382588" lvl="1" indent="-381000">
              <a:buFont typeface="Wingdings" pitchFamily="2" charset="2"/>
              <a:buChar char="ü"/>
            </a:pPr>
            <a:r>
              <a:rPr lang="ru-RU" sz="1600" dirty="0"/>
              <a:t>Анализ </a:t>
            </a:r>
            <a:r>
              <a:rPr lang="ru-RU" sz="1600" dirty="0" err="1"/>
              <a:t>кондуктивных</a:t>
            </a:r>
            <a:r>
              <a:rPr lang="ru-RU" sz="1600" dirty="0"/>
              <a:t> и радио-излучений (</a:t>
            </a:r>
            <a:r>
              <a:rPr lang="en-US" sz="1600" dirty="0" err="1"/>
              <a:t>precompliance</a:t>
            </a:r>
            <a:r>
              <a:rPr lang="ru-RU" sz="1600" dirty="0"/>
              <a:t>)</a:t>
            </a:r>
            <a:endParaRPr lang="en-US" sz="1600" dirty="0"/>
          </a:p>
          <a:p>
            <a:pPr marL="382588" lvl="1" indent="-381000">
              <a:buFont typeface="Wingdings" pitchFamily="2" charset="2"/>
              <a:buChar char="ü"/>
            </a:pPr>
            <a:r>
              <a:rPr lang="ru-RU" sz="1600" dirty="0"/>
              <a:t>Множество детекторов</a:t>
            </a:r>
            <a:r>
              <a:rPr lang="en-US" sz="1600" dirty="0"/>
              <a:t> – </a:t>
            </a:r>
            <a:r>
              <a:rPr lang="ru-RU" sz="1600" dirty="0"/>
              <a:t>пиковый, квазипиковый, средний </a:t>
            </a:r>
            <a:r>
              <a:rPr lang="en-US" sz="1600" dirty="0"/>
              <a:t>EMI</a:t>
            </a:r>
            <a:r>
              <a:rPr lang="ru-RU" sz="1600" dirty="0"/>
              <a:t> и </a:t>
            </a:r>
            <a:r>
              <a:rPr lang="en-US" sz="1600" dirty="0"/>
              <a:t>RMS average</a:t>
            </a:r>
          </a:p>
          <a:p>
            <a:pPr marL="382588" lvl="1" indent="-381000">
              <a:buFont typeface="Wingdings" pitchFamily="2" charset="2"/>
              <a:buChar char="ü"/>
            </a:pPr>
            <a:r>
              <a:rPr lang="ru-RU" sz="1600" dirty="0"/>
              <a:t>Простое определение излучений, превышающих пределы</a:t>
            </a:r>
            <a:endParaRPr lang="en-US" sz="1600" dirty="0"/>
          </a:p>
          <a:p>
            <a:pPr marL="839788" lvl="2" indent="-381000">
              <a:buFont typeface="Courier New" pitchFamily="49" charset="0"/>
              <a:buChar char="o"/>
            </a:pPr>
            <a:r>
              <a:rPr lang="ru-RU" sz="1600" dirty="0"/>
              <a:t>Список сигналов</a:t>
            </a:r>
            <a:r>
              <a:rPr lang="en-US" sz="1600" dirty="0"/>
              <a:t>, </a:t>
            </a:r>
            <a:r>
              <a:rPr lang="ru-RU" sz="1600" dirty="0"/>
              <a:t>частотное сканирование, шкалы детекторов на одном экране</a:t>
            </a:r>
            <a:endParaRPr lang="en-US" sz="1600" dirty="0"/>
          </a:p>
          <a:p>
            <a:pPr marL="382588" lvl="1" indent="-381000">
              <a:buFont typeface="Wingdings" pitchFamily="2" charset="2"/>
              <a:buChar char="ü"/>
            </a:pPr>
            <a:r>
              <a:rPr lang="ru-RU" sz="1600" dirty="0"/>
              <a:t>График изменения сигналов во времени</a:t>
            </a:r>
            <a:endParaRPr lang="en-US" sz="1600" dirty="0"/>
          </a:p>
          <a:p>
            <a:pPr marL="382588" lvl="1" indent="-381000">
              <a:buFont typeface="Wingdings" pitchFamily="2" charset="2"/>
              <a:buChar char="ü"/>
            </a:pPr>
            <a:r>
              <a:rPr lang="ru-RU" sz="1600" dirty="0"/>
              <a:t>Глобальная центральная частота для разных режимов (анализ спектра, ЭМС, аналоговая демодуляция)</a:t>
            </a:r>
            <a:endParaRPr lang="en-US" sz="1600" dirty="0"/>
          </a:p>
          <a:p>
            <a:pPr marL="382588" lvl="1" indent="-381000">
              <a:buFont typeface="Wingdings" pitchFamily="2" charset="2"/>
              <a:buChar char="ü"/>
            </a:pPr>
            <a:r>
              <a:rPr lang="ru-RU" sz="1600" dirty="0"/>
              <a:t>Настройка и прослушивание  сигналов из списка</a:t>
            </a:r>
            <a:endParaRPr lang="en-US" sz="1600" dirty="0"/>
          </a:p>
          <a:p>
            <a:pPr marL="382588" lvl="1" indent="-381000">
              <a:buFont typeface="Wingdings" pitchFamily="2" charset="2"/>
              <a:buChar char="ü"/>
            </a:pPr>
            <a:endParaRPr lang="en-US" sz="1600" dirty="0"/>
          </a:p>
          <a:p>
            <a:pPr marL="382588" lvl="1" indent="-381000">
              <a:buFont typeface="Wingdings" pitchFamily="2" charset="2"/>
              <a:buChar char="ü"/>
            </a:pPr>
            <a:endParaRPr lang="en-US" sz="1600" dirty="0"/>
          </a:p>
          <a:p>
            <a:pPr marL="382588" lvl="1" indent="-381000">
              <a:buFont typeface="Wingdings" pitchFamily="2" charset="2"/>
              <a:buChar char="ü"/>
            </a:pPr>
            <a:endParaRPr lang="en-US" sz="1600" dirty="0"/>
          </a:p>
          <a:p>
            <a:pPr marL="382588" lvl="1" indent="-381000">
              <a:buFont typeface="Wingdings" pitchFamily="2" charset="2"/>
              <a:buChar char="ü"/>
            </a:pPr>
            <a:endParaRPr lang="en-US" sz="1400" dirty="0">
              <a:latin typeface="Arial" pitchFamily="34" charset="0"/>
            </a:endParaRPr>
          </a:p>
          <a:p>
            <a:pPr marL="806450" lvl="3" indent="-342900"/>
            <a:r>
              <a:rPr lang="en-US" dirty="0">
                <a:latin typeface="Arial" pitchFamily="34" charset="0"/>
              </a:rPr>
              <a:t> </a:t>
            </a:r>
          </a:p>
          <a:p>
            <a:pPr marL="806450" lvl="3" indent="-342900">
              <a:buFontTx/>
              <a:buAutoNum type="arabicPeriod"/>
            </a:pPr>
            <a:endParaRPr lang="en-US" sz="1400" dirty="0">
              <a:latin typeface="Arial" pitchFamily="34" charset="0"/>
            </a:endParaRPr>
          </a:p>
          <a:p>
            <a:pPr marL="806450" lvl="3" indent="-342900">
              <a:buFontTx/>
              <a:buAutoNum type="arabicPeriod"/>
            </a:pPr>
            <a:endParaRPr lang="en-US" sz="1400" dirty="0">
              <a:latin typeface="Arial" pitchFamily="34" charset="0"/>
            </a:endParaRPr>
          </a:p>
        </p:txBody>
      </p:sp>
      <p:sp>
        <p:nvSpPr>
          <p:cNvPr id="55302" name="TextBox 13"/>
          <p:cNvSpPr txBox="1">
            <a:spLocks noChangeArrowheads="1"/>
          </p:cNvSpPr>
          <p:nvPr/>
        </p:nvSpPr>
        <p:spPr bwMode="auto">
          <a:xfrm>
            <a:off x="152400" y="5668963"/>
            <a:ext cx="5181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hlinkClick r:id="rId5"/>
              </a:rPr>
              <a:t>www.agilent.com/find/N6141A</a:t>
            </a:r>
            <a:endParaRPr lang="en-US" sz="1600"/>
          </a:p>
          <a:p>
            <a:pPr eaLnBrk="1" hangingPunct="1"/>
            <a:r>
              <a:rPr lang="en-US" sz="1600">
                <a:hlinkClick r:id="rId6"/>
              </a:rPr>
              <a:t>www.agilent.com/find/W6141A</a:t>
            </a:r>
            <a:endParaRPr lang="en-US" sz="1600"/>
          </a:p>
          <a:p>
            <a:pPr eaLnBrk="1" hangingPunct="1"/>
            <a:endParaRPr lang="en-US"/>
          </a:p>
        </p:txBody>
      </p:sp>
    </p:spTree>
    <p:extLst>
      <p:ext uri="{BB962C8B-B14F-4D97-AF65-F5344CB8AC3E}">
        <p14:creationId xmlns:p14="http://schemas.microsoft.com/office/powerpoint/2010/main" val="147273724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Rectangle 8"/>
          <p:cNvSpPr>
            <a:spLocks noChangeArrowheads="1"/>
          </p:cNvSpPr>
          <p:nvPr/>
        </p:nvSpPr>
        <p:spPr bwMode="auto">
          <a:xfrm>
            <a:off x="238125" y="76201"/>
            <a:ext cx="8691563" cy="1143000"/>
          </a:xfrm>
          <a:prstGeom prst="rect">
            <a:avLst/>
          </a:prstGeom>
          <a:solidFill>
            <a:schemeClr val="bg1"/>
          </a:solidFill>
          <a:ln>
            <a:noFill/>
          </a:ln>
        </p:spPr>
        <p:txBody>
          <a:bodyPr lIns="0" tIns="0" rIns="0" bIns="0"/>
          <a:lstStyle/>
          <a:p>
            <a:pPr>
              <a:spcAft>
                <a:spcPct val="10000"/>
              </a:spcAft>
            </a:pPr>
            <a:r>
              <a:rPr lang="ru-RU" altLang="ja-JP" sz="2800" b="1" dirty="0">
                <a:solidFill>
                  <a:schemeClr val="tx2"/>
                </a:solidFill>
                <a:latin typeface="Arial" pitchFamily="34" charset="0"/>
              </a:rPr>
              <a:t>Анализаторы сигналов </a:t>
            </a:r>
            <a:r>
              <a:rPr lang="en-US" altLang="ja-JP" sz="2800" b="1" dirty="0">
                <a:solidFill>
                  <a:schemeClr val="tx2"/>
                </a:solidFill>
                <a:latin typeface="Arial" pitchFamily="34" charset="0"/>
                <a:ea typeface="Arial Unicode MS" pitchFamily="34" charset="-128"/>
                <a:cs typeface="Arial Unicode MS" pitchFamily="34" charset="-128"/>
              </a:rPr>
              <a:t>Agilent </a:t>
            </a:r>
            <a:r>
              <a:rPr lang="ru-RU" altLang="ja-JP" sz="2800" b="1" dirty="0" smtClean="0">
                <a:solidFill>
                  <a:schemeClr val="tx2"/>
                </a:solidFill>
                <a:latin typeface="Arial" pitchFamily="34" charset="0"/>
              </a:rPr>
              <a:t>серии </a:t>
            </a:r>
            <a:r>
              <a:rPr lang="en-US" altLang="ja-JP" sz="2800" b="1" dirty="0" smtClean="0">
                <a:solidFill>
                  <a:schemeClr val="tx2"/>
                </a:solidFill>
                <a:latin typeface="Arial" pitchFamily="34" charset="0"/>
                <a:ea typeface="Arial Unicode MS" pitchFamily="34" charset="-128"/>
                <a:cs typeface="Arial Unicode MS" pitchFamily="34" charset="-128"/>
              </a:rPr>
              <a:t>X</a:t>
            </a:r>
            <a:endParaRPr lang="en-US" altLang="ja-JP" sz="2800" b="1" dirty="0">
              <a:solidFill>
                <a:schemeClr val="tx2"/>
              </a:solidFill>
              <a:latin typeface="Arial" pitchFamily="34" charset="0"/>
              <a:ea typeface="Arial Unicode MS" pitchFamily="34" charset="-128"/>
              <a:cs typeface="Arial Unicode MS" pitchFamily="34" charset="-128"/>
            </a:endParaRPr>
          </a:p>
          <a:p>
            <a:pPr>
              <a:spcAft>
                <a:spcPct val="10000"/>
              </a:spcAft>
            </a:pPr>
            <a:r>
              <a:rPr lang="ru-RU" sz="1800" dirty="0">
                <a:solidFill>
                  <a:schemeClr val="accent1"/>
                </a:solidFill>
                <a:latin typeface="Arial" pitchFamily="34" charset="0"/>
              </a:rPr>
              <a:t>Эволюционный подход к анализу сигналов </a:t>
            </a:r>
            <a:endParaRPr lang="en-US" altLang="ja-JP" sz="1800" dirty="0">
              <a:solidFill>
                <a:schemeClr val="accent1"/>
              </a:solidFill>
              <a:latin typeface="Arial" pitchFamily="34" charset="0"/>
              <a:ea typeface="Arial Unicode MS" pitchFamily="34" charset="-128"/>
              <a:cs typeface="Arial Unicode MS" pitchFamily="34" charset="-128"/>
            </a:endParaRPr>
          </a:p>
        </p:txBody>
      </p:sp>
      <p:sp>
        <p:nvSpPr>
          <p:cNvPr id="15362" name="Rectangle 7"/>
          <p:cNvSpPr txBox="1">
            <a:spLocks noGrp="1" noChangeArrowheads="1"/>
          </p:cNvSpPr>
          <p:nvPr/>
        </p:nvSpPr>
        <p:spPr bwMode="white">
          <a:xfrm>
            <a:off x="228600" y="6638925"/>
            <a:ext cx="6143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1CA5E539-8C95-4FB2-8399-8B724A34C9C4}" type="slidenum">
              <a:rPr lang="en-US" sz="800">
                <a:solidFill>
                  <a:srgbClr val="FFFFFF"/>
                </a:solidFill>
              </a:rPr>
              <a:pPr/>
              <a:t>2</a:t>
            </a:fld>
            <a:endParaRPr lang="en-US" sz="800">
              <a:solidFill>
                <a:srgbClr val="FFFFFF"/>
              </a:solidFill>
            </a:endParaRPr>
          </a:p>
        </p:txBody>
      </p:sp>
      <p:pic>
        <p:nvPicPr>
          <p:cNvPr id="15363" name="Picture 27" descr="E4440A-2000FEB11-P-1TA"/>
          <p:cNvPicPr>
            <a:picLocks noChangeAspect="1" noChangeArrowheads="1"/>
          </p:cNvPicPr>
          <p:nvPr/>
        </p:nvPicPr>
        <p:blipFill>
          <a:blip r:embed="rId3">
            <a:lum bright="58000" contrast="-70000"/>
            <a:extLst>
              <a:ext uri="{28A0092B-C50C-407E-A947-70E740481C1C}">
                <a14:useLocalDpi xmlns:a14="http://schemas.microsoft.com/office/drawing/2010/main" val="0"/>
              </a:ext>
            </a:extLst>
          </a:blip>
          <a:srcRect/>
          <a:stretch>
            <a:fillRect/>
          </a:stretch>
        </p:blipFill>
        <p:spPr bwMode="auto">
          <a:xfrm>
            <a:off x="5926138" y="533400"/>
            <a:ext cx="14843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descr="MXA_BBIQ_Straig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288" y="2057400"/>
            <a:ext cx="1484312"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descr="N9010A_1_2007Mar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3335179"/>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E4402B_ESA_E-1999JAN06-P-1A"/>
          <p:cNvPicPr>
            <a:picLocks noChangeAspect="1" noChangeArrowheads="1"/>
          </p:cNvPicPr>
          <p:nvPr/>
        </p:nvPicPr>
        <p:blipFill>
          <a:blip r:embed="rId6">
            <a:clrChange>
              <a:clrFrom>
                <a:srgbClr val="FFFFFF"/>
              </a:clrFrom>
              <a:clrTo>
                <a:srgbClr val="FFFFFF">
                  <a:alpha val="0"/>
                </a:srgbClr>
              </a:clrTo>
            </a:clrChange>
            <a:lum bright="58000" contrast="-70000"/>
            <a:extLst>
              <a:ext uri="{28A0092B-C50C-407E-A947-70E740481C1C}">
                <a14:useLocalDpi xmlns:a14="http://schemas.microsoft.com/office/drawing/2010/main" val="0"/>
              </a:ext>
            </a:extLst>
          </a:blip>
          <a:srcRect/>
          <a:stretch>
            <a:fillRect/>
          </a:stretch>
        </p:blipFill>
        <p:spPr bwMode="auto">
          <a:xfrm>
            <a:off x="1905000" y="3352800"/>
            <a:ext cx="1219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6"/>
          <p:cNvSpPr txBox="1">
            <a:spLocks noChangeArrowheads="1"/>
          </p:cNvSpPr>
          <p:nvPr/>
        </p:nvSpPr>
        <p:spPr bwMode="auto">
          <a:xfrm>
            <a:off x="4419600" y="4106862"/>
            <a:ext cx="1600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ja-JP" sz="1400" dirty="0">
                <a:latin typeface="Arial" pitchFamily="34" charset="0"/>
                <a:ea typeface="Arial Unicode MS" pitchFamily="34" charset="-128"/>
                <a:cs typeface="Arial Unicode MS" pitchFamily="34" charset="-128"/>
              </a:rPr>
              <a:t>EXA</a:t>
            </a:r>
          </a:p>
          <a:p>
            <a:r>
              <a:rPr lang="ru-RU" altLang="ja-JP" sz="1000" dirty="0">
                <a:solidFill>
                  <a:schemeClr val="tx2"/>
                </a:solidFill>
                <a:latin typeface="Arial" pitchFamily="34" charset="0"/>
              </a:rPr>
              <a:t>экономичная серия </a:t>
            </a:r>
            <a:r>
              <a:rPr lang="en-US" altLang="ja-JP" sz="1000" dirty="0">
                <a:solidFill>
                  <a:schemeClr val="tx2"/>
                </a:solidFill>
                <a:latin typeface="Arial" pitchFamily="34" charset="0"/>
                <a:ea typeface="Arial Unicode MS" pitchFamily="34" charset="-128"/>
                <a:cs typeface="Arial Unicode MS" pitchFamily="34" charset="-128"/>
              </a:rPr>
              <a:t>X</a:t>
            </a:r>
            <a:r>
              <a:rPr lang="ru-RU" altLang="ja-JP" sz="1000" dirty="0">
                <a:solidFill>
                  <a:schemeClr val="tx2"/>
                </a:solidFill>
                <a:latin typeface="Arial" pitchFamily="34" charset="0"/>
              </a:rPr>
              <a:t> анализаторов</a:t>
            </a:r>
            <a:r>
              <a:rPr lang="en-US" altLang="ja-JP" sz="1000" dirty="0">
                <a:solidFill>
                  <a:schemeClr val="tx2"/>
                </a:solidFill>
                <a:latin typeface="Arial" pitchFamily="34" charset="0"/>
                <a:ea typeface="Arial Unicode MS" pitchFamily="34" charset="-128"/>
                <a:cs typeface="Arial Unicode MS" pitchFamily="34" charset="-128"/>
              </a:rPr>
              <a:t/>
            </a:r>
            <a:br>
              <a:rPr lang="en-US" altLang="ja-JP" sz="1000" dirty="0">
                <a:solidFill>
                  <a:schemeClr val="tx2"/>
                </a:solidFill>
                <a:latin typeface="Arial" pitchFamily="34" charset="0"/>
                <a:ea typeface="Arial Unicode MS" pitchFamily="34" charset="-128"/>
                <a:cs typeface="Arial Unicode MS" pitchFamily="34" charset="-128"/>
              </a:rPr>
            </a:br>
            <a:r>
              <a:rPr lang="en-US" altLang="ja-JP" sz="1000" dirty="0" smtClean="0">
                <a:solidFill>
                  <a:schemeClr val="tx2"/>
                </a:solidFill>
                <a:latin typeface="Arial" pitchFamily="34" charset="0"/>
                <a:ea typeface="Arial Unicode MS" pitchFamily="34" charset="-128"/>
                <a:cs typeface="Arial Unicode MS" pitchFamily="34" charset="-128"/>
              </a:rPr>
              <a:t>10Гц </a:t>
            </a:r>
            <a:r>
              <a:rPr lang="ru-RU" altLang="ja-JP" sz="1000" dirty="0">
                <a:solidFill>
                  <a:schemeClr val="tx2"/>
                </a:solidFill>
                <a:latin typeface="Arial" pitchFamily="34" charset="0"/>
              </a:rPr>
              <a:t>…</a:t>
            </a:r>
            <a:r>
              <a:rPr lang="en-US" altLang="ja-JP" sz="1000" dirty="0">
                <a:solidFill>
                  <a:schemeClr val="tx2"/>
                </a:solidFill>
                <a:latin typeface="Arial" pitchFamily="34" charset="0"/>
                <a:ea typeface="Arial Unicode MS" pitchFamily="34" charset="-128"/>
                <a:cs typeface="Arial Unicode MS" pitchFamily="34" charset="-128"/>
              </a:rPr>
              <a:t> </a:t>
            </a:r>
            <a:r>
              <a:rPr lang="en-US" altLang="ja-JP" sz="1000" dirty="0" smtClean="0">
                <a:solidFill>
                  <a:schemeClr val="tx2"/>
                </a:solidFill>
                <a:latin typeface="Arial" pitchFamily="34" charset="0"/>
                <a:ea typeface="Arial Unicode MS" pitchFamily="34" charset="-128"/>
                <a:cs typeface="Arial Unicode MS" pitchFamily="34" charset="-128"/>
              </a:rPr>
              <a:t>26.5ГГц</a:t>
            </a:r>
            <a:endParaRPr lang="en-US" altLang="ja-JP" sz="1600" dirty="0">
              <a:solidFill>
                <a:schemeClr val="tx2"/>
              </a:solidFill>
              <a:latin typeface="Arial" pitchFamily="34" charset="0"/>
              <a:ea typeface="Arial Unicode MS" pitchFamily="34" charset="-128"/>
              <a:cs typeface="Arial Unicode MS" pitchFamily="34" charset="-128"/>
            </a:endParaRPr>
          </a:p>
        </p:txBody>
      </p:sp>
      <p:sp>
        <p:nvSpPr>
          <p:cNvPr id="15368" name="Text Box 7"/>
          <p:cNvSpPr txBox="1">
            <a:spLocks noChangeArrowheads="1"/>
          </p:cNvSpPr>
          <p:nvPr/>
        </p:nvSpPr>
        <p:spPr bwMode="auto">
          <a:xfrm>
            <a:off x="2286000" y="4857750"/>
            <a:ext cx="176202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ja-JP" sz="1400" dirty="0">
                <a:latin typeface="Arial" pitchFamily="34" charset="0"/>
                <a:ea typeface="Arial Unicode MS" pitchFamily="34" charset="-128"/>
                <a:cs typeface="Arial Unicode MS" pitchFamily="34" charset="-128"/>
              </a:rPr>
              <a:t>CXA</a:t>
            </a:r>
          </a:p>
          <a:p>
            <a:r>
              <a:rPr lang="ru-RU" altLang="ja-JP" sz="1000" dirty="0">
                <a:solidFill>
                  <a:schemeClr val="tx2"/>
                </a:solidFill>
                <a:latin typeface="Arial" pitchFamily="34" charset="0"/>
              </a:rPr>
              <a:t>бюджетный Х анализатор </a:t>
            </a:r>
          </a:p>
          <a:p>
            <a:r>
              <a:rPr lang="en-US" altLang="ja-JP" sz="1000" dirty="0">
                <a:solidFill>
                  <a:schemeClr val="tx2"/>
                </a:solidFill>
                <a:latin typeface="Arial" pitchFamily="34" charset="0"/>
                <a:ea typeface="Arial Unicode MS" pitchFamily="34" charset="-128"/>
                <a:cs typeface="Arial Unicode MS" pitchFamily="34" charset="-128"/>
              </a:rPr>
              <a:t>9</a:t>
            </a:r>
            <a:r>
              <a:rPr lang="ru-RU" altLang="ja-JP" sz="1000" dirty="0">
                <a:solidFill>
                  <a:schemeClr val="tx2"/>
                </a:solidFill>
                <a:latin typeface="Arial" pitchFamily="34" charset="0"/>
              </a:rPr>
              <a:t>кГц…</a:t>
            </a:r>
            <a:r>
              <a:rPr lang="en-US" altLang="ja-JP" sz="1000" dirty="0">
                <a:solidFill>
                  <a:schemeClr val="tx2"/>
                </a:solidFill>
                <a:latin typeface="Arial" pitchFamily="34" charset="0"/>
                <a:ea typeface="Arial Unicode MS" pitchFamily="34" charset="-128"/>
                <a:cs typeface="Arial Unicode MS" pitchFamily="34" charset="-128"/>
              </a:rPr>
              <a:t>7.5</a:t>
            </a:r>
            <a:r>
              <a:rPr lang="ru-RU" altLang="ja-JP" sz="1000" dirty="0" smtClean="0">
                <a:solidFill>
                  <a:schemeClr val="tx2"/>
                </a:solidFill>
                <a:latin typeface="Arial" pitchFamily="34" charset="0"/>
              </a:rPr>
              <a:t>ГГц</a:t>
            </a:r>
            <a:r>
              <a:rPr lang="en-US" altLang="ja-JP" sz="1000" dirty="0" smtClean="0">
                <a:solidFill>
                  <a:schemeClr val="tx2"/>
                </a:solidFill>
                <a:latin typeface="Arial" pitchFamily="34" charset="0"/>
              </a:rPr>
              <a:t>…</a:t>
            </a:r>
          </a:p>
        </p:txBody>
      </p:sp>
      <p:sp>
        <p:nvSpPr>
          <p:cNvPr id="15370" name="AutoShape 9"/>
          <p:cNvSpPr>
            <a:spLocks noChangeArrowheads="1"/>
          </p:cNvSpPr>
          <p:nvPr/>
        </p:nvSpPr>
        <p:spPr bwMode="auto">
          <a:xfrm>
            <a:off x="1752600" y="5562600"/>
            <a:ext cx="6858000" cy="609600"/>
          </a:xfrm>
          <a:prstGeom prst="rightArrow">
            <a:avLst>
              <a:gd name="adj1" fmla="val 38093"/>
              <a:gd name="adj2" fmla="val 105625"/>
            </a:avLst>
          </a:prstGeom>
          <a:solidFill>
            <a:schemeClr val="accent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anchor="ctr"/>
          <a:lstStyle/>
          <a:p>
            <a:pPr algn="ctr"/>
            <a:r>
              <a:rPr lang="ru-RU" altLang="ja-JP" sz="1800">
                <a:solidFill>
                  <a:schemeClr val="bg1"/>
                </a:solidFill>
                <a:latin typeface="Arial" pitchFamily="34" charset="0"/>
              </a:rPr>
              <a:t>Уровень</a:t>
            </a:r>
            <a:endParaRPr lang="en-US" altLang="ja-JP" sz="1800">
              <a:solidFill>
                <a:schemeClr val="bg1"/>
              </a:solidFill>
              <a:latin typeface="Arial" pitchFamily="34" charset="0"/>
              <a:ea typeface="Arial Unicode MS" pitchFamily="34" charset="-128"/>
              <a:cs typeface="Arial Unicode MS" pitchFamily="34" charset="-128"/>
            </a:endParaRPr>
          </a:p>
        </p:txBody>
      </p:sp>
      <p:sp>
        <p:nvSpPr>
          <p:cNvPr id="15371" name="Text Box 10"/>
          <p:cNvSpPr txBox="1">
            <a:spLocks noChangeArrowheads="1"/>
          </p:cNvSpPr>
          <p:nvPr/>
        </p:nvSpPr>
        <p:spPr bwMode="auto">
          <a:xfrm>
            <a:off x="2743200" y="4038600"/>
            <a:ext cx="16891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ja-JP" sz="1400" dirty="0">
                <a:solidFill>
                  <a:srgbClr val="A6A6A6"/>
                </a:solidFill>
                <a:latin typeface="Arial" pitchFamily="34" charset="0"/>
                <a:ea typeface="Arial Unicode MS" pitchFamily="34" charset="-128"/>
                <a:cs typeface="Arial Unicode MS" pitchFamily="34" charset="-128"/>
              </a:rPr>
              <a:t>ESA</a:t>
            </a:r>
          </a:p>
          <a:p>
            <a:r>
              <a:rPr lang="ru-RU" altLang="ja-JP" sz="1000" dirty="0">
                <a:solidFill>
                  <a:srgbClr val="A6A6A6"/>
                </a:solidFill>
                <a:latin typeface="Arial" pitchFamily="34" charset="0"/>
              </a:rPr>
              <a:t>Самая популярная серия</a:t>
            </a:r>
            <a:r>
              <a:rPr lang="en-US" altLang="ja-JP" sz="1000" dirty="0">
                <a:solidFill>
                  <a:srgbClr val="A6A6A6"/>
                </a:solidFill>
                <a:latin typeface="Arial" pitchFamily="34" charset="0"/>
                <a:ea typeface="Arial Unicode MS" pitchFamily="34" charset="-128"/>
                <a:cs typeface="Arial Unicode MS" pitchFamily="34" charset="-128"/>
              </a:rPr>
              <a:t/>
            </a:r>
            <a:br>
              <a:rPr lang="en-US" altLang="ja-JP" sz="1000" dirty="0">
                <a:solidFill>
                  <a:srgbClr val="A6A6A6"/>
                </a:solidFill>
                <a:latin typeface="Arial" pitchFamily="34" charset="0"/>
                <a:ea typeface="Arial Unicode MS" pitchFamily="34" charset="-128"/>
                <a:cs typeface="Arial Unicode MS" pitchFamily="34" charset="-128"/>
              </a:rPr>
            </a:br>
            <a:r>
              <a:rPr lang="en-US" altLang="ja-JP" sz="1000" dirty="0">
                <a:solidFill>
                  <a:srgbClr val="A6A6A6"/>
                </a:solidFill>
                <a:latin typeface="Arial" pitchFamily="34" charset="0"/>
                <a:ea typeface="Arial Unicode MS" pitchFamily="34" charset="-128"/>
                <a:cs typeface="Arial Unicode MS" pitchFamily="34" charset="-128"/>
              </a:rPr>
              <a:t>100</a:t>
            </a:r>
            <a:r>
              <a:rPr lang="ru-RU" altLang="ja-JP" sz="1000" dirty="0">
                <a:solidFill>
                  <a:srgbClr val="A6A6A6"/>
                </a:solidFill>
                <a:latin typeface="Arial" pitchFamily="34" charset="0"/>
              </a:rPr>
              <a:t>Гц(30Гц)…</a:t>
            </a:r>
            <a:r>
              <a:rPr lang="en-US" altLang="ja-JP" sz="1000" dirty="0">
                <a:solidFill>
                  <a:srgbClr val="A6A6A6"/>
                </a:solidFill>
                <a:latin typeface="Arial" pitchFamily="34" charset="0"/>
                <a:ea typeface="Arial Unicode MS" pitchFamily="34" charset="-128"/>
                <a:cs typeface="Arial Unicode MS" pitchFamily="34" charset="-128"/>
              </a:rPr>
              <a:t>26.5</a:t>
            </a:r>
            <a:r>
              <a:rPr lang="ru-RU" altLang="ja-JP" sz="1000" dirty="0">
                <a:solidFill>
                  <a:srgbClr val="A6A6A6"/>
                </a:solidFill>
                <a:latin typeface="Arial" pitchFamily="34" charset="0"/>
              </a:rPr>
              <a:t>ГГц</a:t>
            </a:r>
            <a:endParaRPr lang="en-US" altLang="ja-JP" sz="1600" dirty="0">
              <a:solidFill>
                <a:srgbClr val="A6A6A6"/>
              </a:solidFill>
              <a:latin typeface="Arial" pitchFamily="34" charset="0"/>
              <a:ea typeface="Arial Unicode MS" pitchFamily="34" charset="-128"/>
              <a:cs typeface="Arial Unicode MS" pitchFamily="34" charset="-128"/>
            </a:endParaRPr>
          </a:p>
        </p:txBody>
      </p:sp>
      <p:sp>
        <p:nvSpPr>
          <p:cNvPr id="15372" name="AutoShape 11"/>
          <p:cNvSpPr>
            <a:spLocks noChangeArrowheads="1"/>
          </p:cNvSpPr>
          <p:nvPr/>
        </p:nvSpPr>
        <p:spPr bwMode="auto">
          <a:xfrm rot="-5400000">
            <a:off x="-1104900" y="2628900"/>
            <a:ext cx="3352800" cy="685800"/>
          </a:xfrm>
          <a:prstGeom prst="rightArrow">
            <a:avLst>
              <a:gd name="adj1" fmla="val 38093"/>
              <a:gd name="adj2" fmla="val 76253"/>
            </a:avLst>
          </a:prstGeom>
          <a:solidFill>
            <a:schemeClr val="accent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anchor="ctr"/>
          <a:lstStyle/>
          <a:p>
            <a:pPr algn="ctr"/>
            <a:r>
              <a:rPr lang="ru-RU" altLang="ja-JP" sz="1800">
                <a:solidFill>
                  <a:schemeClr val="bg1"/>
                </a:solidFill>
                <a:latin typeface="Arial" pitchFamily="34" charset="0"/>
              </a:rPr>
              <a:t>Стоимость</a:t>
            </a:r>
            <a:endParaRPr lang="en-US" altLang="ja-JP" sz="1800">
              <a:solidFill>
                <a:schemeClr val="bg1"/>
              </a:solidFill>
              <a:latin typeface="Arial" pitchFamily="34" charset="0"/>
              <a:ea typeface="Arial Unicode MS" pitchFamily="34" charset="-128"/>
              <a:cs typeface="Arial Unicode MS" pitchFamily="34" charset="-128"/>
            </a:endParaRPr>
          </a:p>
        </p:txBody>
      </p:sp>
      <p:sp>
        <p:nvSpPr>
          <p:cNvPr id="15373" name="Text Box 14"/>
          <p:cNvSpPr txBox="1">
            <a:spLocks noChangeArrowheads="1"/>
          </p:cNvSpPr>
          <p:nvPr/>
        </p:nvSpPr>
        <p:spPr bwMode="auto">
          <a:xfrm>
            <a:off x="5700713" y="2819400"/>
            <a:ext cx="15382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ja-JP" sz="1400" dirty="0">
                <a:latin typeface="Arial" pitchFamily="34" charset="0"/>
                <a:ea typeface="Arial Unicode MS" pitchFamily="34" charset="-128"/>
                <a:cs typeface="Arial Unicode MS" pitchFamily="34" charset="-128"/>
              </a:rPr>
              <a:t>MXA</a:t>
            </a:r>
          </a:p>
          <a:p>
            <a:r>
              <a:rPr lang="en-US" altLang="ja-JP" sz="1000" dirty="0">
                <a:solidFill>
                  <a:schemeClr val="tx2"/>
                </a:solidFill>
                <a:latin typeface="Arial" pitchFamily="34" charset="0"/>
                <a:ea typeface="Arial Unicode MS" pitchFamily="34" charset="-128"/>
                <a:cs typeface="Arial Unicode MS" pitchFamily="34" charset="-128"/>
              </a:rPr>
              <a:t>X</a:t>
            </a:r>
            <a:r>
              <a:rPr lang="ru-RU" altLang="ja-JP" sz="1000" dirty="0">
                <a:solidFill>
                  <a:schemeClr val="tx2"/>
                </a:solidFill>
                <a:latin typeface="Arial" pitchFamily="34" charset="0"/>
              </a:rPr>
              <a:t> анализаторы среднего класса</a:t>
            </a:r>
            <a:r>
              <a:rPr lang="en-US" altLang="ja-JP" sz="1000" dirty="0">
                <a:solidFill>
                  <a:schemeClr val="tx2"/>
                </a:solidFill>
                <a:latin typeface="Arial" pitchFamily="34" charset="0"/>
                <a:ea typeface="Arial Unicode MS" pitchFamily="34" charset="-128"/>
                <a:cs typeface="Arial Unicode MS" pitchFamily="34" charset="-128"/>
              </a:rPr>
              <a:t> </a:t>
            </a:r>
          </a:p>
          <a:p>
            <a:r>
              <a:rPr lang="en-US" altLang="ja-JP" sz="1000" dirty="0" smtClean="0">
                <a:solidFill>
                  <a:schemeClr val="tx2"/>
                </a:solidFill>
                <a:latin typeface="Arial" pitchFamily="34" charset="0"/>
                <a:ea typeface="Arial Unicode MS" pitchFamily="34" charset="-128"/>
                <a:cs typeface="Arial Unicode MS" pitchFamily="34" charset="-128"/>
              </a:rPr>
              <a:t>10</a:t>
            </a:r>
            <a:r>
              <a:rPr lang="ru-RU" altLang="ja-JP" sz="1000" dirty="0" smtClean="0">
                <a:solidFill>
                  <a:schemeClr val="tx2"/>
                </a:solidFill>
                <a:latin typeface="Arial" pitchFamily="34" charset="0"/>
              </a:rPr>
              <a:t>Гц…</a:t>
            </a:r>
            <a:r>
              <a:rPr lang="en-US" altLang="ja-JP" sz="1000" dirty="0">
                <a:solidFill>
                  <a:schemeClr val="tx2"/>
                </a:solidFill>
                <a:latin typeface="Arial" pitchFamily="34" charset="0"/>
                <a:ea typeface="Arial Unicode MS" pitchFamily="34" charset="-128"/>
                <a:cs typeface="Arial Unicode MS" pitchFamily="34" charset="-128"/>
              </a:rPr>
              <a:t>26.5</a:t>
            </a:r>
            <a:r>
              <a:rPr lang="ru-RU" altLang="ja-JP" sz="1000" dirty="0">
                <a:solidFill>
                  <a:schemeClr val="tx2"/>
                </a:solidFill>
                <a:latin typeface="Arial" pitchFamily="34" charset="0"/>
              </a:rPr>
              <a:t>ГГц</a:t>
            </a:r>
            <a:endParaRPr lang="en-US" altLang="ja-JP" sz="1000" dirty="0">
              <a:solidFill>
                <a:schemeClr val="tx2"/>
              </a:solidFill>
              <a:latin typeface="Arial" pitchFamily="34" charset="0"/>
              <a:ea typeface="Arial Unicode MS" pitchFamily="34" charset="-128"/>
              <a:cs typeface="Arial Unicode MS" pitchFamily="34" charset="-128"/>
            </a:endParaRPr>
          </a:p>
        </p:txBody>
      </p:sp>
      <p:sp>
        <p:nvSpPr>
          <p:cNvPr id="15374" name="Text Box 15"/>
          <p:cNvSpPr txBox="1">
            <a:spLocks noChangeArrowheads="1"/>
          </p:cNvSpPr>
          <p:nvPr/>
        </p:nvSpPr>
        <p:spPr bwMode="auto">
          <a:xfrm>
            <a:off x="6248400" y="1371600"/>
            <a:ext cx="1371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ja-JP" sz="1400">
                <a:solidFill>
                  <a:srgbClr val="A6A6A6"/>
                </a:solidFill>
                <a:latin typeface="Arial" pitchFamily="34" charset="0"/>
                <a:ea typeface="Arial Unicode MS" pitchFamily="34" charset="-128"/>
                <a:cs typeface="Arial Unicode MS" pitchFamily="34" charset="-128"/>
              </a:rPr>
              <a:t>PSA</a:t>
            </a:r>
          </a:p>
          <a:p>
            <a:r>
              <a:rPr lang="ru-RU" altLang="ja-JP" sz="1000">
                <a:solidFill>
                  <a:srgbClr val="A6A6A6"/>
                </a:solidFill>
                <a:latin typeface="Arial" pitchFamily="34" charset="0"/>
              </a:rPr>
              <a:t>анализаторы высшего класса</a:t>
            </a:r>
            <a:r>
              <a:rPr lang="en-US" altLang="ja-JP" sz="1000">
                <a:solidFill>
                  <a:srgbClr val="A6A6A6"/>
                </a:solidFill>
                <a:latin typeface="Arial" pitchFamily="34" charset="0"/>
                <a:ea typeface="Arial Unicode MS" pitchFamily="34" charset="-128"/>
                <a:cs typeface="Arial Unicode MS" pitchFamily="34" charset="-128"/>
              </a:rPr>
              <a:t> </a:t>
            </a:r>
            <a:br>
              <a:rPr lang="en-US" altLang="ja-JP" sz="1000">
                <a:solidFill>
                  <a:srgbClr val="A6A6A6"/>
                </a:solidFill>
                <a:latin typeface="Arial" pitchFamily="34" charset="0"/>
                <a:ea typeface="Arial Unicode MS" pitchFamily="34" charset="-128"/>
                <a:cs typeface="Arial Unicode MS" pitchFamily="34" charset="-128"/>
              </a:rPr>
            </a:br>
            <a:r>
              <a:rPr lang="en-US" altLang="ja-JP" sz="1000">
                <a:solidFill>
                  <a:srgbClr val="A6A6A6"/>
                </a:solidFill>
                <a:latin typeface="Arial" pitchFamily="34" charset="0"/>
                <a:ea typeface="Arial Unicode MS" pitchFamily="34" charset="-128"/>
                <a:cs typeface="Arial Unicode MS" pitchFamily="34" charset="-128"/>
              </a:rPr>
              <a:t>3</a:t>
            </a:r>
            <a:r>
              <a:rPr lang="ru-RU" altLang="ja-JP" sz="1000">
                <a:solidFill>
                  <a:srgbClr val="A6A6A6"/>
                </a:solidFill>
                <a:latin typeface="Arial" pitchFamily="34" charset="0"/>
              </a:rPr>
              <a:t>Гц…</a:t>
            </a:r>
            <a:r>
              <a:rPr lang="en-US" altLang="ja-JP" sz="1000">
                <a:solidFill>
                  <a:srgbClr val="A6A6A6"/>
                </a:solidFill>
                <a:latin typeface="Arial" pitchFamily="34" charset="0"/>
                <a:ea typeface="Arial Unicode MS" pitchFamily="34" charset="-128"/>
                <a:cs typeface="Arial Unicode MS" pitchFamily="34" charset="-128"/>
              </a:rPr>
              <a:t>50</a:t>
            </a:r>
            <a:r>
              <a:rPr lang="ru-RU" altLang="ja-JP" sz="1000">
                <a:solidFill>
                  <a:srgbClr val="A6A6A6"/>
                </a:solidFill>
                <a:latin typeface="Arial" pitchFamily="34" charset="0"/>
              </a:rPr>
              <a:t>ГГц</a:t>
            </a:r>
            <a:endParaRPr lang="en-US" altLang="ja-JP" sz="1000">
              <a:solidFill>
                <a:srgbClr val="A6A6A6"/>
              </a:solidFill>
              <a:latin typeface="Arial" pitchFamily="34" charset="0"/>
              <a:ea typeface="Arial Unicode MS" pitchFamily="34" charset="-128"/>
              <a:cs typeface="Arial Unicode MS" pitchFamily="34" charset="-128"/>
            </a:endParaRPr>
          </a:p>
        </p:txBody>
      </p:sp>
      <p:pic>
        <p:nvPicPr>
          <p:cNvPr id="15375" name="Picture 17" descr="QuadNe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540159"/>
            <a:ext cx="1257300" cy="96504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76" name="Text Box 18"/>
          <p:cNvSpPr txBox="1">
            <a:spLocks noChangeArrowheads="1"/>
          </p:cNvSpPr>
          <p:nvPr/>
        </p:nvSpPr>
        <p:spPr bwMode="auto">
          <a:xfrm>
            <a:off x="7435850" y="3589338"/>
            <a:ext cx="178435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ru-RU" altLang="ja-JP" sz="1400" dirty="0">
                <a:latin typeface="Arial" pitchFamily="34" charset="0"/>
              </a:rPr>
              <a:t>Приложение для векторного анализа </a:t>
            </a:r>
            <a:r>
              <a:rPr lang="en-US" altLang="ja-JP" sz="1400" dirty="0">
                <a:latin typeface="Arial" pitchFamily="34" charset="0"/>
                <a:ea typeface="Arial Unicode MS" pitchFamily="34" charset="-128"/>
                <a:cs typeface="Arial Unicode MS" pitchFamily="34" charset="-128"/>
              </a:rPr>
              <a:t>89600</a:t>
            </a:r>
          </a:p>
          <a:p>
            <a:r>
              <a:rPr lang="ru-RU" altLang="ja-JP" sz="1000" dirty="0">
                <a:solidFill>
                  <a:schemeClr val="tx2"/>
                </a:solidFill>
                <a:latin typeface="Arial" pitchFamily="34" charset="0"/>
              </a:rPr>
              <a:t>лучшее средство анализа и диагностики</a:t>
            </a:r>
            <a:endParaRPr lang="en-US" altLang="ja-JP" sz="1000" dirty="0">
              <a:solidFill>
                <a:schemeClr val="tx2"/>
              </a:solidFill>
              <a:latin typeface="Arial" pitchFamily="34" charset="0"/>
              <a:ea typeface="Arial Unicode MS" pitchFamily="34" charset="-128"/>
              <a:cs typeface="Arial Unicode MS" pitchFamily="34" charset="-128"/>
            </a:endParaRPr>
          </a:p>
        </p:txBody>
      </p:sp>
      <p:sp>
        <p:nvSpPr>
          <p:cNvPr id="15377" name="Text Box 29"/>
          <p:cNvSpPr txBox="1">
            <a:spLocks noChangeArrowheads="1"/>
          </p:cNvSpPr>
          <p:nvPr/>
        </p:nvSpPr>
        <p:spPr bwMode="auto">
          <a:xfrm>
            <a:off x="7467600" y="1363663"/>
            <a:ext cx="1676400" cy="76993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latin typeface="Arial" pitchFamily="34" charset="0"/>
              </a:rPr>
              <a:t>PXA</a:t>
            </a:r>
          </a:p>
          <a:p>
            <a:r>
              <a:rPr lang="en-US" sz="1000" dirty="0">
                <a:solidFill>
                  <a:schemeClr val="tx2"/>
                </a:solidFill>
                <a:latin typeface="Arial" pitchFamily="34" charset="0"/>
              </a:rPr>
              <a:t>X</a:t>
            </a:r>
            <a:r>
              <a:rPr lang="ru-RU" sz="1000" dirty="0">
                <a:solidFill>
                  <a:schemeClr val="tx2"/>
                </a:solidFill>
                <a:latin typeface="Arial" pitchFamily="34" charset="0"/>
              </a:rPr>
              <a:t> анализаторы высшего класса</a:t>
            </a:r>
            <a:r>
              <a:rPr lang="en-US" sz="1000" dirty="0">
                <a:solidFill>
                  <a:schemeClr val="tx2"/>
                </a:solidFill>
                <a:latin typeface="Arial" pitchFamily="34" charset="0"/>
              </a:rPr>
              <a:t> </a:t>
            </a:r>
            <a:br>
              <a:rPr lang="en-US" sz="1000" dirty="0">
                <a:solidFill>
                  <a:schemeClr val="tx2"/>
                </a:solidFill>
                <a:latin typeface="Arial" pitchFamily="34" charset="0"/>
              </a:rPr>
            </a:br>
            <a:r>
              <a:rPr lang="en-US" sz="1000" dirty="0">
                <a:solidFill>
                  <a:schemeClr val="tx2"/>
                </a:solidFill>
                <a:latin typeface="Arial" pitchFamily="34" charset="0"/>
              </a:rPr>
              <a:t>3</a:t>
            </a:r>
            <a:r>
              <a:rPr lang="ru-RU" sz="1000" dirty="0">
                <a:solidFill>
                  <a:schemeClr val="tx2"/>
                </a:solidFill>
                <a:latin typeface="Arial" pitchFamily="34" charset="0"/>
              </a:rPr>
              <a:t>Гц…</a:t>
            </a:r>
            <a:r>
              <a:rPr lang="en-US" sz="1000" dirty="0">
                <a:solidFill>
                  <a:schemeClr val="tx2"/>
                </a:solidFill>
                <a:latin typeface="Arial" pitchFamily="34" charset="0"/>
              </a:rPr>
              <a:t>5</a:t>
            </a:r>
            <a:r>
              <a:rPr lang="ru-RU" sz="1000" dirty="0">
                <a:solidFill>
                  <a:schemeClr val="tx2"/>
                </a:solidFill>
                <a:latin typeface="Arial" pitchFamily="34" charset="0"/>
              </a:rPr>
              <a:t>0ГГц</a:t>
            </a:r>
            <a:endParaRPr lang="en-US" sz="1000" dirty="0">
              <a:solidFill>
                <a:schemeClr val="tx2"/>
              </a:solidFill>
              <a:latin typeface="Arial" pitchFamily="34" charset="0"/>
            </a:endParaRPr>
          </a:p>
        </p:txBody>
      </p:sp>
      <p:grpSp>
        <p:nvGrpSpPr>
          <p:cNvPr id="15378" name="Group 29"/>
          <p:cNvGrpSpPr>
            <a:grpSpLocks noChangeAspect="1"/>
          </p:cNvGrpSpPr>
          <p:nvPr/>
        </p:nvGrpSpPr>
        <p:grpSpPr bwMode="auto">
          <a:xfrm>
            <a:off x="7467600" y="503238"/>
            <a:ext cx="1447800" cy="868362"/>
            <a:chOff x="1600200" y="2971800"/>
            <a:chExt cx="4191000" cy="2243138"/>
          </a:xfrm>
        </p:grpSpPr>
        <p:pic>
          <p:nvPicPr>
            <p:cNvPr id="15387" name="Picture 20" descr="http://marketingcms.cos.agilent.com/AgilentProductImageLibrary/Compatible/Preview.PreviewServlet?recordView=SearchResult_Preview&amp;catalogID=3&amp;recordID=23839&amp;errorURL=../images/DefaultThumbnail.jpg&amp;random=0.89196838711747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2971800"/>
              <a:ext cx="41910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8" name="Rectangle 31"/>
            <p:cNvSpPr>
              <a:spLocks noChangeArrowheads="1"/>
            </p:cNvSpPr>
            <p:nvPr/>
          </p:nvSpPr>
          <p:spPr bwMode="auto">
            <a:xfrm>
              <a:off x="3829579" y="3439118"/>
              <a:ext cx="180446" cy="715538"/>
            </a:xfrm>
            <a:prstGeom prst="rect">
              <a:avLst/>
            </a:prstGeom>
            <a:solidFill>
              <a:srgbClr val="C5C5C5"/>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spAutoFit/>
            </a:bodyPr>
            <a:lstStyle/>
            <a:p>
              <a:pPr eaLnBrk="0" hangingPunct="0"/>
              <a:endParaRPr lang="en-US" sz="1800">
                <a:latin typeface="Agilent TT Cond" pitchFamily="34" charset="0"/>
              </a:endParaRPr>
            </a:p>
          </p:txBody>
        </p:sp>
      </p:grpSp>
      <p:pic>
        <p:nvPicPr>
          <p:cNvPr id="15379"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4186238"/>
            <a:ext cx="16002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5380" name="Text Box 10"/>
          <p:cNvSpPr txBox="1">
            <a:spLocks noChangeArrowheads="1"/>
          </p:cNvSpPr>
          <p:nvPr/>
        </p:nvSpPr>
        <p:spPr bwMode="auto">
          <a:xfrm flipV="1">
            <a:off x="36513" y="190500"/>
            <a:ext cx="153987"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eaVert"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ja-JP" altLang="en-US" sz="1000">
                <a:solidFill>
                  <a:schemeClr val="bg1"/>
                </a:solidFill>
                <a:latin typeface="Arial" pitchFamily="34" charset="0"/>
                <a:ea typeface="Arial Unicode MS" pitchFamily="34" charset="-128"/>
                <a:cs typeface="Arial Unicode MS" pitchFamily="34" charset="-128"/>
              </a:rPr>
              <a:t>****</a:t>
            </a:r>
            <a:r>
              <a:rPr lang="en-US" altLang="ja-JP" sz="1000">
                <a:solidFill>
                  <a:schemeClr val="bg1"/>
                </a:solidFill>
                <a:latin typeface="Arial" pitchFamily="34" charset="0"/>
                <a:ea typeface="Arial Unicode MS" pitchFamily="34" charset="-128"/>
                <a:cs typeface="Arial Unicode MS" pitchFamily="34" charset="-128"/>
              </a:rPr>
              <a:t>AGILENT CONFIDENTIAL****NDA REQUIRED****AGILENT CONFIDENTIAL****NDA REQUIRED****</a:t>
            </a:r>
          </a:p>
        </p:txBody>
      </p:sp>
      <p:sp>
        <p:nvSpPr>
          <p:cNvPr id="15381" name="Text Box 16"/>
          <p:cNvSpPr txBox="1">
            <a:spLocks noChangeArrowheads="1"/>
          </p:cNvSpPr>
          <p:nvPr/>
        </p:nvSpPr>
        <p:spPr bwMode="auto">
          <a:xfrm>
            <a:off x="838200" y="2353270"/>
            <a:ext cx="2514600" cy="923330"/>
          </a:xfrm>
          <a:prstGeom prst="rect">
            <a:avLst/>
          </a:prstGeom>
          <a:solidFill>
            <a:srgbClr val="990033"/>
          </a:solidFill>
          <a:ln w="19050">
            <a:solidFill>
              <a:schemeClr val="tx1"/>
            </a:solidFill>
            <a:miter lim="800000"/>
            <a:headEnd/>
            <a:tailEnd/>
          </a:ln>
        </p:spPr>
        <p:txBody>
          <a:bodyPr wrap="square" lIns="0" tIns="0" rIns="0" bIns="0">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2" eaLnBrk="1" hangingPunct="1">
              <a:buFont typeface="Wingdings" pitchFamily="2" charset="2"/>
              <a:buNone/>
            </a:pPr>
            <a:r>
              <a:rPr lang="ru-RU" sz="2000" b="1" i="1" dirty="0">
                <a:solidFill>
                  <a:srgbClr val="FFFF00"/>
                </a:solidFill>
                <a:latin typeface="Arial" pitchFamily="34" charset="0"/>
              </a:rPr>
              <a:t>Анализаторы серии </a:t>
            </a:r>
            <a:r>
              <a:rPr lang="en-US" sz="2000" b="1" i="1" dirty="0">
                <a:solidFill>
                  <a:srgbClr val="FFFF00"/>
                </a:solidFill>
                <a:latin typeface="Arial" pitchFamily="34" charset="0"/>
              </a:rPr>
              <a:t>X</a:t>
            </a:r>
          </a:p>
          <a:p>
            <a:pPr lvl="2" eaLnBrk="1" hangingPunct="1"/>
            <a:r>
              <a:rPr lang="en-US" sz="2000" i="1" dirty="0">
                <a:solidFill>
                  <a:schemeClr val="tx2"/>
                </a:solidFill>
                <a:latin typeface="Arial" pitchFamily="34" charset="0"/>
              </a:rPr>
              <a:t>      </a:t>
            </a:r>
            <a:r>
              <a:rPr lang="ru-RU" sz="2000" b="1" i="1" dirty="0">
                <a:solidFill>
                  <a:schemeClr val="bg1"/>
                </a:solidFill>
                <a:latin typeface="Arial" pitchFamily="34" charset="0"/>
              </a:rPr>
              <a:t>в развитии</a:t>
            </a:r>
            <a:r>
              <a:rPr lang="en-US" sz="2000" b="1" i="1" dirty="0">
                <a:solidFill>
                  <a:schemeClr val="bg1"/>
                </a:solidFill>
                <a:latin typeface="Arial" pitchFamily="34" charset="0"/>
              </a:rPr>
              <a:t>…..      </a:t>
            </a:r>
          </a:p>
        </p:txBody>
      </p:sp>
      <p:pic>
        <p:nvPicPr>
          <p:cNvPr id="15382" name="Picture 19"/>
          <p:cNvPicPr>
            <a:picLocks noChangeAspect="1" noChangeArrowheads="1"/>
          </p:cNvPicPr>
          <p:nvPr/>
        </p:nvPicPr>
        <p:blipFill>
          <a:blip r:embed="rId10">
            <a:clrChange>
              <a:clrFrom>
                <a:srgbClr val="FFFFFF"/>
              </a:clrFrom>
              <a:clrTo>
                <a:srgbClr val="FFFFFF">
                  <a:alpha val="0"/>
                </a:srgbClr>
              </a:clrTo>
            </a:clrChange>
            <a:lum bright="58000" contrast="-70000"/>
            <a:extLst>
              <a:ext uri="{28A0092B-C50C-407E-A947-70E740481C1C}">
                <a14:useLocalDpi xmlns:a14="http://schemas.microsoft.com/office/drawing/2010/main" val="0"/>
              </a:ext>
            </a:extLst>
          </a:blip>
          <a:srcRect/>
          <a:stretch>
            <a:fillRect/>
          </a:stretch>
        </p:blipFill>
        <p:spPr bwMode="auto">
          <a:xfrm>
            <a:off x="4724400" y="1219200"/>
            <a:ext cx="117792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001">
                <a:solidFill>
                  <a:srgbClr val="000000"/>
                </a:solidFill>
                <a:miter lim="800000"/>
                <a:headEnd/>
                <a:tailEnd/>
              </a14:hiddenLine>
            </a:ext>
          </a:extLst>
        </p:spPr>
      </p:pic>
      <p:sp>
        <p:nvSpPr>
          <p:cNvPr id="15383" name="Rectangle 20"/>
          <p:cNvSpPr>
            <a:spLocks noChangeArrowheads="1"/>
          </p:cNvSpPr>
          <p:nvPr/>
        </p:nvSpPr>
        <p:spPr bwMode="auto">
          <a:xfrm>
            <a:off x="4724400" y="909637"/>
            <a:ext cx="88592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ja-JP" sz="1400" dirty="0">
                <a:solidFill>
                  <a:srgbClr val="BFBFBF"/>
                </a:solidFill>
                <a:latin typeface="Arial" pitchFamily="34" charset="0"/>
                <a:ea typeface="Arial Unicode MS" pitchFamily="34" charset="-128"/>
                <a:cs typeface="Arial Unicode MS" pitchFamily="34" charset="-128"/>
              </a:rPr>
              <a:t>856xEC</a:t>
            </a:r>
            <a:r>
              <a:rPr lang="en-US" altLang="ja-JP" sz="1400" b="1" dirty="0">
                <a:solidFill>
                  <a:srgbClr val="BFBFBF"/>
                </a:solidFill>
                <a:latin typeface="Arial" pitchFamily="34" charset="0"/>
                <a:ea typeface="Arial Unicode MS" pitchFamily="34" charset="-128"/>
                <a:cs typeface="Arial Unicode MS" pitchFamily="34" charset="-128"/>
              </a:rPr>
              <a:t/>
            </a:r>
            <a:br>
              <a:rPr lang="en-US" altLang="ja-JP" sz="1400" b="1" dirty="0">
                <a:solidFill>
                  <a:srgbClr val="BFBFBF"/>
                </a:solidFill>
                <a:latin typeface="Arial" pitchFamily="34" charset="0"/>
                <a:ea typeface="Arial Unicode MS" pitchFamily="34" charset="-128"/>
                <a:cs typeface="Arial Unicode MS" pitchFamily="34" charset="-128"/>
              </a:rPr>
            </a:br>
            <a:endParaRPr lang="en-US" altLang="ja-JP" sz="1000" dirty="0">
              <a:solidFill>
                <a:srgbClr val="BFBFBF"/>
              </a:solidFill>
              <a:latin typeface="Arial" pitchFamily="34" charset="0"/>
              <a:ea typeface="Arial Unicode MS" pitchFamily="34" charset="-128"/>
              <a:cs typeface="Arial Unicode MS" pitchFamily="34" charset="-128"/>
            </a:endParaRPr>
          </a:p>
        </p:txBody>
      </p:sp>
      <p:pic>
        <p:nvPicPr>
          <p:cNvPr id="15384" name="Picture 2" descr="N9320A (2)"/>
          <p:cNvPicPr>
            <a:picLocks noChangeAspect="1" noChangeArrowheads="1"/>
          </p:cNvPicPr>
          <p:nvPr/>
        </p:nvPicPr>
        <p:blipFill>
          <a:blip r:embed="rId11">
            <a:lum bright="58000" contrast="-72000"/>
            <a:extLst>
              <a:ext uri="{28A0092B-C50C-407E-A947-70E740481C1C}">
                <a14:useLocalDpi xmlns:a14="http://schemas.microsoft.com/office/drawing/2010/main" val="0"/>
              </a:ext>
            </a:extLst>
          </a:blip>
          <a:srcRect/>
          <a:stretch>
            <a:fillRect/>
          </a:stretch>
        </p:blipFill>
        <p:spPr bwMode="auto">
          <a:xfrm>
            <a:off x="304800" y="5586413"/>
            <a:ext cx="1066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5" name="Text Box 9"/>
          <p:cNvSpPr txBox="1">
            <a:spLocks noChangeArrowheads="1"/>
          </p:cNvSpPr>
          <p:nvPr/>
        </p:nvSpPr>
        <p:spPr bwMode="auto">
          <a:xfrm>
            <a:off x="228600" y="4876800"/>
            <a:ext cx="1600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solidFill>
                  <a:srgbClr val="A6A6A6"/>
                </a:solidFill>
                <a:latin typeface="Arial" pitchFamily="34" charset="0"/>
              </a:rPr>
              <a:t>N9320B </a:t>
            </a:r>
          </a:p>
          <a:p>
            <a:r>
              <a:rPr lang="ru-RU" altLang="ja-JP" sz="1000" dirty="0">
                <a:solidFill>
                  <a:srgbClr val="A6A6A6"/>
                </a:solidFill>
                <a:latin typeface="Arial" pitchFamily="34" charset="0"/>
              </a:rPr>
              <a:t>Анализатор общего назначения</a:t>
            </a:r>
            <a:endParaRPr lang="en-US" altLang="ja-JP" sz="1000" dirty="0">
              <a:solidFill>
                <a:srgbClr val="A6A6A6"/>
              </a:solidFill>
              <a:latin typeface="Arial" pitchFamily="34" charset="0"/>
              <a:ea typeface="Arial Unicode MS" pitchFamily="34" charset="-128"/>
              <a:cs typeface="Arial Unicode MS" pitchFamily="34" charset="-128"/>
            </a:endParaRPr>
          </a:p>
          <a:p>
            <a:r>
              <a:rPr lang="en-US" altLang="ja-JP" sz="1000" dirty="0">
                <a:solidFill>
                  <a:srgbClr val="A6A6A6"/>
                </a:solidFill>
                <a:latin typeface="Arial" pitchFamily="34" charset="0"/>
                <a:ea typeface="Arial Unicode MS" pitchFamily="34" charset="-128"/>
                <a:cs typeface="Arial Unicode MS" pitchFamily="34" charset="-128"/>
              </a:rPr>
              <a:t>9</a:t>
            </a:r>
            <a:r>
              <a:rPr lang="ru-RU" altLang="ja-JP" sz="1000" dirty="0">
                <a:solidFill>
                  <a:srgbClr val="A6A6A6"/>
                </a:solidFill>
                <a:latin typeface="Arial" pitchFamily="34" charset="0"/>
              </a:rPr>
              <a:t>кГц…</a:t>
            </a:r>
            <a:r>
              <a:rPr lang="en-US" altLang="ja-JP" sz="1000" dirty="0">
                <a:solidFill>
                  <a:srgbClr val="A6A6A6"/>
                </a:solidFill>
                <a:latin typeface="Arial" pitchFamily="34" charset="0"/>
                <a:ea typeface="Arial Unicode MS" pitchFamily="34" charset="-128"/>
                <a:cs typeface="Arial Unicode MS" pitchFamily="34" charset="-128"/>
              </a:rPr>
              <a:t>3</a:t>
            </a:r>
            <a:r>
              <a:rPr lang="ru-RU" altLang="ja-JP" sz="1000" dirty="0">
                <a:solidFill>
                  <a:srgbClr val="A6A6A6"/>
                </a:solidFill>
                <a:latin typeface="Arial" pitchFamily="34" charset="0"/>
              </a:rPr>
              <a:t>ГГц</a:t>
            </a:r>
            <a:endParaRPr lang="en-US" altLang="ja-JP" sz="1000" dirty="0">
              <a:solidFill>
                <a:srgbClr val="A6A6A6"/>
              </a:solidFill>
              <a:latin typeface="Arial" pitchFamily="34" charset="0"/>
              <a:ea typeface="Arial Unicode MS" pitchFamily="34" charset="-128"/>
              <a:cs typeface="Arial Unicode MS" pitchFamily="34" charset="-128"/>
            </a:endParaRPr>
          </a:p>
        </p:txBody>
      </p:sp>
      <p:sp>
        <p:nvSpPr>
          <p:cNvPr id="15386" name="Slide Number Placeholder 38"/>
          <p:cNvSpPr>
            <a:spLocks noGrp="1"/>
          </p:cNvSpPr>
          <p:nvPr>
            <p:ph type="sldNum" sz="quarter" idx="4294967295"/>
          </p:nvPr>
        </p:nvSpPr>
        <p:spPr>
          <a:xfrm>
            <a:off x="7543800" y="6662738"/>
            <a:ext cx="1371600" cy="1190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smtClean="0">
                <a:solidFill>
                  <a:srgbClr val="FFFFFF"/>
                </a:solidFill>
              </a:rPr>
              <a:t>Page </a:t>
            </a:r>
            <a:fld id="{5A9D4BB5-6D61-4757-861D-AB65D8FF1B3E}" type="slidenum">
              <a:rPr lang="en-US" sz="800" smtClean="0">
                <a:solidFill>
                  <a:srgbClr val="FFFFFF"/>
                </a:solidFill>
              </a:rPr>
              <a:pPr/>
              <a:t>2</a:t>
            </a:fld>
            <a:endParaRPr lang="en-US" sz="800" smtClean="0">
              <a:solidFill>
                <a:srgbClr val="FFFFFF"/>
              </a:solidFill>
            </a:endParaRPr>
          </a:p>
        </p:txBody>
      </p:sp>
      <p:grpSp>
        <p:nvGrpSpPr>
          <p:cNvPr id="3" name="Group 2"/>
          <p:cNvGrpSpPr/>
          <p:nvPr/>
        </p:nvGrpSpPr>
        <p:grpSpPr>
          <a:xfrm>
            <a:off x="3333750" y="3182779"/>
            <a:ext cx="2609850" cy="1160621"/>
            <a:chOff x="3352800" y="2971800"/>
            <a:chExt cx="2609850" cy="1160621"/>
          </a:xfrm>
        </p:grpSpPr>
        <p:sp>
          <p:nvSpPr>
            <p:cNvPr id="2" name="TextBox 1"/>
            <p:cNvSpPr txBox="1"/>
            <p:nvPr/>
          </p:nvSpPr>
          <p:spPr>
            <a:xfrm>
              <a:off x="3352800" y="2971800"/>
              <a:ext cx="1638300" cy="246221"/>
            </a:xfrm>
            <a:prstGeom prst="rect">
              <a:avLst/>
            </a:prstGeom>
            <a:noFill/>
          </p:spPr>
          <p:txBody>
            <a:bodyPr wrap="square" rtlCol="0">
              <a:spAutoFit/>
            </a:bodyPr>
            <a:lstStyle/>
            <a:p>
              <a:r>
                <a:rPr lang="ru-RU" sz="1000" b="1" dirty="0" smtClean="0">
                  <a:solidFill>
                    <a:srgbClr val="FF0000"/>
                  </a:solidFill>
                </a:rPr>
                <a:t>ДВЕ НОВЫЕ МОДЕЛИ</a:t>
              </a:r>
              <a:endParaRPr lang="en-US" sz="1000" b="1" dirty="0">
                <a:solidFill>
                  <a:srgbClr val="FF0000"/>
                </a:solidFill>
              </a:endParaRPr>
            </a:p>
          </p:txBody>
        </p:sp>
        <p:sp>
          <p:nvSpPr>
            <p:cNvPr id="30" name="TextBox 29"/>
            <p:cNvSpPr txBox="1"/>
            <p:nvPr/>
          </p:nvSpPr>
          <p:spPr>
            <a:xfrm>
              <a:off x="4876800" y="3886200"/>
              <a:ext cx="1085850" cy="246221"/>
            </a:xfrm>
            <a:prstGeom prst="rect">
              <a:avLst/>
            </a:prstGeom>
            <a:noFill/>
          </p:spPr>
          <p:txBody>
            <a:bodyPr wrap="square" rtlCol="0">
              <a:spAutoFit/>
            </a:bodyPr>
            <a:lstStyle/>
            <a:p>
              <a:r>
                <a:rPr lang="ru-RU" sz="1000" b="1" dirty="0" smtClean="0">
                  <a:solidFill>
                    <a:srgbClr val="FF0000"/>
                  </a:solidFill>
                </a:rPr>
                <a:t>32 и 44 ГГц !!!</a:t>
              </a:r>
              <a:endParaRPr lang="en-US" sz="1000" b="1" dirty="0">
                <a:solidFill>
                  <a:srgbClr val="FF0000"/>
                </a:solidFill>
              </a:endParaRPr>
            </a:p>
          </p:txBody>
        </p:sp>
        <p:sp>
          <p:nvSpPr>
            <p:cNvPr id="31" name="5-Point Star 30"/>
            <p:cNvSpPr/>
            <p:nvPr/>
          </p:nvSpPr>
          <p:spPr bwMode="auto">
            <a:xfrm>
              <a:off x="4953000" y="3276600"/>
              <a:ext cx="664453" cy="569912"/>
            </a:xfrm>
            <a:prstGeom prst="star5">
              <a:avLst/>
            </a:prstGeom>
            <a:solidFill>
              <a:srgbClr val="FFFF00"/>
            </a:solidFill>
            <a:ln w="12700" cap="flat" cmpd="sng" algn="ctr">
              <a:noFill/>
              <a:prstDash val="solid"/>
              <a:round/>
              <a:headEnd type="none" w="med" len="med"/>
              <a:tailEnd type="none" w="med" len="med"/>
            </a:ln>
            <a:effectLst>
              <a:outerShdw blurRad="101600" dist="114300" dir="19440000" sx="99000" sy="99000" algn="bl" rotWithShape="0">
                <a:prstClr val="black">
                  <a:alpha val="30000"/>
                </a:prstClr>
              </a:outerShdw>
            </a:effectLst>
            <a:scene3d>
              <a:camera prst="isometricLeftDown">
                <a:rot lat="0" lon="20400000" rev="600000"/>
              </a:camera>
              <a:lightRig rig="threePt" dir="t"/>
            </a:scene3d>
            <a:sp3d prstMaterial="dkEdge">
              <a:bevelT w="6350"/>
              <a:bevelB w="25400"/>
            </a:sp3d>
          </p:spPr>
          <p:txBody>
            <a:bodyPr vert="horz" wrap="none" lIns="0" tIns="0" rIns="0" bIns="0" numCol="1" rtlCol="0" anchor="ctr" anchorCtr="0" compatLnSpc="1">
              <a:prstTxWarp prst="textNoShape">
                <a:avLst/>
              </a:prstTxWarp>
              <a:normAutofit/>
            </a:bodyPr>
            <a:lstStyle/>
            <a:p>
              <a:r>
                <a:rPr lang="fr-FR" sz="1400" b="1" dirty="0" smtClean="0">
                  <a:solidFill>
                    <a:srgbClr val="000000"/>
                  </a:solidFill>
                </a:rPr>
                <a:t>NEW</a:t>
              </a:r>
              <a:endParaRPr lang="en-US" sz="1400" b="1" dirty="0" smtClean="0">
                <a:solidFill>
                  <a:srgbClr val="000000"/>
                </a:solidFill>
              </a:endParaRPr>
            </a:p>
          </p:txBody>
        </p:sp>
      </p:grpSp>
      <p:sp>
        <p:nvSpPr>
          <p:cNvPr id="33" name="5-Point Star 32"/>
          <p:cNvSpPr/>
          <p:nvPr/>
        </p:nvSpPr>
        <p:spPr bwMode="auto">
          <a:xfrm>
            <a:off x="598822" y="4203275"/>
            <a:ext cx="631156" cy="540600"/>
          </a:xfrm>
          <a:prstGeom prst="star5">
            <a:avLst/>
          </a:prstGeom>
          <a:solidFill>
            <a:srgbClr val="FFFF00"/>
          </a:solidFill>
          <a:ln w="12700" cap="flat" cmpd="sng" algn="ctr">
            <a:noFill/>
            <a:prstDash val="solid"/>
            <a:round/>
            <a:headEnd type="none" w="med" len="med"/>
            <a:tailEnd type="none" w="med" len="med"/>
          </a:ln>
          <a:effectLst>
            <a:outerShdw blurRad="101600" dist="114300" dir="19440000" sx="99000" sy="99000" algn="bl" rotWithShape="0">
              <a:prstClr val="black">
                <a:alpha val="30000"/>
              </a:prstClr>
            </a:outerShdw>
          </a:effectLst>
          <a:scene3d>
            <a:camera prst="isometricLeftDown">
              <a:rot lat="0" lon="20400000" rev="600000"/>
            </a:camera>
            <a:lightRig rig="threePt" dir="t"/>
          </a:scene3d>
          <a:sp3d prstMaterial="dkEdge">
            <a:bevelT w="6350"/>
            <a:bevelB w="25400"/>
          </a:sp3d>
        </p:spPr>
        <p:txBody>
          <a:bodyPr vert="horz" wrap="none" lIns="0" tIns="0" rIns="0" bIns="0" numCol="1" rtlCol="0" anchor="ctr" anchorCtr="0" compatLnSpc="1">
            <a:prstTxWarp prst="textNoShape">
              <a:avLst/>
            </a:prstTxWarp>
            <a:normAutofit lnSpcReduction="10000"/>
          </a:bodyPr>
          <a:lstStyle/>
          <a:p>
            <a:r>
              <a:rPr lang="fr-FR" sz="1400" b="1" dirty="0" smtClean="0">
                <a:solidFill>
                  <a:srgbClr val="000000"/>
                </a:solidFill>
              </a:rPr>
              <a:t>NEW</a:t>
            </a:r>
            <a:endParaRPr lang="en-US" sz="1400" b="1" dirty="0" smtClean="0">
              <a:solidFill>
                <a:srgbClr val="000000"/>
              </a:solidFill>
            </a:endParaRPr>
          </a:p>
        </p:txBody>
      </p:sp>
      <p:sp>
        <p:nvSpPr>
          <p:cNvPr id="4" name="TextBox 3"/>
          <p:cNvSpPr txBox="1"/>
          <p:nvPr/>
        </p:nvSpPr>
        <p:spPr>
          <a:xfrm>
            <a:off x="2932112" y="1676400"/>
            <a:ext cx="1792288" cy="615553"/>
          </a:xfrm>
          <a:prstGeom prst="rect">
            <a:avLst/>
          </a:prstGeom>
          <a:noFill/>
        </p:spPr>
        <p:txBody>
          <a:bodyPr wrap="square" rtlCol="0">
            <a:spAutoFit/>
          </a:bodyPr>
          <a:lstStyle/>
          <a:p>
            <a:r>
              <a:rPr lang="en-US" sz="1400" dirty="0" smtClean="0">
                <a:latin typeface="+mj-lt"/>
              </a:rPr>
              <a:t>MXE</a:t>
            </a:r>
          </a:p>
          <a:p>
            <a:r>
              <a:rPr lang="ru-RU" sz="1000" dirty="0" smtClean="0">
                <a:latin typeface="+mj-lt"/>
              </a:rPr>
              <a:t>Измерительный ЭМС приемник 20Г</a:t>
            </a:r>
            <a:r>
              <a:rPr lang="ru-RU" altLang="ja-JP" sz="1000" dirty="0" smtClean="0">
                <a:solidFill>
                  <a:schemeClr val="tx2"/>
                </a:solidFill>
                <a:latin typeface="Arial" pitchFamily="34" charset="0"/>
              </a:rPr>
              <a:t>ц…</a:t>
            </a:r>
            <a:r>
              <a:rPr lang="en-US" altLang="ja-JP" sz="1000" dirty="0">
                <a:solidFill>
                  <a:schemeClr val="tx2"/>
                </a:solidFill>
                <a:latin typeface="Arial" pitchFamily="34" charset="0"/>
                <a:ea typeface="Arial Unicode MS" pitchFamily="34" charset="-128"/>
                <a:cs typeface="Arial Unicode MS" pitchFamily="34" charset="-128"/>
              </a:rPr>
              <a:t>26.5</a:t>
            </a:r>
            <a:r>
              <a:rPr lang="ru-RU" altLang="ja-JP" sz="1000" dirty="0">
                <a:solidFill>
                  <a:schemeClr val="tx2"/>
                </a:solidFill>
                <a:latin typeface="Arial" pitchFamily="34" charset="0"/>
              </a:rPr>
              <a:t>ГГц</a:t>
            </a:r>
            <a:endParaRPr lang="ru-RU" sz="1000" dirty="0" smtClean="0">
              <a:latin typeface="+mj-lt"/>
            </a:endParaRPr>
          </a:p>
        </p:txBody>
      </p:sp>
      <p:pic>
        <p:nvPicPr>
          <p:cNvPr id="35" name="Picture 34" descr="N9038A_MXE_1_2011Jan18.jpg"/>
          <p:cNvPicPr>
            <a:picLocks noChangeAspect="1"/>
          </p:cNvPicPr>
          <p:nvPr/>
        </p:nvPicPr>
        <p:blipFill>
          <a:blip r:embed="rId12" cstate="print"/>
          <a:stretch>
            <a:fillRect/>
          </a:stretch>
        </p:blipFill>
        <p:spPr>
          <a:xfrm>
            <a:off x="2454687" y="914400"/>
            <a:ext cx="1593333" cy="773652"/>
          </a:xfrm>
          <a:prstGeom prst="rect">
            <a:avLst/>
          </a:prstGeom>
          <a:ln>
            <a:noFill/>
          </a:ln>
          <a:effectLst>
            <a:softEdge rad="112500"/>
          </a:effectLst>
        </p:spPr>
      </p:pic>
      <p:sp>
        <p:nvSpPr>
          <p:cNvPr id="36" name="TextBox 35"/>
          <p:cNvSpPr txBox="1"/>
          <p:nvPr/>
        </p:nvSpPr>
        <p:spPr>
          <a:xfrm>
            <a:off x="1187624" y="3974867"/>
            <a:ext cx="1638300" cy="246221"/>
          </a:xfrm>
          <a:prstGeom prst="rect">
            <a:avLst/>
          </a:prstGeom>
          <a:noFill/>
        </p:spPr>
        <p:txBody>
          <a:bodyPr wrap="square" rtlCol="0">
            <a:spAutoFit/>
          </a:bodyPr>
          <a:lstStyle/>
          <a:p>
            <a:r>
              <a:rPr lang="ru-RU" sz="1000" b="1" dirty="0" smtClean="0">
                <a:solidFill>
                  <a:srgbClr val="FF0000"/>
                </a:solidFill>
              </a:rPr>
              <a:t>ДВЕ НОВЫЕ МОДЕЛИ</a:t>
            </a:r>
            <a:endParaRPr lang="en-US" sz="1000" b="1" dirty="0">
              <a:solidFill>
                <a:srgbClr val="FF0000"/>
              </a:solidFill>
            </a:endParaRPr>
          </a:p>
        </p:txBody>
      </p:sp>
      <p:sp>
        <p:nvSpPr>
          <p:cNvPr id="37" name="TextBox 36"/>
          <p:cNvSpPr txBox="1"/>
          <p:nvPr/>
        </p:nvSpPr>
        <p:spPr>
          <a:xfrm>
            <a:off x="2771800" y="4797152"/>
            <a:ext cx="1276220" cy="246221"/>
          </a:xfrm>
          <a:prstGeom prst="rect">
            <a:avLst/>
          </a:prstGeom>
          <a:noFill/>
        </p:spPr>
        <p:txBody>
          <a:bodyPr wrap="square" rtlCol="0">
            <a:spAutoFit/>
          </a:bodyPr>
          <a:lstStyle/>
          <a:p>
            <a:r>
              <a:rPr lang="en-US" sz="1000" b="1" dirty="0" smtClean="0">
                <a:solidFill>
                  <a:srgbClr val="FF0000"/>
                </a:solidFill>
              </a:rPr>
              <a:t>1</a:t>
            </a:r>
            <a:r>
              <a:rPr lang="ru-RU" sz="1000" b="1" dirty="0" smtClean="0">
                <a:solidFill>
                  <a:srgbClr val="FF0000"/>
                </a:solidFill>
              </a:rPr>
              <a:t>3</a:t>
            </a:r>
            <a:r>
              <a:rPr lang="en-US" sz="1000" b="1" dirty="0" smtClean="0">
                <a:solidFill>
                  <a:srgbClr val="FF0000"/>
                </a:solidFill>
              </a:rPr>
              <a:t>.6</a:t>
            </a:r>
            <a:r>
              <a:rPr lang="ru-RU" sz="1000" b="1" dirty="0" smtClean="0">
                <a:solidFill>
                  <a:srgbClr val="FF0000"/>
                </a:solidFill>
              </a:rPr>
              <a:t> и </a:t>
            </a:r>
            <a:r>
              <a:rPr lang="en-US" sz="1000" b="1" dirty="0" smtClean="0">
                <a:solidFill>
                  <a:srgbClr val="FF0000"/>
                </a:solidFill>
              </a:rPr>
              <a:t>26.5</a:t>
            </a:r>
            <a:r>
              <a:rPr lang="ru-RU" sz="1000" b="1" dirty="0" smtClean="0">
                <a:solidFill>
                  <a:srgbClr val="FF0000"/>
                </a:solidFill>
              </a:rPr>
              <a:t> ГГц !!!</a:t>
            </a:r>
            <a:endParaRPr lang="en-US" sz="1000" b="1" dirty="0">
              <a:solidFill>
                <a:srgbClr val="FF0000"/>
              </a:solidFill>
            </a:endParaRPr>
          </a:p>
        </p:txBody>
      </p:sp>
    </p:spTree>
    <p:extLst>
      <p:ext uri="{BB962C8B-B14F-4D97-AF65-F5344CB8AC3E}">
        <p14:creationId xmlns:p14="http://schemas.microsoft.com/office/powerpoint/2010/main" val="22296785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39198" y="2132856"/>
            <a:ext cx="6473162" cy="3124200"/>
          </a:xfrm>
          <a:prstGeom prst="rect">
            <a:avLst/>
          </a:prstGeom>
          <a:ln>
            <a:noFill/>
          </a:ln>
          <a:effectLst>
            <a:softEdge rad="112500"/>
          </a:effectLst>
        </p:spPr>
      </p:pic>
      <p:sp>
        <p:nvSpPr>
          <p:cNvPr id="135171" name="Title 1"/>
          <p:cNvSpPr>
            <a:spLocks noGrp="1"/>
          </p:cNvSpPr>
          <p:nvPr>
            <p:ph type="title"/>
          </p:nvPr>
        </p:nvSpPr>
        <p:spPr>
          <a:xfrm>
            <a:off x="227013" y="227013"/>
            <a:ext cx="6361112" cy="1473200"/>
          </a:xfrm>
        </p:spPr>
        <p:txBody>
          <a:bodyPr/>
          <a:lstStyle/>
          <a:p>
            <a:r>
              <a:rPr lang="ru-RU" dirty="0" smtClean="0"/>
              <a:t>Специализированный измерительный ЭМС приёмник </a:t>
            </a:r>
            <a:r>
              <a:rPr lang="en-US" dirty="0" smtClean="0"/>
              <a:t>Agilent MXE N9038A</a:t>
            </a:r>
            <a:r>
              <a:rPr lang="en-US" dirty="0" smtClean="0">
                <a:solidFill>
                  <a:srgbClr val="006699"/>
                </a:solidFill>
              </a:rPr>
              <a:t/>
            </a:r>
            <a:br>
              <a:rPr lang="en-US" dirty="0" smtClean="0">
                <a:solidFill>
                  <a:srgbClr val="006699"/>
                </a:solidFill>
              </a:rPr>
            </a:br>
            <a:endParaRPr lang="en-US" dirty="0" smtClean="0"/>
          </a:p>
        </p:txBody>
      </p:sp>
      <p:sp>
        <p:nvSpPr>
          <p:cNvPr id="135172" name="Slide Number Placeholder 3"/>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AFF900A5-2253-478F-B7BA-C1D3CF2FE946}" type="slidenum">
              <a:rPr lang="en-US" sz="800">
                <a:solidFill>
                  <a:srgbClr val="FFFFFF"/>
                </a:solidFill>
              </a:rPr>
              <a:pPr/>
              <a:t>20</a:t>
            </a:fld>
            <a:endParaRPr lang="en-US" sz="800">
              <a:solidFill>
                <a:srgbClr val="FFFFFF"/>
              </a:solidFill>
            </a:endParaRPr>
          </a:p>
        </p:txBody>
      </p:sp>
    </p:spTree>
    <p:extLst>
      <p:ext uri="{BB962C8B-B14F-4D97-AF65-F5344CB8AC3E}">
        <p14:creationId xmlns:p14="http://schemas.microsoft.com/office/powerpoint/2010/main" val="12315824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743200"/>
            <a:ext cx="35052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76200" y="3068638"/>
            <a:ext cx="2895600" cy="893762"/>
            <a:chOff x="152400" y="3068960"/>
            <a:chExt cx="2895600" cy="893440"/>
          </a:xfrm>
        </p:grpSpPr>
        <p:sp>
          <p:nvSpPr>
            <p:cNvPr id="9" name="TextBox 8"/>
            <p:cNvSpPr txBox="1"/>
            <p:nvPr/>
          </p:nvSpPr>
          <p:spPr>
            <a:xfrm>
              <a:off x="152400" y="3068960"/>
              <a:ext cx="1687513" cy="8299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ru-RU" dirty="0"/>
                <a:t>Платформа </a:t>
              </a:r>
              <a:r>
                <a:rPr lang="en-US" dirty="0"/>
                <a:t>X</a:t>
              </a:r>
            </a:p>
          </p:txBody>
        </p:sp>
        <p:sp>
          <p:nvSpPr>
            <p:cNvPr id="136204" name="Right Arrow 7"/>
            <p:cNvSpPr>
              <a:spLocks noChangeArrowheads="1"/>
            </p:cNvSpPr>
            <p:nvPr/>
          </p:nvSpPr>
          <p:spPr bwMode="auto">
            <a:xfrm>
              <a:off x="1676400" y="3276600"/>
              <a:ext cx="1371600" cy="685800"/>
            </a:xfrm>
            <a:prstGeom prst="rightArrow">
              <a:avLst>
                <a:gd name="adj1" fmla="val 50000"/>
                <a:gd name="adj2" fmla="val 50000"/>
              </a:avLst>
            </a:prstGeom>
            <a:solidFill>
              <a:srgbClr val="FFFF00"/>
            </a:solidFill>
            <a:ln w="12700" algn="ctr">
              <a:solidFill>
                <a:srgbClr val="2B2B2B"/>
              </a:solidFill>
              <a:round/>
              <a:headEnd/>
              <a:tailEnd/>
            </a:ln>
          </p:spPr>
          <p:txBody>
            <a:bodyPr lIns="0" tIns="0" rIns="0" bIns="0"/>
            <a:lstStyle/>
            <a:p>
              <a:endParaRPr lang="en-US">
                <a:latin typeface="Arial" pitchFamily="34" charset="0"/>
              </a:endParaRPr>
            </a:p>
          </p:txBody>
        </p:sp>
      </p:grpSp>
      <p:grpSp>
        <p:nvGrpSpPr>
          <p:cNvPr id="3" name="Group 13"/>
          <p:cNvGrpSpPr>
            <a:grpSpLocks/>
          </p:cNvGrpSpPr>
          <p:nvPr/>
        </p:nvGrpSpPr>
        <p:grpSpPr bwMode="auto">
          <a:xfrm>
            <a:off x="6019800" y="3124200"/>
            <a:ext cx="2971800" cy="1200150"/>
            <a:chOff x="5867400" y="3124200"/>
            <a:chExt cx="2971800" cy="1200508"/>
          </a:xfrm>
        </p:grpSpPr>
        <p:sp>
          <p:nvSpPr>
            <p:cNvPr id="11" name="TextBox 10"/>
            <p:cNvSpPr txBox="1"/>
            <p:nvPr/>
          </p:nvSpPr>
          <p:spPr>
            <a:xfrm>
              <a:off x="6940550" y="3124200"/>
              <a:ext cx="1898650" cy="120050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ru-RU" dirty="0"/>
                <a:t>Полное соответствие </a:t>
              </a:r>
              <a:r>
                <a:rPr lang="en-US" dirty="0"/>
                <a:t>CISPR</a:t>
              </a:r>
            </a:p>
          </p:txBody>
        </p:sp>
        <p:sp>
          <p:nvSpPr>
            <p:cNvPr id="136202" name="Right Arrow 9"/>
            <p:cNvSpPr>
              <a:spLocks noChangeArrowheads="1"/>
            </p:cNvSpPr>
            <p:nvPr/>
          </p:nvSpPr>
          <p:spPr bwMode="auto">
            <a:xfrm rot="10800000">
              <a:off x="5867400" y="3276600"/>
              <a:ext cx="1000472" cy="685800"/>
            </a:xfrm>
            <a:prstGeom prst="rightArrow">
              <a:avLst>
                <a:gd name="adj1" fmla="val 50000"/>
                <a:gd name="adj2" fmla="val 49999"/>
              </a:avLst>
            </a:prstGeom>
            <a:solidFill>
              <a:srgbClr val="FFFF00"/>
            </a:solidFill>
            <a:ln w="12700" algn="ctr">
              <a:solidFill>
                <a:srgbClr val="2B2B2B"/>
              </a:solidFill>
              <a:round/>
              <a:headEnd/>
              <a:tailEnd/>
            </a:ln>
          </p:spPr>
          <p:txBody>
            <a:bodyPr lIns="0" tIns="0" rIns="0" bIns="0"/>
            <a:lstStyle/>
            <a:p>
              <a:endParaRPr lang="en-US">
                <a:latin typeface="Arial" pitchFamily="34" charset="0"/>
              </a:endParaRPr>
            </a:p>
          </p:txBody>
        </p:sp>
      </p:grpSp>
      <p:sp>
        <p:nvSpPr>
          <p:cNvPr id="136197" name="TextBox 12"/>
          <p:cNvSpPr txBox="1">
            <a:spLocks noChangeArrowheads="1"/>
          </p:cNvSpPr>
          <p:nvPr/>
        </p:nvSpPr>
        <p:spPr bwMode="auto">
          <a:xfrm>
            <a:off x="228600" y="838200"/>
            <a:ext cx="86868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15000"/>
              </a:lnSpc>
              <a:buFont typeface="Arial" pitchFamily="34" charset="0"/>
              <a:buChar char="•"/>
            </a:pPr>
            <a:r>
              <a:rPr lang="ru-RU"/>
              <a:t>Отличное значение погрешности измерений</a:t>
            </a:r>
            <a:r>
              <a:rPr lang="en-US"/>
              <a:t>: </a:t>
            </a:r>
            <a:r>
              <a:rPr lang="en-US">
                <a:sym typeface="Symbol" pitchFamily="18" charset="2"/>
              </a:rPr>
              <a:t></a:t>
            </a:r>
            <a:r>
              <a:rPr lang="en-US"/>
              <a:t>0.78</a:t>
            </a:r>
            <a:r>
              <a:rPr lang="ru-RU"/>
              <a:t>дБ</a:t>
            </a:r>
            <a:r>
              <a:rPr lang="en-US"/>
              <a:t>  </a:t>
            </a:r>
          </a:p>
          <a:p>
            <a:pPr eaLnBrk="1" hangingPunct="1">
              <a:lnSpc>
                <a:spcPct val="115000"/>
              </a:lnSpc>
              <a:buFont typeface="Arial" pitchFamily="34" charset="0"/>
              <a:buChar char="•"/>
            </a:pPr>
            <a:r>
              <a:rPr lang="ru-RU"/>
              <a:t>Выдающийся уровень чувствительности</a:t>
            </a:r>
            <a:r>
              <a:rPr lang="en-US"/>
              <a:t>: -163</a:t>
            </a:r>
            <a:r>
              <a:rPr lang="ru-RU"/>
              <a:t>дБм</a:t>
            </a:r>
            <a:r>
              <a:rPr lang="en-US"/>
              <a:t>/</a:t>
            </a:r>
            <a:r>
              <a:rPr lang="ru-RU"/>
              <a:t>Гц на </a:t>
            </a:r>
            <a:r>
              <a:rPr lang="en-US"/>
              <a:t>1</a:t>
            </a:r>
            <a:r>
              <a:rPr lang="ru-RU"/>
              <a:t>ГГц</a:t>
            </a:r>
            <a:endParaRPr lang="en-US"/>
          </a:p>
          <a:p>
            <a:pPr eaLnBrk="1" hangingPunct="1">
              <a:lnSpc>
                <a:spcPct val="115000"/>
              </a:lnSpc>
              <a:buFont typeface="Arial" pitchFamily="34" charset="0"/>
              <a:buChar char="•"/>
            </a:pPr>
            <a:r>
              <a:rPr lang="ru-RU"/>
              <a:t>Частотный диапазон</a:t>
            </a:r>
            <a:r>
              <a:rPr lang="en-US"/>
              <a:t>: 20</a:t>
            </a:r>
            <a:r>
              <a:rPr lang="ru-RU"/>
              <a:t>Гц…</a:t>
            </a:r>
            <a:r>
              <a:rPr lang="en-US"/>
              <a:t>26.5</a:t>
            </a:r>
            <a:r>
              <a:rPr lang="ru-RU"/>
              <a:t>ГГц</a:t>
            </a:r>
            <a:endParaRPr lang="en-US"/>
          </a:p>
        </p:txBody>
      </p:sp>
      <p:sp>
        <p:nvSpPr>
          <p:cNvPr id="136198" name="Title 3"/>
          <p:cNvSpPr>
            <a:spLocks noGrp="1"/>
          </p:cNvSpPr>
          <p:nvPr>
            <p:ph type="title"/>
          </p:nvPr>
        </p:nvSpPr>
        <p:spPr>
          <a:xfrm>
            <a:off x="228600" y="228600"/>
            <a:ext cx="8696325" cy="1066800"/>
          </a:xfrm>
        </p:spPr>
        <p:txBody>
          <a:bodyPr/>
          <a:lstStyle/>
          <a:p>
            <a:r>
              <a:rPr lang="en-US" sz="2400" dirty="0" smtClean="0"/>
              <a:t>MXE </a:t>
            </a:r>
            <a:r>
              <a:rPr lang="ru-RU" sz="2400" dirty="0" smtClean="0"/>
              <a:t>совершенствует тестирование на соответствие</a:t>
            </a:r>
            <a:r>
              <a:rPr lang="en-US" sz="2000" dirty="0" smtClean="0"/>
              <a:t/>
            </a:r>
            <a:br>
              <a:rPr lang="en-US" sz="2000" dirty="0" smtClean="0"/>
            </a:br>
            <a:endParaRPr lang="en-US" sz="2000" i="1" dirty="0" smtClean="0"/>
          </a:p>
        </p:txBody>
      </p:sp>
      <p:sp>
        <p:nvSpPr>
          <p:cNvPr id="17" name="TextBox 16"/>
          <p:cNvSpPr txBox="1"/>
          <p:nvPr/>
        </p:nvSpPr>
        <p:spPr>
          <a:xfrm>
            <a:off x="838200" y="4572000"/>
            <a:ext cx="7239000" cy="1200150"/>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a:solidFill>
                  <a:srgbClr val="FFFFFF"/>
                </a:solidFill>
              </a:rPr>
              <a:t>Больше чем </a:t>
            </a:r>
            <a:r>
              <a:rPr lang="en-US">
                <a:solidFill>
                  <a:srgbClr val="FFFFFF"/>
                </a:solidFill>
              </a:rPr>
              <a:t>EMI</a:t>
            </a:r>
            <a:r>
              <a:rPr lang="ru-RU">
                <a:solidFill>
                  <a:srgbClr val="FFFFFF"/>
                </a:solidFill>
              </a:rPr>
              <a:t> приёмник</a:t>
            </a:r>
            <a:endParaRPr lang="en-US">
              <a:solidFill>
                <a:srgbClr val="FFFFFF"/>
              </a:solidFill>
            </a:endParaRPr>
          </a:p>
          <a:p>
            <a:pPr algn="ctr" eaLnBrk="1" hangingPunct="1"/>
            <a:r>
              <a:rPr lang="en-US">
                <a:solidFill>
                  <a:srgbClr val="FFFFFF"/>
                </a:solidFill>
              </a:rPr>
              <a:t>MXE</a:t>
            </a:r>
            <a:r>
              <a:rPr lang="ru-RU">
                <a:solidFill>
                  <a:srgbClr val="FFFFFF"/>
                </a:solidFill>
              </a:rPr>
              <a:t> это также анализатор сигналов платформы </a:t>
            </a:r>
            <a:r>
              <a:rPr lang="en-US">
                <a:solidFill>
                  <a:srgbClr val="FFFFFF"/>
                </a:solidFill>
              </a:rPr>
              <a:t>X</a:t>
            </a:r>
            <a:r>
              <a:rPr lang="ru-RU">
                <a:solidFill>
                  <a:srgbClr val="FFFFFF"/>
                </a:solidFill>
              </a:rPr>
              <a:t> с множеством измерительных приложений</a:t>
            </a:r>
            <a:endParaRPr lang="en-US">
              <a:solidFill>
                <a:srgbClr val="FFFFFF"/>
              </a:solidFill>
            </a:endParaRPr>
          </a:p>
        </p:txBody>
      </p:sp>
      <p:sp>
        <p:nvSpPr>
          <p:cNvPr id="136200" name="Slide Number Placeholder 11"/>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CD8C4717-A7BB-4235-BA1D-1CF67D44B48C}" type="slidenum">
              <a:rPr lang="en-US" sz="800">
                <a:solidFill>
                  <a:srgbClr val="FFFFFF"/>
                </a:solidFill>
              </a:rPr>
              <a:pPr/>
              <a:t>21</a:t>
            </a:fld>
            <a:endParaRPr lang="en-US" sz="800">
              <a:solidFill>
                <a:srgbClr val="FFFFFF"/>
              </a:solidFill>
            </a:endParaRPr>
          </a:p>
        </p:txBody>
      </p:sp>
    </p:spTree>
    <p:extLst>
      <p:ext uri="{BB962C8B-B14F-4D97-AF65-F5344CB8AC3E}">
        <p14:creationId xmlns:p14="http://schemas.microsoft.com/office/powerpoint/2010/main" val="23242036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9" descr="over the ref level on MX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title"/>
          </p:nvPr>
        </p:nvSpPr>
        <p:spPr>
          <a:xfrm>
            <a:off x="227013" y="115888"/>
            <a:ext cx="8691562" cy="992187"/>
          </a:xfrm>
        </p:spPr>
        <p:txBody>
          <a:bodyPr/>
          <a:lstStyle/>
          <a:p>
            <a:r>
              <a:rPr lang="ru-RU" smtClean="0"/>
              <a:t>Полностью цифровой тракт ПЧ </a:t>
            </a:r>
            <a:r>
              <a:rPr lang="en-US" smtClean="0"/>
              <a:t>MXE &amp; X</a:t>
            </a:r>
            <a:br>
              <a:rPr lang="en-US" smtClean="0"/>
            </a:br>
            <a:r>
              <a:rPr lang="ru-RU" i="1" smtClean="0"/>
              <a:t>Уверенность в измерениях на всех уровнях</a:t>
            </a:r>
            <a:endParaRPr lang="en-US" sz="2400" i="1" smtClean="0">
              <a:solidFill>
                <a:schemeClr val="tx1"/>
              </a:solidFill>
            </a:endParaRPr>
          </a:p>
        </p:txBody>
      </p:sp>
      <p:sp>
        <p:nvSpPr>
          <p:cNvPr id="138244" name="Text Box 10"/>
          <p:cNvSpPr txBox="1">
            <a:spLocks noChangeArrowheads="1"/>
          </p:cNvSpPr>
          <p:nvPr/>
        </p:nvSpPr>
        <p:spPr bwMode="auto">
          <a:xfrm>
            <a:off x="304800" y="1600200"/>
            <a:ext cx="19050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t>MXE: </a:t>
            </a:r>
            <a:r>
              <a:rPr lang="ru-RU" sz="2000"/>
              <a:t>пик сигнала выше опорного уровня но маркер показывает точное значение </a:t>
            </a:r>
            <a:r>
              <a:rPr lang="en-US" sz="2000"/>
              <a:t>96</a:t>
            </a:r>
            <a:r>
              <a:rPr lang="ru-RU" sz="2000"/>
              <a:t>дБмкВ</a:t>
            </a:r>
            <a:r>
              <a:rPr lang="en-US" sz="2000"/>
              <a:t>.  </a:t>
            </a:r>
            <a:r>
              <a:rPr lang="ru-RU" sz="2000"/>
              <a:t>Обрезается только изображение на экране</a:t>
            </a:r>
            <a:endParaRPr lang="en-US" sz="2000"/>
          </a:p>
        </p:txBody>
      </p:sp>
      <p:sp>
        <p:nvSpPr>
          <p:cNvPr id="138245" name="Oval 11"/>
          <p:cNvSpPr>
            <a:spLocks noChangeArrowheads="1"/>
          </p:cNvSpPr>
          <p:nvPr/>
        </p:nvSpPr>
        <p:spPr bwMode="auto">
          <a:xfrm>
            <a:off x="6300788" y="1557338"/>
            <a:ext cx="1295400" cy="6096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974860" name="Text Box 12"/>
          <p:cNvSpPr txBox="1">
            <a:spLocks noChangeArrowheads="1"/>
          </p:cNvSpPr>
          <p:nvPr/>
        </p:nvSpPr>
        <p:spPr bwMode="auto">
          <a:xfrm>
            <a:off x="304800" y="5805488"/>
            <a:ext cx="8610600" cy="3698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ru-RU" i="1">
                <a:solidFill>
                  <a:srgbClr val="FF0000"/>
                </a:solidFill>
              </a:rPr>
              <a:t>Нет необходимости в изменении опорного уровня</a:t>
            </a:r>
            <a:endParaRPr lang="en-US" i="1">
              <a:solidFill>
                <a:srgbClr val="FF0000"/>
              </a:solidFill>
            </a:endParaRPr>
          </a:p>
        </p:txBody>
      </p:sp>
      <p:sp>
        <p:nvSpPr>
          <p:cNvPr id="138247" name="Slide Number Placeholder 6"/>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E02C5636-39A7-458C-983D-15C269061557}" type="slidenum">
              <a:rPr lang="en-US" sz="800">
                <a:solidFill>
                  <a:srgbClr val="FFFFFF"/>
                </a:solidFill>
              </a:rPr>
              <a:pPr/>
              <a:t>22</a:t>
            </a:fld>
            <a:endParaRPr lang="en-US" sz="800">
              <a:solidFill>
                <a:srgbClr val="FFFFFF"/>
              </a:solidFill>
            </a:endParaRPr>
          </a:p>
        </p:txBody>
      </p:sp>
    </p:spTree>
    <p:extLst>
      <p:ext uri="{BB962C8B-B14F-4D97-AF65-F5344CB8AC3E}">
        <p14:creationId xmlns:p14="http://schemas.microsoft.com/office/powerpoint/2010/main" val="146257594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670838" y="1219200"/>
            <a:ext cx="6473162" cy="3124200"/>
          </a:xfrm>
          <a:prstGeom prst="rect">
            <a:avLst/>
          </a:prstGeom>
          <a:ln>
            <a:noFill/>
          </a:ln>
          <a:effectLst>
            <a:softEdge rad="112500"/>
          </a:effectLst>
        </p:spPr>
      </p:pic>
      <p:sp>
        <p:nvSpPr>
          <p:cNvPr id="139267" name="Title 1"/>
          <p:cNvSpPr>
            <a:spLocks noGrp="1"/>
          </p:cNvSpPr>
          <p:nvPr>
            <p:ph type="title"/>
          </p:nvPr>
        </p:nvSpPr>
        <p:spPr/>
        <p:txBody>
          <a:bodyPr/>
          <a:lstStyle/>
          <a:p>
            <a:r>
              <a:rPr lang="ru-RU" sz="3600" smtClean="0"/>
              <a:t>Приёмник </a:t>
            </a:r>
            <a:r>
              <a:rPr lang="en-US" sz="3600" smtClean="0"/>
              <a:t>N9038A MXE EMI </a:t>
            </a:r>
            <a:r>
              <a:rPr lang="en-US" sz="3600" smtClean="0">
                <a:solidFill>
                  <a:srgbClr val="006699"/>
                </a:solidFill>
              </a:rPr>
              <a:t/>
            </a:r>
            <a:br>
              <a:rPr lang="en-US" sz="3600" smtClean="0">
                <a:solidFill>
                  <a:srgbClr val="006699"/>
                </a:solidFill>
              </a:rPr>
            </a:br>
            <a:endParaRPr lang="en-US" sz="3600" smtClean="0"/>
          </a:p>
        </p:txBody>
      </p:sp>
      <p:sp>
        <p:nvSpPr>
          <p:cNvPr id="9" name="TextBox 8"/>
          <p:cNvSpPr txBox="1"/>
          <p:nvPr/>
        </p:nvSpPr>
        <p:spPr>
          <a:xfrm>
            <a:off x="6934200" y="4800605"/>
            <a:ext cx="1905000" cy="1200329"/>
          </a:xfrm>
          <a:prstGeom prst="rect">
            <a:avLst/>
          </a:prstGeom>
          <a:solidFill>
            <a:srgbClr val="92D050"/>
          </a:solidFill>
          <a:ln w="6350">
            <a:solidFill>
              <a:schemeClr val="tx1"/>
            </a:solidFill>
          </a:ln>
          <a:effectLst>
            <a:innerShdw blurRad="114300">
              <a:prstClr val="black"/>
            </a:innerShdw>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800"/>
              <a:t>Вход </a:t>
            </a:r>
            <a:r>
              <a:rPr lang="en-US" sz="1800"/>
              <a:t>20</a:t>
            </a:r>
            <a:r>
              <a:rPr lang="ru-RU" sz="1800"/>
              <a:t>Гц…2</a:t>
            </a:r>
            <a:r>
              <a:rPr lang="en-US" sz="1800"/>
              <a:t>6.5</a:t>
            </a:r>
            <a:r>
              <a:rPr lang="ru-RU" sz="1800"/>
              <a:t>ГГц для анализа излучений</a:t>
            </a:r>
            <a:endParaRPr lang="en-US" sz="1800"/>
          </a:p>
        </p:txBody>
      </p:sp>
      <p:cxnSp>
        <p:nvCxnSpPr>
          <p:cNvPr id="139271" name="Straight Arrow Connector 10"/>
          <p:cNvCxnSpPr>
            <a:cxnSpLocks noChangeShapeType="1"/>
          </p:cNvCxnSpPr>
          <p:nvPr/>
        </p:nvCxnSpPr>
        <p:spPr bwMode="auto">
          <a:xfrm rot="5400000" flipH="1" flipV="1">
            <a:off x="7410450" y="4286250"/>
            <a:ext cx="990600" cy="38100"/>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 name="TextBox 13"/>
          <p:cNvSpPr txBox="1"/>
          <p:nvPr/>
        </p:nvSpPr>
        <p:spPr>
          <a:xfrm>
            <a:off x="685800" y="4182075"/>
            <a:ext cx="2667000" cy="1200329"/>
          </a:xfrm>
          <a:prstGeom prst="rect">
            <a:avLst/>
          </a:prstGeom>
          <a:solidFill>
            <a:srgbClr val="92D050"/>
          </a:solidFill>
          <a:ln w="6350">
            <a:solidFill>
              <a:schemeClr val="tx1"/>
            </a:solidFill>
          </a:ln>
          <a:effectLst>
            <a:innerShdw blurRad="114300">
              <a:prstClr val="black"/>
            </a:innerShdw>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800"/>
              <a:t>Вход </a:t>
            </a:r>
            <a:r>
              <a:rPr lang="en-US" sz="1800"/>
              <a:t>20</a:t>
            </a:r>
            <a:r>
              <a:rPr lang="ru-RU" sz="1800"/>
              <a:t>Гц…</a:t>
            </a:r>
            <a:r>
              <a:rPr lang="en-US" sz="1800"/>
              <a:t>1</a:t>
            </a:r>
            <a:r>
              <a:rPr lang="ru-RU" sz="1800"/>
              <a:t>ГГц для анализа кондуктивных излучений (встроенный ограничитель уровня)</a:t>
            </a:r>
            <a:endParaRPr lang="en-US" sz="1800"/>
          </a:p>
        </p:txBody>
      </p:sp>
      <p:cxnSp>
        <p:nvCxnSpPr>
          <p:cNvPr id="139275" name="Straight Arrow Connector 14"/>
          <p:cNvCxnSpPr>
            <a:cxnSpLocks noChangeShapeType="1"/>
          </p:cNvCxnSpPr>
          <p:nvPr/>
        </p:nvCxnSpPr>
        <p:spPr bwMode="auto">
          <a:xfrm flipV="1">
            <a:off x="2438400" y="3648075"/>
            <a:ext cx="723900" cy="533400"/>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6" name="TextBox 15"/>
          <p:cNvSpPr txBox="1"/>
          <p:nvPr/>
        </p:nvSpPr>
        <p:spPr>
          <a:xfrm>
            <a:off x="3923928" y="4005068"/>
            <a:ext cx="2736304" cy="2215991"/>
          </a:xfrm>
          <a:prstGeom prst="rect">
            <a:avLst/>
          </a:prstGeom>
          <a:solidFill>
            <a:srgbClr val="FFFF00"/>
          </a:solidFill>
          <a:ln w="12700">
            <a:solidFill>
              <a:schemeClr val="tx1"/>
            </a:solidFill>
          </a:ln>
          <a:effectLst>
            <a:innerShdw blurRad="114300">
              <a:prstClr val="black"/>
            </a:innerShdw>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800"/>
              <a:t>РЧ преселекторы для обоих входов</a:t>
            </a:r>
            <a:r>
              <a:rPr lang="en-US"/>
              <a:t>,</a:t>
            </a:r>
            <a:r>
              <a:rPr lang="ru-RU"/>
              <a:t> режимов измерительного приёмника и анализа спектра</a:t>
            </a:r>
            <a:endParaRPr lang="en-US" sz="1800"/>
          </a:p>
        </p:txBody>
      </p:sp>
      <p:sp>
        <p:nvSpPr>
          <p:cNvPr id="139279" name="TextBox 16"/>
          <p:cNvSpPr txBox="1">
            <a:spLocks noChangeArrowheads="1"/>
          </p:cNvSpPr>
          <p:nvPr/>
        </p:nvSpPr>
        <p:spPr bwMode="auto">
          <a:xfrm>
            <a:off x="228600" y="836613"/>
            <a:ext cx="25368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a:t>Соответствие </a:t>
            </a:r>
            <a:r>
              <a:rPr lang="en-US"/>
              <a:t>CISPR 16-1-1 2010</a:t>
            </a:r>
          </a:p>
          <a:p>
            <a:pPr eaLnBrk="1" hangingPunct="1"/>
            <a:endParaRPr lang="en-US"/>
          </a:p>
          <a:p>
            <a:pPr eaLnBrk="1" hangingPunct="1"/>
            <a:r>
              <a:rPr lang="ru-RU"/>
              <a:t>Инновационные средства диагностики и отображения</a:t>
            </a:r>
            <a:endParaRPr lang="en-US"/>
          </a:p>
          <a:p>
            <a:pPr eaLnBrk="1" hangingPunct="1"/>
            <a:endParaRPr lang="en-US"/>
          </a:p>
        </p:txBody>
      </p:sp>
      <p:sp>
        <p:nvSpPr>
          <p:cNvPr id="139280" name="Slide Number Placeholder 9"/>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FCECF89B-71A9-464C-9B00-A622022B618B}" type="slidenum">
              <a:rPr lang="en-US" sz="800">
                <a:solidFill>
                  <a:srgbClr val="FFFFFF"/>
                </a:solidFill>
              </a:rPr>
              <a:pPr/>
              <a:t>23</a:t>
            </a:fld>
            <a:endParaRPr lang="en-US" sz="800">
              <a:solidFill>
                <a:srgbClr val="FFFFFF"/>
              </a:solidFill>
            </a:endParaRPr>
          </a:p>
        </p:txBody>
      </p:sp>
    </p:spTree>
    <p:extLst>
      <p:ext uri="{BB962C8B-B14F-4D97-AF65-F5344CB8AC3E}">
        <p14:creationId xmlns:p14="http://schemas.microsoft.com/office/powerpoint/2010/main" val="236383142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841375" y="538163"/>
            <a:ext cx="6781800" cy="5557837"/>
            <a:chOff x="-841459" y="538280"/>
            <a:chExt cx="6781612" cy="5557720"/>
          </a:xfrm>
        </p:grpSpPr>
        <p:sp>
          <p:nvSpPr>
            <p:cNvPr id="17" name="Isosceles Triangle 16"/>
            <p:cNvSpPr/>
            <p:nvPr/>
          </p:nvSpPr>
          <p:spPr>
            <a:xfrm rot="18920085">
              <a:off x="-841459" y="538280"/>
              <a:ext cx="5949785" cy="3952792"/>
            </a:xfrm>
            <a:prstGeom prst="triangle">
              <a:avLst>
                <a:gd name="adj" fmla="val 59048"/>
              </a:avLst>
            </a:prstGeom>
            <a:gradFill flip="none" rotWithShape="1">
              <a:gsLst>
                <a:gs pos="0">
                  <a:srgbClr val="5E9EFF"/>
                </a:gs>
                <a:gs pos="39999">
                  <a:srgbClr val="85C2FF"/>
                </a:gs>
                <a:gs pos="70000">
                  <a:srgbClr val="C4D6EB"/>
                </a:gs>
                <a:gs pos="100000">
                  <a:srgbClr val="FFEBFA"/>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5" name="Oval 14"/>
            <p:cNvSpPr/>
            <p:nvPr/>
          </p:nvSpPr>
          <p:spPr>
            <a:xfrm>
              <a:off x="0" y="762000"/>
              <a:ext cx="2209800" cy="5334000"/>
            </a:xfrm>
            <a:prstGeom prst="ellipse">
              <a:avLst/>
            </a:prstGeom>
            <a:solidFill>
              <a:srgbClr val="25C6FF"/>
            </a:solidFill>
            <a:ln>
              <a:noFill/>
            </a:ln>
            <a:scene3d>
              <a:camera prst="orthographicFront"/>
              <a:lightRig rig="flood"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6454" name="TextBox 21"/>
            <p:cNvSpPr txBox="1">
              <a:spLocks noChangeArrowheads="1"/>
            </p:cNvSpPr>
            <p:nvPr/>
          </p:nvSpPr>
          <p:spPr bwMode="auto">
            <a:xfrm>
              <a:off x="2209801" y="3068960"/>
              <a:ext cx="3730352" cy="83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b="1"/>
                <a:t>Предварительное тестирование</a:t>
              </a:r>
              <a:endParaRPr lang="en-US" b="1"/>
            </a:p>
          </p:txBody>
        </p:sp>
      </p:grpSp>
      <p:grpSp>
        <p:nvGrpSpPr>
          <p:cNvPr id="3" name="Group 24"/>
          <p:cNvGrpSpPr>
            <a:grpSpLocks/>
          </p:cNvGrpSpPr>
          <p:nvPr/>
        </p:nvGrpSpPr>
        <p:grpSpPr bwMode="auto">
          <a:xfrm>
            <a:off x="4638675" y="2997200"/>
            <a:ext cx="3186113" cy="2946400"/>
            <a:chOff x="4637904" y="2996679"/>
            <a:chExt cx="3186581" cy="2946921"/>
          </a:xfrm>
        </p:grpSpPr>
        <p:sp>
          <p:nvSpPr>
            <p:cNvPr id="19" name="Isosceles Triangle 18"/>
            <p:cNvSpPr/>
            <p:nvPr/>
          </p:nvSpPr>
          <p:spPr>
            <a:xfrm rot="14833680">
              <a:off x="4530692" y="3103891"/>
              <a:ext cx="2694464" cy="2480039"/>
            </a:xfrm>
            <a:prstGeom prst="triangle">
              <a:avLst>
                <a:gd name="adj" fmla="val 31849"/>
              </a:avLst>
            </a:prstGeom>
            <a:gradFill flip="none" rotWithShape="1">
              <a:gsLst>
                <a:gs pos="0">
                  <a:srgbClr val="5E9EFF"/>
                </a:gs>
                <a:gs pos="39999">
                  <a:srgbClr val="85C2FF"/>
                </a:gs>
                <a:gs pos="70000">
                  <a:srgbClr val="C4D6EB"/>
                </a:gs>
                <a:gs pos="100000">
                  <a:srgbClr val="FFEBFA"/>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6" name="Oval 15"/>
            <p:cNvSpPr/>
            <p:nvPr/>
          </p:nvSpPr>
          <p:spPr>
            <a:xfrm>
              <a:off x="4952275" y="4647971"/>
              <a:ext cx="2667392" cy="1295629"/>
            </a:xfrm>
            <a:prstGeom prst="ellipse">
              <a:avLst/>
            </a:prstGeom>
            <a:solidFill>
              <a:srgbClr val="1DC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46451" name="TextBox 22"/>
            <p:cNvSpPr txBox="1">
              <a:spLocks noChangeArrowheads="1"/>
            </p:cNvSpPr>
            <p:nvPr/>
          </p:nvSpPr>
          <p:spPr bwMode="auto">
            <a:xfrm>
              <a:off x="4716016" y="3657600"/>
              <a:ext cx="3108469" cy="4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b="1"/>
                <a:t>Полное соответствие</a:t>
              </a:r>
              <a:endParaRPr lang="en-US" b="1"/>
            </a:p>
          </p:txBody>
        </p:sp>
      </p:grpSp>
      <p:sp>
        <p:nvSpPr>
          <p:cNvPr id="146436" name="Title 1"/>
          <p:cNvSpPr>
            <a:spLocks noGrp="1"/>
          </p:cNvSpPr>
          <p:nvPr>
            <p:ph type="title"/>
          </p:nvPr>
        </p:nvSpPr>
        <p:spPr>
          <a:xfrm>
            <a:off x="228600" y="227013"/>
            <a:ext cx="8691563" cy="611187"/>
          </a:xfrm>
        </p:spPr>
        <p:txBody>
          <a:bodyPr/>
          <a:lstStyle/>
          <a:p>
            <a:r>
              <a:rPr lang="ru-RU" smtClean="0"/>
              <a:t>Приложение для измерения на ЭМС </a:t>
            </a:r>
            <a:r>
              <a:rPr lang="en-US" smtClean="0"/>
              <a:t>N6141A</a:t>
            </a:r>
            <a:r>
              <a:rPr lang="en-US" sz="2000" smtClean="0"/>
              <a:t/>
            </a:r>
            <a:br>
              <a:rPr lang="en-US" sz="2000" smtClean="0"/>
            </a:br>
            <a:endParaRPr lang="en-US" sz="2000" smtClean="0"/>
          </a:p>
        </p:txBody>
      </p:sp>
      <p:sp>
        <p:nvSpPr>
          <p:cNvPr id="146437" name="TextBox 20"/>
          <p:cNvSpPr txBox="1">
            <a:spLocks noChangeArrowheads="1"/>
          </p:cNvSpPr>
          <p:nvPr/>
        </p:nvSpPr>
        <p:spPr bwMode="auto">
          <a:xfrm>
            <a:off x="2316163" y="1295400"/>
            <a:ext cx="801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PXA</a:t>
            </a:r>
          </a:p>
        </p:txBody>
      </p:sp>
      <p:pic>
        <p:nvPicPr>
          <p:cNvPr id="146438" name="Picture 17" descr="pxa pulse screen yellow lo re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1066800"/>
            <a:ext cx="16764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TextBox 19"/>
          <p:cNvSpPr txBox="1">
            <a:spLocks noChangeArrowheads="1"/>
          </p:cNvSpPr>
          <p:nvPr/>
        </p:nvSpPr>
        <p:spPr bwMode="auto">
          <a:xfrm>
            <a:off x="2316163" y="2514600"/>
            <a:ext cx="904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MXA</a:t>
            </a:r>
          </a:p>
        </p:txBody>
      </p:sp>
      <p:pic>
        <p:nvPicPr>
          <p:cNvPr id="146440" name="Picture 2" descr="MXA_BBIQ_Straigh"/>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96888" y="2286000"/>
            <a:ext cx="1712912"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1" name="Picture 3" descr="N9010A_1_2007March"/>
          <p:cNvPicPr>
            <a:picLocks noChangeAspect="1" noChangeArrowheads="1"/>
          </p:cNvPicPr>
          <p:nvPr/>
        </p:nvPicPr>
        <p:blipFill>
          <a:blip r:embed="rId5">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381000" y="3603625"/>
            <a:ext cx="19812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2" name="TextBox 17"/>
          <p:cNvSpPr txBox="1">
            <a:spLocks noChangeArrowheads="1"/>
          </p:cNvSpPr>
          <p:nvPr/>
        </p:nvSpPr>
        <p:spPr bwMode="auto">
          <a:xfrm>
            <a:off x="2316163" y="5105400"/>
            <a:ext cx="83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CXA</a:t>
            </a:r>
          </a:p>
        </p:txBody>
      </p:sp>
      <p:pic>
        <p:nvPicPr>
          <p:cNvPr id="146443" name="Picture 5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563" y="4900613"/>
            <a:ext cx="19050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0" name="Picture 19" descr="N9038A_MXE_1_2011Jan18.jpg"/>
          <p:cNvPicPr>
            <a:picLocks noChangeAspect="1"/>
          </p:cNvPicPr>
          <p:nvPr/>
        </p:nvPicPr>
        <p:blipFill>
          <a:blip r:embed="rId7" cstate="print"/>
          <a:stretch>
            <a:fillRect/>
          </a:stretch>
        </p:blipFill>
        <p:spPr>
          <a:xfrm>
            <a:off x="5181600" y="4267201"/>
            <a:ext cx="2286000" cy="1109980"/>
          </a:xfrm>
          <a:prstGeom prst="rect">
            <a:avLst/>
          </a:prstGeom>
          <a:ln>
            <a:noFill/>
          </a:ln>
          <a:effectLst>
            <a:softEdge rad="112500"/>
          </a:effectLst>
        </p:spPr>
      </p:pic>
      <p:sp>
        <p:nvSpPr>
          <p:cNvPr id="146445" name="TextBox 19"/>
          <p:cNvSpPr txBox="1">
            <a:spLocks noChangeArrowheads="1"/>
          </p:cNvSpPr>
          <p:nvPr/>
        </p:nvSpPr>
        <p:spPr bwMode="auto">
          <a:xfrm>
            <a:off x="4956175" y="5867400"/>
            <a:ext cx="300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Agilent MXE N9038A</a:t>
            </a:r>
          </a:p>
        </p:txBody>
      </p:sp>
      <p:pic>
        <p:nvPicPr>
          <p:cNvPr id="146446" name="Picture 10" descr="Search and measure.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1600" y="914400"/>
            <a:ext cx="29718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7" name="TextBox 18"/>
          <p:cNvSpPr txBox="1">
            <a:spLocks noChangeArrowheads="1"/>
          </p:cNvSpPr>
          <p:nvPr/>
        </p:nvSpPr>
        <p:spPr bwMode="auto">
          <a:xfrm>
            <a:off x="2316163" y="3821113"/>
            <a:ext cx="167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EXA</a:t>
            </a:r>
          </a:p>
        </p:txBody>
      </p:sp>
      <p:sp>
        <p:nvSpPr>
          <p:cNvPr id="146448" name="Slide Number Placeholder 21"/>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C2BCCF7E-7F55-4BE2-B8EA-645B5FB7D5EE}" type="slidenum">
              <a:rPr lang="en-US" sz="800">
                <a:solidFill>
                  <a:srgbClr val="FFFFFF"/>
                </a:solidFill>
              </a:rPr>
              <a:pPr/>
              <a:t>24</a:t>
            </a:fld>
            <a:endParaRPr lang="en-US" sz="800">
              <a:solidFill>
                <a:srgbClr val="FFFFFF"/>
              </a:solidFill>
            </a:endParaRPr>
          </a:p>
        </p:txBody>
      </p:sp>
    </p:spTree>
    <p:extLst>
      <p:ext uri="{BB962C8B-B14F-4D97-AF65-F5344CB8AC3E}">
        <p14:creationId xmlns:p14="http://schemas.microsoft.com/office/powerpoint/2010/main" val="37167833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Box 6"/>
          <p:cNvSpPr txBox="1">
            <a:spLocks noChangeArrowheads="1"/>
          </p:cNvSpPr>
          <p:nvPr/>
        </p:nvSpPr>
        <p:spPr bwMode="auto">
          <a:xfrm>
            <a:off x="6372225" y="3438525"/>
            <a:ext cx="27368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ru-RU" b="1" i="1"/>
              <a:t>Предприятия, которые занимаются сертификацией продукции самостоятельно</a:t>
            </a:r>
            <a:endParaRPr lang="en-US"/>
          </a:p>
        </p:txBody>
      </p:sp>
      <p:sp>
        <p:nvSpPr>
          <p:cNvPr id="147459" name="TextBox 11"/>
          <p:cNvSpPr txBox="1">
            <a:spLocks noChangeArrowheads="1"/>
          </p:cNvSpPr>
          <p:nvPr/>
        </p:nvSpPr>
        <p:spPr bwMode="auto">
          <a:xfrm>
            <a:off x="76200" y="3570288"/>
            <a:ext cx="358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b="1" i="1"/>
              <a:t>Тестовые лаборатории</a:t>
            </a:r>
            <a:endParaRPr lang="en-US" b="1" i="1"/>
          </a:p>
          <a:p>
            <a:pPr eaLnBrk="1" hangingPunct="1"/>
            <a:r>
              <a:rPr lang="ru-RU"/>
              <a:t>Измерения на соответствие</a:t>
            </a:r>
            <a:endParaRPr lang="en-US"/>
          </a:p>
        </p:txBody>
      </p:sp>
      <p:sp>
        <p:nvSpPr>
          <p:cNvPr id="147460" name="TextBox 12"/>
          <p:cNvSpPr txBox="1">
            <a:spLocks noChangeArrowheads="1"/>
          </p:cNvSpPr>
          <p:nvPr/>
        </p:nvSpPr>
        <p:spPr bwMode="auto">
          <a:xfrm>
            <a:off x="2743200" y="4083050"/>
            <a:ext cx="3657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b="1" i="1"/>
              <a:t>Глобальные партнёры</a:t>
            </a:r>
            <a:endParaRPr lang="en-US" b="1" i="1"/>
          </a:p>
          <a:p>
            <a:pPr algn="ctr" eaLnBrk="1" hangingPunct="1"/>
            <a:r>
              <a:rPr lang="ru-RU"/>
              <a:t>поставляют законченные системы</a:t>
            </a:r>
            <a:endParaRPr lang="en-US"/>
          </a:p>
          <a:p>
            <a:pPr algn="ctr" eaLnBrk="1" hangingPunct="1"/>
            <a:endParaRPr lang="en-US"/>
          </a:p>
          <a:p>
            <a:pPr algn="ctr" eaLnBrk="1" hangingPunct="1"/>
            <a:endParaRPr lang="en-US"/>
          </a:p>
        </p:txBody>
      </p:sp>
      <p:sp>
        <p:nvSpPr>
          <p:cNvPr id="14" name="Bent Arrow 13"/>
          <p:cNvSpPr/>
          <p:nvPr/>
        </p:nvSpPr>
        <p:spPr bwMode="auto">
          <a:xfrm rot="16200000">
            <a:off x="1905000" y="4695825"/>
            <a:ext cx="800100" cy="876300"/>
          </a:xfrm>
          <a:prstGeom prst="bentArrow">
            <a:avLst/>
          </a:prstGeom>
          <a:solidFill>
            <a:schemeClr val="accent1"/>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en-US" dirty="0">
              <a:latin typeface="Arial" charset="0"/>
            </a:endParaRPr>
          </a:p>
        </p:txBody>
      </p:sp>
      <p:sp>
        <p:nvSpPr>
          <p:cNvPr id="15" name="Bent Arrow 14"/>
          <p:cNvSpPr/>
          <p:nvPr/>
        </p:nvSpPr>
        <p:spPr bwMode="auto">
          <a:xfrm rot="16200000" flipV="1">
            <a:off x="6005513" y="4668837"/>
            <a:ext cx="800100" cy="930275"/>
          </a:xfrm>
          <a:prstGeom prst="bentArrow">
            <a:avLst/>
          </a:prstGeom>
          <a:solidFill>
            <a:schemeClr val="accent1"/>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en-US" dirty="0">
              <a:latin typeface="Arial" charset="0"/>
            </a:endParaRPr>
          </a:p>
        </p:txBody>
      </p:sp>
      <p:sp>
        <p:nvSpPr>
          <p:cNvPr id="147463" name="TextBox 16"/>
          <p:cNvSpPr txBox="1">
            <a:spLocks noChangeArrowheads="1"/>
          </p:cNvSpPr>
          <p:nvPr/>
        </p:nvSpPr>
        <p:spPr bwMode="auto">
          <a:xfrm>
            <a:off x="3505200" y="25146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b="1"/>
              <a:t>Приёмники </a:t>
            </a:r>
            <a:r>
              <a:rPr lang="en-US" b="1"/>
              <a:t>Agilent</a:t>
            </a:r>
            <a:endParaRPr lang="en-US"/>
          </a:p>
        </p:txBody>
      </p:sp>
      <p:sp>
        <p:nvSpPr>
          <p:cNvPr id="147464" name="Right Arrow 17"/>
          <p:cNvSpPr>
            <a:spLocks noChangeArrowheads="1"/>
          </p:cNvSpPr>
          <p:nvPr/>
        </p:nvSpPr>
        <p:spPr bwMode="auto">
          <a:xfrm>
            <a:off x="5334000" y="2830513"/>
            <a:ext cx="838200" cy="407987"/>
          </a:xfrm>
          <a:prstGeom prst="rightArrow">
            <a:avLst>
              <a:gd name="adj1" fmla="val 50000"/>
              <a:gd name="adj2" fmla="val 50059"/>
            </a:avLst>
          </a:prstGeom>
          <a:solidFill>
            <a:schemeClr val="accent1"/>
          </a:solidFill>
          <a:ln w="12700" algn="ctr">
            <a:solidFill>
              <a:schemeClr val="tx1"/>
            </a:solidFill>
            <a:round/>
            <a:headEnd/>
            <a:tailEnd/>
          </a:ln>
        </p:spPr>
        <p:txBody>
          <a:bodyPr lIns="0" tIns="0" rIns="0" bIns="0"/>
          <a:lstStyle/>
          <a:p>
            <a:endParaRPr lang="en-US">
              <a:latin typeface="Arial" pitchFamily="34" charset="0"/>
            </a:endParaRPr>
          </a:p>
        </p:txBody>
      </p:sp>
      <p:sp>
        <p:nvSpPr>
          <p:cNvPr id="147465" name="Right Arrow 18"/>
          <p:cNvSpPr>
            <a:spLocks noChangeArrowheads="1"/>
          </p:cNvSpPr>
          <p:nvPr/>
        </p:nvSpPr>
        <p:spPr bwMode="auto">
          <a:xfrm rot="10800000">
            <a:off x="2971800" y="2830513"/>
            <a:ext cx="838200" cy="407987"/>
          </a:xfrm>
          <a:prstGeom prst="rightArrow">
            <a:avLst>
              <a:gd name="adj1" fmla="val 50000"/>
              <a:gd name="adj2" fmla="val 50059"/>
            </a:avLst>
          </a:prstGeom>
          <a:solidFill>
            <a:schemeClr val="accent1"/>
          </a:solidFill>
          <a:ln w="12700" algn="ctr">
            <a:solidFill>
              <a:schemeClr val="tx1"/>
            </a:solidFill>
            <a:round/>
            <a:headEnd/>
            <a:tailEnd/>
          </a:ln>
        </p:spPr>
        <p:txBody>
          <a:bodyPr lIns="0" tIns="0" rIns="0" bIns="0"/>
          <a:lstStyle/>
          <a:p>
            <a:endParaRPr lang="en-US">
              <a:latin typeface="Arial" pitchFamily="34" charset="0"/>
            </a:endParaRPr>
          </a:p>
        </p:txBody>
      </p:sp>
      <p:pic>
        <p:nvPicPr>
          <p:cNvPr id="16" name="Picture 15" descr="L1.jpg"/>
          <p:cNvPicPr>
            <a:picLocks noChangeAspect="1"/>
          </p:cNvPicPr>
          <p:nvPr/>
        </p:nvPicPr>
        <p:blipFill>
          <a:blip r:embed="rId3" cstate="print"/>
          <a:stretch>
            <a:fillRect/>
          </a:stretch>
        </p:blipFill>
        <p:spPr>
          <a:xfrm>
            <a:off x="762000" y="1143000"/>
            <a:ext cx="1827532"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descr="prod_land_3dmo">
            <a:hlinkClick r:id="rId4"/>
          </p:cNvPr>
          <p:cNvPicPr>
            <a:picLocks noChangeAspect="1" noChangeArrowheads="1"/>
          </p:cNvPicPr>
          <p:nvPr/>
        </p:nvPicPr>
        <p:blipFill>
          <a:blip r:embed="rId5" cstate="print"/>
          <a:srcRect/>
          <a:stretch>
            <a:fillRect/>
          </a:stretch>
        </p:blipFill>
        <p:spPr bwMode="auto">
          <a:xfrm>
            <a:off x="6096000" y="1066800"/>
            <a:ext cx="990600" cy="13604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7468" name="Picture 38" descr="nintend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1143000"/>
            <a:ext cx="1524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9" name="Picture 37" descr="cellpho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2057400"/>
            <a:ext cx="9525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0" name="Picture 2" descr="TDK RF Solutions In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5257800"/>
            <a:ext cx="2286000"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1" name="Picture 4" descr="ETS-Lindgren">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5867400"/>
            <a:ext cx="14478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2" name="Picture 4" descr="TOYO Corporation">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5562600"/>
            <a:ext cx="25908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3" name="Title 25"/>
          <p:cNvSpPr>
            <a:spLocks noGrp="1"/>
          </p:cNvSpPr>
          <p:nvPr>
            <p:ph type="title"/>
          </p:nvPr>
        </p:nvSpPr>
        <p:spPr/>
        <p:txBody>
          <a:bodyPr/>
          <a:lstStyle/>
          <a:p>
            <a:r>
              <a:rPr lang="ru-RU" smtClean="0"/>
              <a:t>Приёмники </a:t>
            </a:r>
            <a:r>
              <a:rPr lang="en-US" smtClean="0"/>
              <a:t>EMI</a:t>
            </a:r>
            <a:r>
              <a:rPr lang="ru-RU" smtClean="0"/>
              <a:t> и законченные системы</a:t>
            </a:r>
            <a:endParaRPr lang="en-US" smtClean="0"/>
          </a:p>
        </p:txBody>
      </p:sp>
      <p:sp>
        <p:nvSpPr>
          <p:cNvPr id="147474" name="Slide Number Placeholder 17"/>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9AD9F6F3-79A8-45F0-8D58-2DB4A836F33C}" type="slidenum">
              <a:rPr lang="en-US" sz="800">
                <a:solidFill>
                  <a:srgbClr val="FFFFFF"/>
                </a:solidFill>
              </a:rPr>
              <a:pPr/>
              <a:t>25</a:t>
            </a:fld>
            <a:endParaRPr lang="en-US" sz="800">
              <a:solidFill>
                <a:srgbClr val="FFFFFF"/>
              </a:solidFill>
            </a:endParaRPr>
          </a:p>
        </p:txBody>
      </p:sp>
    </p:spTree>
    <p:extLst>
      <p:ext uri="{BB962C8B-B14F-4D97-AF65-F5344CB8AC3E}">
        <p14:creationId xmlns:p14="http://schemas.microsoft.com/office/powerpoint/2010/main" val="414496761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4166" y="198436"/>
            <a:ext cx="8229600" cy="1143000"/>
          </a:xfrm>
        </p:spPr>
        <p:txBody>
          <a:bodyPr/>
          <a:lstStyle/>
          <a:p>
            <a:r>
              <a:rPr lang="ru-RU" sz="2800" dirty="0" smtClean="0"/>
              <a:t>Новые опции к существующим приложениям</a:t>
            </a:r>
            <a:r>
              <a:rPr lang="en-US" sz="2800" dirty="0" smtClean="0"/>
              <a:t/>
            </a:r>
            <a:br>
              <a:rPr lang="en-US" sz="2800" dirty="0" smtClean="0"/>
            </a:br>
            <a:r>
              <a:rPr lang="en-US" altLang="ja-JP" sz="2800" dirty="0" smtClean="0">
                <a:solidFill>
                  <a:srgbClr val="C00000"/>
                </a:solidFill>
                <a:ea typeface="MS PGothic" pitchFamily="34" charset="-128"/>
              </a:rPr>
              <a:t>N9063A/W9063A-3FP: FM Stereo </a:t>
            </a:r>
            <a:r>
              <a:rPr lang="ru-RU" altLang="ja-JP" sz="2800" dirty="0" smtClean="0">
                <a:solidFill>
                  <a:srgbClr val="C00000"/>
                </a:solidFill>
                <a:ea typeface="MS PGothic" pitchFamily="34" charset="-128"/>
              </a:rPr>
              <a:t>и</a:t>
            </a:r>
            <a:r>
              <a:rPr lang="en-US" altLang="ja-JP" sz="2800" dirty="0" smtClean="0">
                <a:solidFill>
                  <a:srgbClr val="C00000"/>
                </a:solidFill>
                <a:ea typeface="MS PGothic" pitchFamily="34" charset="-128"/>
              </a:rPr>
              <a:t> RDS</a:t>
            </a:r>
            <a:endParaRPr lang="en-US" altLang="ja-JP" dirty="0" smtClean="0">
              <a:solidFill>
                <a:srgbClr val="C00000"/>
              </a:solidFill>
              <a:ea typeface="MS PGothic" pitchFamily="34" charset="-128"/>
            </a:endParaRPr>
          </a:p>
        </p:txBody>
      </p:sp>
      <p:sp>
        <p:nvSpPr>
          <p:cNvPr id="25" name="Content Placeholder 6"/>
          <p:cNvSpPr txBox="1">
            <a:spLocks/>
          </p:cNvSpPr>
          <p:nvPr/>
        </p:nvSpPr>
        <p:spPr bwMode="black">
          <a:xfrm>
            <a:off x="381000" y="1295400"/>
            <a:ext cx="3862301" cy="358140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342900" indent="-342900" fontAlgn="base">
              <a:spcBef>
                <a:spcPct val="0"/>
              </a:spcBef>
              <a:spcAft>
                <a:spcPts val="500"/>
              </a:spcAft>
              <a:buFont typeface="Wingdings" pitchFamily="2" charset="2"/>
              <a:buChar char="ü"/>
            </a:pPr>
            <a:r>
              <a:rPr lang="ru-RU" sz="1600" dirty="0" smtClean="0">
                <a:solidFill>
                  <a:srgbClr val="000000"/>
                </a:solidFill>
              </a:rPr>
              <a:t>Добавляется к опции</a:t>
            </a:r>
            <a:r>
              <a:rPr lang="en-GB" sz="1600" dirty="0" smtClean="0">
                <a:solidFill>
                  <a:srgbClr val="000000"/>
                </a:solidFill>
              </a:rPr>
              <a:t> </a:t>
            </a:r>
            <a:r>
              <a:rPr lang="en-GB" sz="1600" dirty="0" err="1" smtClean="0">
                <a:solidFill>
                  <a:srgbClr val="000000"/>
                </a:solidFill>
              </a:rPr>
              <a:t>Analog</a:t>
            </a:r>
            <a:r>
              <a:rPr lang="en-GB" sz="1600" dirty="0" smtClean="0">
                <a:solidFill>
                  <a:srgbClr val="000000"/>
                </a:solidFill>
              </a:rPr>
              <a:t> </a:t>
            </a:r>
            <a:r>
              <a:rPr lang="en-GB" sz="1600" dirty="0" err="1" smtClean="0">
                <a:solidFill>
                  <a:srgbClr val="000000"/>
                </a:solidFill>
              </a:rPr>
              <a:t>demod</a:t>
            </a:r>
            <a:endParaRPr lang="en-GB" sz="1600" dirty="0" smtClean="0">
              <a:solidFill>
                <a:srgbClr val="000000"/>
              </a:solidFill>
            </a:endParaRPr>
          </a:p>
          <a:p>
            <a:pPr marL="342900" indent="-342900" fontAlgn="base">
              <a:spcBef>
                <a:spcPct val="0"/>
              </a:spcBef>
              <a:spcAft>
                <a:spcPts val="500"/>
              </a:spcAft>
              <a:buFont typeface="Wingdings" pitchFamily="2" charset="2"/>
              <a:buChar char="ü"/>
            </a:pPr>
            <a:r>
              <a:rPr lang="ru-RU" sz="1600" dirty="0" smtClean="0">
                <a:solidFill>
                  <a:srgbClr val="000000"/>
                </a:solidFill>
              </a:rPr>
              <a:t>Демодуляция</a:t>
            </a:r>
            <a:r>
              <a:rPr lang="en-GB" sz="1600" dirty="0" smtClean="0">
                <a:solidFill>
                  <a:srgbClr val="000000"/>
                </a:solidFill>
              </a:rPr>
              <a:t> </a:t>
            </a:r>
            <a:r>
              <a:rPr lang="en-GB" sz="1600" dirty="0">
                <a:solidFill>
                  <a:srgbClr val="000000"/>
                </a:solidFill>
              </a:rPr>
              <a:t>FM Stereo </a:t>
            </a:r>
            <a:r>
              <a:rPr lang="ru-RU" sz="1600" dirty="0" smtClean="0">
                <a:solidFill>
                  <a:srgbClr val="000000"/>
                </a:solidFill>
              </a:rPr>
              <a:t>и</a:t>
            </a:r>
            <a:r>
              <a:rPr lang="en-GB" sz="1600" dirty="0" smtClean="0">
                <a:solidFill>
                  <a:srgbClr val="000000"/>
                </a:solidFill>
              </a:rPr>
              <a:t> </a:t>
            </a:r>
            <a:r>
              <a:rPr lang="en-GB" sz="1600" dirty="0">
                <a:solidFill>
                  <a:srgbClr val="000000"/>
                </a:solidFill>
              </a:rPr>
              <a:t>RDS </a:t>
            </a:r>
            <a:r>
              <a:rPr lang="ru-RU" sz="1600" dirty="0" smtClean="0">
                <a:solidFill>
                  <a:srgbClr val="000000"/>
                </a:solidFill>
              </a:rPr>
              <a:t>сигнала</a:t>
            </a:r>
            <a:endParaRPr lang="en-GB" sz="1600" dirty="0">
              <a:solidFill>
                <a:srgbClr val="000000"/>
              </a:solidFill>
            </a:endParaRPr>
          </a:p>
          <a:p>
            <a:pPr marL="342900" indent="-342900" fontAlgn="base">
              <a:spcBef>
                <a:spcPct val="0"/>
              </a:spcBef>
              <a:spcAft>
                <a:spcPts val="500"/>
              </a:spcAft>
              <a:buFont typeface="Wingdings" pitchFamily="2" charset="2"/>
              <a:buChar char="ü"/>
            </a:pPr>
            <a:r>
              <a:rPr lang="ru-RU" sz="1600" dirty="0" smtClean="0">
                <a:solidFill>
                  <a:srgbClr val="000000"/>
                </a:solidFill>
              </a:rPr>
              <a:t>Измерения</a:t>
            </a:r>
            <a:r>
              <a:rPr lang="en-GB" sz="1600" dirty="0" smtClean="0">
                <a:solidFill>
                  <a:srgbClr val="000000"/>
                </a:solidFill>
              </a:rPr>
              <a:t> </a:t>
            </a:r>
            <a:r>
              <a:rPr lang="en-GB" sz="1600" dirty="0">
                <a:solidFill>
                  <a:srgbClr val="000000"/>
                </a:solidFill>
              </a:rPr>
              <a:t>MPX, Mono, Stereo, </a:t>
            </a:r>
            <a:r>
              <a:rPr lang="en-GB" sz="1600" dirty="0" smtClean="0">
                <a:solidFill>
                  <a:srgbClr val="000000"/>
                </a:solidFill>
              </a:rPr>
              <a:t>Left</a:t>
            </a:r>
            <a:r>
              <a:rPr lang="ru-RU" sz="1600" dirty="0" smtClean="0">
                <a:solidFill>
                  <a:srgbClr val="000000"/>
                </a:solidFill>
              </a:rPr>
              <a:t>,</a:t>
            </a:r>
            <a:r>
              <a:rPr lang="en-GB" sz="1600" dirty="0" smtClean="0">
                <a:solidFill>
                  <a:srgbClr val="000000"/>
                </a:solidFill>
              </a:rPr>
              <a:t> </a:t>
            </a:r>
            <a:r>
              <a:rPr lang="en-GB" sz="1600" dirty="0">
                <a:solidFill>
                  <a:srgbClr val="000000"/>
                </a:solidFill>
              </a:rPr>
              <a:t>Right</a:t>
            </a:r>
          </a:p>
          <a:p>
            <a:pPr marL="342900" indent="-342900" fontAlgn="base">
              <a:spcBef>
                <a:spcPct val="0"/>
              </a:spcBef>
              <a:spcAft>
                <a:spcPts val="500"/>
              </a:spcAft>
              <a:buFont typeface="Wingdings" pitchFamily="2" charset="2"/>
              <a:buChar char="ü"/>
            </a:pPr>
            <a:r>
              <a:rPr lang="ru-RU" sz="1600" dirty="0" smtClean="0">
                <a:solidFill>
                  <a:srgbClr val="000000"/>
                </a:solidFill>
              </a:rPr>
              <a:t>Отображение</a:t>
            </a:r>
            <a:r>
              <a:rPr lang="en-GB" sz="1600" dirty="0" smtClean="0">
                <a:solidFill>
                  <a:srgbClr val="000000"/>
                </a:solidFill>
              </a:rPr>
              <a:t> </a:t>
            </a:r>
            <a:r>
              <a:rPr lang="ru-RU" sz="1600" dirty="0" smtClean="0">
                <a:solidFill>
                  <a:srgbClr val="000000"/>
                </a:solidFill>
              </a:rPr>
              <a:t>декодированных сигналов </a:t>
            </a:r>
            <a:r>
              <a:rPr lang="en-GB" sz="1600" dirty="0" smtClean="0">
                <a:solidFill>
                  <a:srgbClr val="000000"/>
                </a:solidFill>
              </a:rPr>
              <a:t>RDS/RBDS</a:t>
            </a:r>
            <a:endParaRPr lang="en-GB" sz="1600" dirty="0">
              <a:solidFill>
                <a:srgbClr val="000000"/>
              </a:solidFill>
            </a:endParaRPr>
          </a:p>
          <a:p>
            <a:pPr marL="342900" indent="-342900" fontAlgn="base">
              <a:spcBef>
                <a:spcPct val="0"/>
              </a:spcBef>
              <a:spcAft>
                <a:spcPts val="500"/>
              </a:spcAft>
              <a:buFont typeface="Wingdings" pitchFamily="2" charset="2"/>
              <a:buChar char="ü"/>
            </a:pPr>
            <a:r>
              <a:rPr lang="ru-RU" sz="1600" dirty="0" smtClean="0">
                <a:solidFill>
                  <a:srgbClr val="000000"/>
                </a:solidFill>
              </a:rPr>
              <a:t>Основные применения</a:t>
            </a:r>
            <a:r>
              <a:rPr lang="en-GB" sz="1600" dirty="0" smtClean="0">
                <a:solidFill>
                  <a:srgbClr val="000000"/>
                </a:solidFill>
              </a:rPr>
              <a:t>:</a:t>
            </a:r>
            <a:endParaRPr lang="en-GB" sz="1600" dirty="0">
              <a:solidFill>
                <a:srgbClr val="000000"/>
              </a:solidFill>
            </a:endParaRPr>
          </a:p>
          <a:p>
            <a:pPr marL="800100" lvl="1" indent="-342900" fontAlgn="base">
              <a:spcBef>
                <a:spcPct val="0"/>
              </a:spcBef>
              <a:spcAft>
                <a:spcPct val="0"/>
              </a:spcAft>
              <a:buFont typeface="Wingdings" pitchFamily="2" charset="2"/>
              <a:buChar char="ü"/>
            </a:pPr>
            <a:r>
              <a:rPr lang="en-GB" sz="1400" dirty="0">
                <a:solidFill>
                  <a:srgbClr val="000000"/>
                </a:solidFill>
              </a:rPr>
              <a:t>R&amp;D </a:t>
            </a:r>
            <a:r>
              <a:rPr lang="ru-RU" sz="1400" dirty="0" smtClean="0">
                <a:solidFill>
                  <a:srgbClr val="000000"/>
                </a:solidFill>
              </a:rPr>
              <a:t>тестирование для интеграции </a:t>
            </a:r>
            <a:r>
              <a:rPr lang="en-GB" sz="1400" dirty="0" smtClean="0">
                <a:solidFill>
                  <a:srgbClr val="000000"/>
                </a:solidFill>
              </a:rPr>
              <a:t> </a:t>
            </a:r>
            <a:r>
              <a:rPr lang="ru-RU" sz="1400" dirty="0" smtClean="0">
                <a:solidFill>
                  <a:srgbClr val="000000"/>
                </a:solidFill>
              </a:rPr>
              <a:t>модулей </a:t>
            </a:r>
            <a:r>
              <a:rPr lang="en-GB" sz="1400" dirty="0" smtClean="0">
                <a:solidFill>
                  <a:srgbClr val="000000"/>
                </a:solidFill>
              </a:rPr>
              <a:t>FM Stereo/RDS </a:t>
            </a:r>
            <a:r>
              <a:rPr lang="ru-RU" sz="1400" dirty="0" smtClean="0">
                <a:solidFill>
                  <a:srgbClr val="000000"/>
                </a:solidFill>
              </a:rPr>
              <a:t>в различные устройства</a:t>
            </a:r>
            <a:r>
              <a:rPr lang="en-GB" sz="1400" dirty="0" smtClean="0">
                <a:solidFill>
                  <a:srgbClr val="000000"/>
                </a:solidFill>
              </a:rPr>
              <a:t>. </a:t>
            </a:r>
            <a:endParaRPr lang="en-US" sz="1400" i="1" dirty="0">
              <a:solidFill>
                <a:srgbClr val="000000"/>
              </a:solidFill>
            </a:endParaRPr>
          </a:p>
          <a:p>
            <a:pPr marL="800100" lvl="1" indent="-342900" fontAlgn="base">
              <a:spcBef>
                <a:spcPct val="0"/>
              </a:spcBef>
              <a:spcAft>
                <a:spcPts val="500"/>
              </a:spcAft>
              <a:buFont typeface="Wingdings" pitchFamily="2" charset="2"/>
              <a:buChar char="ü"/>
            </a:pPr>
            <a:r>
              <a:rPr lang="ru-RU" sz="1400" dirty="0" smtClean="0">
                <a:solidFill>
                  <a:srgbClr val="000000"/>
                </a:solidFill>
              </a:rPr>
              <a:t>Тестирование мобильных телефонов на финальной стадии сборки.</a:t>
            </a:r>
            <a:endParaRPr lang="en-GB" sz="1400" dirty="0">
              <a:solidFill>
                <a:srgbClr val="000000"/>
              </a:solidFill>
            </a:endParaRPr>
          </a:p>
        </p:txBody>
      </p:sp>
      <p:pic>
        <p:nvPicPr>
          <p:cNvPr id="6" name="Picture 1" descr="C:\cn569365\Marketing\FM Stereo\FM Stereo Picture\FM Stereo L And R MPX.png"/>
          <p:cNvPicPr>
            <a:picLocks noChangeAspect="1" noChangeArrowheads="1"/>
          </p:cNvPicPr>
          <p:nvPr/>
        </p:nvPicPr>
        <p:blipFill>
          <a:blip r:embed="rId3" cstate="print"/>
          <a:srcRect/>
          <a:stretch>
            <a:fillRect/>
          </a:stretch>
        </p:blipFill>
        <p:spPr bwMode="auto">
          <a:xfrm>
            <a:off x="4419600" y="1295400"/>
            <a:ext cx="4419600" cy="3323265"/>
          </a:xfrm>
          <a:prstGeom prst="rect">
            <a:avLst/>
          </a:prstGeom>
          <a:noFill/>
        </p:spPr>
      </p:pic>
      <p:graphicFrame>
        <p:nvGraphicFramePr>
          <p:cNvPr id="7" name="Group 105"/>
          <p:cNvGraphicFramePr>
            <a:graphicFrameLocks/>
          </p:cNvGraphicFramePr>
          <p:nvPr/>
        </p:nvGraphicFramePr>
        <p:xfrm>
          <a:off x="838200" y="5029200"/>
          <a:ext cx="7162800" cy="829258"/>
        </p:xfrm>
        <a:graphic>
          <a:graphicData uri="http://schemas.openxmlformats.org/drawingml/2006/table">
            <a:tbl>
              <a:tblPr firstRow="1" firstCol="1">
                <a:tableStyleId>{2A488322-F2BA-4B5B-9748-0D474271808F}</a:tableStyleId>
              </a:tblPr>
              <a:tblGrid>
                <a:gridCol w="2001371"/>
                <a:gridCol w="5161429"/>
              </a:tblGrid>
              <a:tr h="228600">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r>
                        <a:rPr kumimoji="0" lang="en-US" altLang="ja-JP" sz="1400" u="none" strike="noStrike" cap="none" normalizeH="0" baseline="0" dirty="0" smtClean="0">
                          <a:ln>
                            <a:noFill/>
                          </a:ln>
                          <a:effectLst/>
                        </a:rPr>
                        <a:t>Model #</a:t>
                      </a:r>
                      <a:endParaRPr kumimoji="0" lang="en-US" altLang="ja-JP" sz="1400" b="1" i="0" u="none" strike="noStrike" cap="none" normalizeH="0" baseline="0" dirty="0" smtClean="0">
                        <a:ln>
                          <a:noFill/>
                        </a:ln>
                        <a:solidFill>
                          <a:schemeClr val="bg1"/>
                        </a:solidFill>
                        <a:effectLst/>
                        <a:latin typeface="Arial" charset="0"/>
                        <a:ea typeface="ＭＳ Ｐゴシック" pitchFamily="34" charset="-128"/>
                        <a:cs typeface="Arial" charset="0"/>
                      </a:endParaRPr>
                    </a:p>
                  </a:txBody>
                  <a:tcPr marL="0" marR="0" marT="0" marB="0"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r>
                        <a:rPr kumimoji="0" lang="en-US" altLang="ja-JP" sz="1400" u="none" strike="noStrike" cap="none" normalizeH="0" baseline="0" dirty="0" smtClean="0">
                          <a:ln>
                            <a:noFill/>
                          </a:ln>
                          <a:effectLst/>
                        </a:rPr>
                        <a:t>Description</a:t>
                      </a:r>
                      <a:endParaRPr kumimoji="0" lang="en-US" altLang="ja-JP" sz="1400" b="1" i="0" u="none" strike="noStrike" cap="none" normalizeH="0" baseline="0" dirty="0" smtClean="0">
                        <a:ln>
                          <a:noFill/>
                        </a:ln>
                        <a:solidFill>
                          <a:schemeClr val="bg1"/>
                        </a:solidFill>
                        <a:effectLst/>
                        <a:latin typeface="Arial" charset="0"/>
                        <a:ea typeface="ＭＳ Ｐゴシック" pitchFamily="34" charset="-128"/>
                        <a:cs typeface="Arial" charset="0"/>
                      </a:endParaRPr>
                    </a:p>
                  </a:txBody>
                  <a:tcPr marL="0" marR="0" marT="0" marB="0" horzOverflow="overflow">
                    <a:lnB w="12700" cap="flat" cmpd="sng" algn="ctr">
                      <a:solidFill>
                        <a:schemeClr val="tx1"/>
                      </a:solidFill>
                      <a:prstDash val="solid"/>
                      <a:round/>
                      <a:headEnd type="none" w="med" len="med"/>
                      <a:tailEnd type="none" w="med" len="med"/>
                    </a:lnB>
                  </a:tcPr>
                </a:tc>
              </a:tr>
              <a:tr h="295858">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r>
                        <a:rPr kumimoji="0" lang="en-US" altLang="ja-JP" sz="1200" u="none" strike="noStrike" cap="none" normalizeH="0" baseline="0" dirty="0" smtClean="0">
                          <a:ln>
                            <a:noFill/>
                          </a:ln>
                          <a:effectLst/>
                        </a:rPr>
                        <a:t>N9063A-3FP*</a:t>
                      </a:r>
                      <a:endParaRPr kumimoji="0" lang="en-US" altLang="ja-JP" sz="1200" b="0" i="0" u="none" strike="noStrike" cap="none" normalizeH="0" baseline="0" dirty="0" smtClean="0">
                        <a:ln>
                          <a:noFill/>
                        </a:ln>
                        <a:solidFill>
                          <a:schemeClr val="tx1"/>
                        </a:solidFill>
                        <a:effectLst/>
                        <a:latin typeface="Arial" charset="0"/>
                        <a:ea typeface="ＭＳ Ｐゴシック" pitchFamily="34" charset="-128"/>
                        <a:cs typeface="Arial" charset="0"/>
                      </a:endParaRP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r>
                        <a:rPr kumimoji="0" lang="en-US" altLang="ja-JP" sz="1200" u="none" strike="noStrike" cap="none" normalizeH="0" baseline="0" dirty="0" smtClean="0">
                          <a:ln>
                            <a:noFill/>
                          </a:ln>
                          <a:effectLst/>
                        </a:rPr>
                        <a:t>FM Stereo/RDS Measurement Application</a:t>
                      </a:r>
                      <a:endParaRPr kumimoji="0" lang="en-US" altLang="ja-JP" sz="1200" b="0" i="0" u="none" strike="noStrike" cap="none" normalizeH="0" baseline="0" dirty="0" smtClean="0">
                        <a:ln>
                          <a:noFill/>
                        </a:ln>
                        <a:solidFill>
                          <a:schemeClr val="tx1"/>
                        </a:solidFill>
                        <a:effectLst/>
                        <a:latin typeface="Arial" charset="0"/>
                        <a:ea typeface="ＭＳ Ｐゴシック" pitchFamily="34" charset="-128"/>
                        <a:cs typeface="Arial" charset="0"/>
                      </a:endParaRP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r>
                        <a:rPr kumimoji="0" lang="en-US" altLang="ja-JP" sz="1200" u="none" strike="noStrike" cap="none" normalizeH="0" baseline="0" dirty="0" smtClean="0">
                          <a:ln>
                            <a:noFill/>
                          </a:ln>
                          <a:effectLst/>
                        </a:rPr>
                        <a:t>W9063A-3FP*</a:t>
                      </a:r>
                      <a:endParaRPr kumimoji="0" lang="en-US" altLang="ja-JP" sz="1200" b="0" i="0" u="none" strike="noStrike" cap="none" normalizeH="0" baseline="0" dirty="0" smtClean="0">
                        <a:ln>
                          <a:noFill/>
                        </a:ln>
                        <a:solidFill>
                          <a:schemeClr val="tx1"/>
                        </a:solidFill>
                        <a:effectLst/>
                        <a:latin typeface="Arial" charset="0"/>
                        <a:ea typeface="ＭＳ Ｐゴシック" pitchFamily="34" charset="-128"/>
                        <a:cs typeface="Arial" charset="0"/>
                      </a:endParaRP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0"/>
                        </a:spcBef>
                        <a:spcAft>
                          <a:spcPct val="50000"/>
                        </a:spcAft>
                        <a:buClrTx/>
                        <a:buSzTx/>
                        <a:buFontTx/>
                        <a:buNone/>
                        <a:tabLst/>
                      </a:pPr>
                      <a:r>
                        <a:rPr kumimoji="0" lang="en-US" altLang="ja-JP" sz="1200" u="none" strike="noStrike" cap="none" normalizeH="0" baseline="0" dirty="0" smtClean="0">
                          <a:ln>
                            <a:noFill/>
                          </a:ln>
                          <a:effectLst/>
                        </a:rPr>
                        <a:t>FM Stereo/RDS Measurement Application for CXA</a:t>
                      </a:r>
                      <a:endParaRPr kumimoji="0" lang="en-US" altLang="ja-JP" sz="1200" b="0" i="0" u="none" strike="noStrike" cap="none" normalizeH="0" baseline="0" dirty="0" smtClean="0">
                        <a:ln>
                          <a:noFill/>
                        </a:ln>
                        <a:solidFill>
                          <a:schemeClr val="tx1"/>
                        </a:solidFill>
                        <a:effectLst/>
                        <a:latin typeface="Arial" charset="0"/>
                        <a:ea typeface="ＭＳ Ｐゴシック" pitchFamily="34" charset="-128"/>
                        <a:cs typeface="Arial" charset="0"/>
                      </a:endParaRP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TextBox 7"/>
          <p:cNvSpPr txBox="1"/>
          <p:nvPr/>
        </p:nvSpPr>
        <p:spPr>
          <a:xfrm>
            <a:off x="5486400" y="5943600"/>
            <a:ext cx="2971800" cy="261610"/>
          </a:xfrm>
          <a:prstGeom prst="rect">
            <a:avLst/>
          </a:prstGeom>
          <a:noFill/>
        </p:spPr>
        <p:txBody>
          <a:bodyPr wrap="square" rtlCol="0">
            <a:spAutoFit/>
          </a:bodyPr>
          <a:lstStyle/>
          <a:p>
            <a:r>
              <a:rPr lang="en-US" sz="1100" dirty="0" smtClean="0">
                <a:solidFill>
                  <a:srgbClr val="000000"/>
                </a:solidFill>
              </a:rPr>
              <a:t>*Option 3FP requires 2FP (Analog </a:t>
            </a:r>
            <a:r>
              <a:rPr lang="en-US" sz="1100" dirty="0" err="1" smtClean="0">
                <a:solidFill>
                  <a:srgbClr val="000000"/>
                </a:solidFill>
              </a:rPr>
              <a:t>demod</a:t>
            </a:r>
            <a:r>
              <a:rPr lang="en-US" sz="1100" dirty="0" smtClean="0">
                <a:solidFill>
                  <a:srgbClr val="000000"/>
                </a:solidFill>
              </a:rPr>
              <a:t>)</a:t>
            </a:r>
            <a:endParaRPr lang="en-US" sz="1100" dirty="0">
              <a:solidFill>
                <a:srgbClr val="000000"/>
              </a:solidFill>
            </a:endParaRPr>
          </a:p>
        </p:txBody>
      </p:sp>
    </p:spTree>
    <p:extLst>
      <p:ext uri="{BB962C8B-B14F-4D97-AF65-F5344CB8AC3E}">
        <p14:creationId xmlns:p14="http://schemas.microsoft.com/office/powerpoint/2010/main" val="1149067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ru-RU" altLang="ja-JP" dirty="0" smtClean="0">
                <a:solidFill>
                  <a:srgbClr val="00B0F0"/>
                </a:solidFill>
                <a:ea typeface="MS PGothic" pitchFamily="34" charset="-128"/>
              </a:rPr>
              <a:t>Измерительное приложение для </a:t>
            </a:r>
            <a:r>
              <a:rPr lang="ru-RU" altLang="ja-JP" dirty="0" smtClean="0">
                <a:ea typeface="MS PGothic" pitchFamily="34" charset="-128"/>
              </a:rPr>
              <a:t/>
            </a:r>
            <a:br>
              <a:rPr lang="ru-RU" altLang="ja-JP" dirty="0" smtClean="0">
                <a:ea typeface="MS PGothic" pitchFamily="34" charset="-128"/>
              </a:rPr>
            </a:br>
            <a:r>
              <a:rPr lang="en-US" altLang="ja-JP" dirty="0" smtClean="0">
                <a:solidFill>
                  <a:srgbClr val="C00000"/>
                </a:solidFill>
                <a:ea typeface="MS PGothic" pitchFamily="34" charset="-128"/>
              </a:rPr>
              <a:t>Multi-Standard Radio (MSR) : N9083A/W9083A</a:t>
            </a:r>
            <a:endParaRPr lang="en-US" dirty="0"/>
          </a:p>
        </p:txBody>
      </p:sp>
      <p:sp>
        <p:nvSpPr>
          <p:cNvPr id="8" name="TextBox 7"/>
          <p:cNvSpPr txBox="1"/>
          <p:nvPr/>
        </p:nvSpPr>
        <p:spPr>
          <a:xfrm>
            <a:off x="4648200" y="1561268"/>
            <a:ext cx="4191000" cy="2339102"/>
          </a:xfrm>
          <a:prstGeom prst="rect">
            <a:avLst/>
          </a:prstGeom>
          <a:noFill/>
        </p:spPr>
        <p:txBody>
          <a:bodyPr wrap="square" rtlCol="0">
            <a:spAutoFit/>
          </a:bodyPr>
          <a:lstStyle/>
          <a:p>
            <a:pPr marL="228600" indent="-228600" eaLnBrk="0" fontAlgn="base" hangingPunct="0">
              <a:spcBef>
                <a:spcPct val="0"/>
              </a:spcBef>
              <a:spcAft>
                <a:spcPct val="0"/>
              </a:spcAft>
              <a:buClr>
                <a:srgbClr val="000000"/>
              </a:buClr>
              <a:buSzPct val="100000"/>
              <a:buFont typeface="Wingdings 2" pitchFamily="18" charset="2"/>
              <a:buChar char=""/>
            </a:pPr>
            <a:r>
              <a:rPr lang="ru-RU" sz="1600" dirty="0">
                <a:solidFill>
                  <a:srgbClr val="000000"/>
                </a:solidFill>
              </a:rPr>
              <a:t>Поддержка релиза 9 стандарта 3GPP (серии TR/TS 37</a:t>
            </a:r>
            <a:r>
              <a:rPr lang="ru-RU" sz="1600" dirty="0" smtClean="0">
                <a:solidFill>
                  <a:srgbClr val="000000"/>
                </a:solidFill>
              </a:rPr>
              <a:t>)</a:t>
            </a:r>
          </a:p>
          <a:p>
            <a:pPr marL="228600" indent="-228600" eaLnBrk="0" fontAlgn="base" hangingPunct="0">
              <a:spcBef>
                <a:spcPct val="0"/>
              </a:spcBef>
              <a:spcAft>
                <a:spcPct val="0"/>
              </a:spcAft>
              <a:buClr>
                <a:srgbClr val="000000"/>
              </a:buClr>
              <a:buSzPct val="100000"/>
              <a:buFont typeface="Wingdings 2" pitchFamily="18" charset="2"/>
              <a:buChar char=""/>
            </a:pPr>
            <a:r>
              <a:rPr lang="ru-RU" sz="1600" dirty="0">
                <a:solidFill>
                  <a:srgbClr val="000000"/>
                </a:solidFill>
              </a:rPr>
              <a:t>Измерение параметров </a:t>
            </a:r>
            <a:r>
              <a:rPr lang="ru-RU" sz="1600" dirty="0" smtClean="0">
                <a:solidFill>
                  <a:srgbClr val="000000"/>
                </a:solidFill>
              </a:rPr>
              <a:t>передатчиков </a:t>
            </a:r>
            <a:r>
              <a:rPr lang="ru-RU" sz="1600" dirty="0">
                <a:solidFill>
                  <a:srgbClr val="000000"/>
                </a:solidFill>
              </a:rPr>
              <a:t>при любом сочетании сигналов </a:t>
            </a:r>
            <a:r>
              <a:rPr lang="en-US" sz="1600" dirty="0" smtClean="0">
                <a:solidFill>
                  <a:srgbClr val="000000"/>
                </a:solidFill>
              </a:rPr>
              <a:t>LTE-FDD</a:t>
            </a:r>
            <a:r>
              <a:rPr lang="en-US" sz="1600" dirty="0">
                <a:solidFill>
                  <a:srgbClr val="000000"/>
                </a:solidFill>
              </a:rPr>
              <a:t>, W-CDMA/HSPA/HSPA+ </a:t>
            </a:r>
            <a:r>
              <a:rPr lang="ru-RU" sz="1600" dirty="0">
                <a:solidFill>
                  <a:srgbClr val="000000"/>
                </a:solidFill>
              </a:rPr>
              <a:t>и </a:t>
            </a:r>
            <a:r>
              <a:rPr lang="en-US" sz="1600" dirty="0">
                <a:solidFill>
                  <a:srgbClr val="000000"/>
                </a:solidFill>
              </a:rPr>
              <a:t>GSM/EDGE/EDGE </a:t>
            </a:r>
            <a:r>
              <a:rPr lang="en-US" sz="1600" dirty="0" smtClean="0">
                <a:solidFill>
                  <a:srgbClr val="000000"/>
                </a:solidFill>
              </a:rPr>
              <a:t>Evolution</a:t>
            </a:r>
            <a:endParaRPr lang="ru-RU" sz="1600" dirty="0" smtClean="0">
              <a:solidFill>
                <a:srgbClr val="000000"/>
              </a:solidFill>
            </a:endParaRPr>
          </a:p>
          <a:p>
            <a:pPr marL="228600" indent="-228600" eaLnBrk="0" fontAlgn="base" hangingPunct="0">
              <a:spcBef>
                <a:spcPct val="0"/>
              </a:spcBef>
              <a:spcAft>
                <a:spcPct val="0"/>
              </a:spcAft>
              <a:buClr>
                <a:srgbClr val="000000"/>
              </a:buClr>
              <a:buSzPct val="100000"/>
              <a:buFont typeface="Wingdings 2" pitchFamily="18" charset="2"/>
              <a:buChar char=""/>
            </a:pPr>
            <a:r>
              <a:rPr lang="ru-RU" sz="1600" kern="0" dirty="0" smtClean="0">
                <a:solidFill>
                  <a:srgbClr val="000000"/>
                </a:solidFill>
              </a:rPr>
              <a:t>Большой выбор измерительных функций </a:t>
            </a:r>
            <a:r>
              <a:rPr lang="en-US" sz="1600" kern="0" dirty="0" smtClean="0">
                <a:solidFill>
                  <a:srgbClr val="000000"/>
                </a:solidFill>
              </a:rPr>
              <a:t>EVM</a:t>
            </a:r>
            <a:r>
              <a:rPr lang="en-US" sz="1600" kern="0" dirty="0">
                <a:solidFill>
                  <a:srgbClr val="000000"/>
                </a:solidFill>
              </a:rPr>
              <a:t>, SEM, ACP </a:t>
            </a:r>
            <a:r>
              <a:rPr lang="ru-RU" sz="1600" kern="0" dirty="0" smtClean="0">
                <a:solidFill>
                  <a:srgbClr val="000000"/>
                </a:solidFill>
              </a:rPr>
              <a:t>и т.д.</a:t>
            </a:r>
            <a:endParaRPr lang="en-US" sz="1600" dirty="0" smtClean="0">
              <a:solidFill>
                <a:srgbClr val="000000"/>
              </a:solidFill>
            </a:endParaRPr>
          </a:p>
          <a:p>
            <a:endParaRPr lang="en-US" dirty="0">
              <a:solidFill>
                <a:srgbClr val="000000"/>
              </a:solidFill>
            </a:endParaRPr>
          </a:p>
        </p:txBody>
      </p:sp>
      <p:grpSp>
        <p:nvGrpSpPr>
          <p:cNvPr id="13" name="Group 26"/>
          <p:cNvGrpSpPr>
            <a:grpSpLocks noChangeAspect="1"/>
          </p:cNvGrpSpPr>
          <p:nvPr/>
        </p:nvGrpSpPr>
        <p:grpSpPr>
          <a:xfrm>
            <a:off x="381000" y="2209800"/>
            <a:ext cx="4120996" cy="2747010"/>
            <a:chOff x="1038740" y="1200456"/>
            <a:chExt cx="7796215" cy="5041738"/>
          </a:xfrm>
        </p:grpSpPr>
        <p:pic>
          <p:nvPicPr>
            <p:cNvPr id="14" name="Picture 2"/>
            <p:cNvPicPr>
              <a:picLocks noChangeAspect="1" noChangeArrowheads="1"/>
            </p:cNvPicPr>
            <p:nvPr/>
          </p:nvPicPr>
          <p:blipFill>
            <a:blip r:embed="rId3" cstate="print"/>
            <a:srcRect/>
            <a:stretch>
              <a:fillRect/>
            </a:stretch>
          </p:blipFill>
          <p:spPr bwMode="auto">
            <a:xfrm>
              <a:off x="2112275" y="1200458"/>
              <a:ext cx="6722680" cy="5041736"/>
            </a:xfrm>
            <a:prstGeom prst="rect">
              <a:avLst/>
            </a:prstGeom>
            <a:noFill/>
            <a:ln w="9525">
              <a:noFill/>
              <a:miter lim="800000"/>
              <a:headEnd/>
              <a:tailEnd/>
            </a:ln>
          </p:spPr>
        </p:pic>
        <p:pic>
          <p:nvPicPr>
            <p:cNvPr id="15" name="Picture 3"/>
            <p:cNvPicPr>
              <a:picLocks noChangeAspect="1" noChangeArrowheads="1"/>
            </p:cNvPicPr>
            <p:nvPr/>
          </p:nvPicPr>
          <p:blipFill>
            <a:blip r:embed="rId4" cstate="print"/>
            <a:srcRect/>
            <a:stretch>
              <a:fillRect/>
            </a:stretch>
          </p:blipFill>
          <p:spPr bwMode="auto">
            <a:xfrm>
              <a:off x="1038740" y="1200456"/>
              <a:ext cx="6720875" cy="5040383"/>
            </a:xfrm>
            <a:prstGeom prst="rect">
              <a:avLst/>
            </a:prstGeom>
            <a:noFill/>
            <a:ln w="9525">
              <a:noFill/>
              <a:miter lim="800000"/>
              <a:headEnd/>
              <a:tailEnd/>
            </a:ln>
          </p:spPr>
        </p:pic>
      </p:grpSp>
      <p:sp>
        <p:nvSpPr>
          <p:cNvPr id="18" name="TextBox 17"/>
          <p:cNvSpPr txBox="1"/>
          <p:nvPr/>
        </p:nvSpPr>
        <p:spPr>
          <a:xfrm>
            <a:off x="381000" y="5181600"/>
            <a:ext cx="426720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ru-RU" sz="1600" b="1" dirty="0" smtClean="0">
                <a:solidFill>
                  <a:srgbClr val="000000"/>
                </a:solidFill>
              </a:rPr>
              <a:t>Основные применения</a:t>
            </a:r>
            <a:r>
              <a:rPr lang="en-US" sz="1600" dirty="0" smtClean="0">
                <a:solidFill>
                  <a:srgbClr val="000000"/>
                </a:solidFill>
              </a:rPr>
              <a:t>: </a:t>
            </a:r>
            <a:r>
              <a:rPr lang="ru-RU" sz="1600" dirty="0" smtClean="0">
                <a:solidFill>
                  <a:srgbClr val="000000"/>
                </a:solidFill>
              </a:rPr>
              <a:t>Базовые станции</a:t>
            </a:r>
            <a:r>
              <a:rPr lang="en-US" sz="1600" dirty="0" smtClean="0">
                <a:solidFill>
                  <a:srgbClr val="000000"/>
                </a:solidFill>
              </a:rPr>
              <a:t> </a:t>
            </a:r>
            <a:r>
              <a:rPr lang="ru-RU" sz="1600" dirty="0">
                <a:solidFill>
                  <a:srgbClr val="000000"/>
                </a:solidFill>
              </a:rPr>
              <a:t>и</a:t>
            </a:r>
            <a:r>
              <a:rPr lang="en-US" sz="1600" dirty="0" smtClean="0">
                <a:solidFill>
                  <a:srgbClr val="000000"/>
                </a:solidFill>
              </a:rPr>
              <a:t> </a:t>
            </a:r>
            <a:r>
              <a:rPr lang="ru-RU" sz="1600" dirty="0" smtClean="0">
                <a:solidFill>
                  <a:srgbClr val="000000"/>
                </a:solidFill>
              </a:rPr>
              <a:t>производство компонентов для базовых станций</a:t>
            </a:r>
            <a:endParaRPr lang="en-US" sz="1600" dirty="0" smtClean="0">
              <a:solidFill>
                <a:srgbClr val="000000"/>
              </a:solidFill>
            </a:endParaRPr>
          </a:p>
        </p:txBody>
      </p:sp>
      <p:sp>
        <p:nvSpPr>
          <p:cNvPr id="24" name="TextBox 23"/>
          <p:cNvSpPr txBox="1"/>
          <p:nvPr/>
        </p:nvSpPr>
        <p:spPr>
          <a:xfrm>
            <a:off x="4876800" y="3810000"/>
            <a:ext cx="4038600" cy="1723549"/>
          </a:xfrm>
          <a:prstGeom prst="rect">
            <a:avLst/>
          </a:prstGeom>
          <a:noFill/>
        </p:spPr>
        <p:txBody>
          <a:bodyPr wrap="square" rtlCol="0">
            <a:spAutoFit/>
          </a:bodyPr>
          <a:lstStyle/>
          <a:p>
            <a:pPr marL="227013" indent="-227013">
              <a:buFontTx/>
              <a:buChar char="•"/>
            </a:pPr>
            <a:r>
              <a:rPr lang="ru-RU" sz="1700" dirty="0">
                <a:solidFill>
                  <a:srgbClr val="000000"/>
                </a:solidFill>
              </a:rPr>
              <a:t>Измерения на соответствие стандартам нажатием одной клавиши</a:t>
            </a:r>
            <a:endParaRPr lang="en-US" sz="1700" dirty="0">
              <a:solidFill>
                <a:srgbClr val="000000"/>
              </a:solidFill>
            </a:endParaRPr>
          </a:p>
          <a:p>
            <a:pPr marL="227013" indent="-227013">
              <a:buFontTx/>
              <a:buChar char="•"/>
            </a:pPr>
            <a:r>
              <a:rPr lang="ru-RU" sz="1700" dirty="0">
                <a:solidFill>
                  <a:srgbClr val="000000"/>
                </a:solidFill>
              </a:rPr>
              <a:t>Предварительные установки, заданные в стандарте</a:t>
            </a:r>
            <a:r>
              <a:rPr lang="en-US" sz="1700" dirty="0">
                <a:solidFill>
                  <a:srgbClr val="000000"/>
                </a:solidFill>
              </a:rPr>
              <a:t> TS37.141</a:t>
            </a:r>
          </a:p>
          <a:p>
            <a:pPr marL="227013" indent="-227013">
              <a:buFontTx/>
              <a:buChar char="•"/>
            </a:pPr>
            <a:endParaRPr lang="en-US" sz="1700" dirty="0" smtClean="0">
              <a:solidFill>
                <a:srgbClr val="000000"/>
              </a:solidFill>
            </a:endParaRPr>
          </a:p>
        </p:txBody>
      </p:sp>
    </p:spTree>
    <p:extLst>
      <p:ext uri="{BB962C8B-B14F-4D97-AF65-F5344CB8AC3E}">
        <p14:creationId xmlns:p14="http://schemas.microsoft.com/office/powerpoint/2010/main" val="4156580175"/>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228600"/>
            <a:ext cx="7772400" cy="996696"/>
          </a:xfrm>
        </p:spPr>
        <p:txBody>
          <a:bodyPr/>
          <a:lstStyle/>
          <a:p>
            <a:r>
              <a:rPr lang="ru-RU" altLang="zh-CN" sz="2400" dirty="0" smtClean="0">
                <a:solidFill>
                  <a:srgbClr val="00B0F0"/>
                </a:solidFill>
                <a:ea typeface="宋体" charset="-122"/>
              </a:rPr>
              <a:t>Измерительное приложение для </a:t>
            </a:r>
            <a:r>
              <a:rPr lang="en-US" altLang="zh-CN" sz="2400" dirty="0" smtClean="0">
                <a:solidFill>
                  <a:srgbClr val="00B0F0"/>
                </a:solidFill>
                <a:ea typeface="宋体" charset="-122"/>
              </a:rPr>
              <a:t>WLAN</a:t>
            </a:r>
            <a:r>
              <a:rPr lang="en-US" altLang="zh-CN" sz="2400" dirty="0" smtClean="0">
                <a:ea typeface="宋体" charset="-122"/>
              </a:rPr>
              <a:t/>
            </a:r>
            <a:br>
              <a:rPr lang="en-US" altLang="zh-CN" sz="2400" dirty="0" smtClean="0">
                <a:ea typeface="宋体" charset="-122"/>
              </a:rPr>
            </a:br>
            <a:r>
              <a:rPr lang="en-US" altLang="zh-CN" sz="2400" dirty="0" smtClean="0">
                <a:solidFill>
                  <a:srgbClr val="C00000"/>
                </a:solidFill>
                <a:ea typeface="宋体" charset="-122"/>
              </a:rPr>
              <a:t>N9077A/W9077A – 2FP/3FP </a:t>
            </a:r>
            <a:r>
              <a:rPr lang="en-US" altLang="zh-CN" sz="2400" dirty="0" smtClean="0">
                <a:ea typeface="宋体" charset="-122"/>
              </a:rPr>
              <a:t/>
            </a:r>
            <a:br>
              <a:rPr lang="en-US" altLang="zh-CN" sz="2400" dirty="0" smtClean="0">
                <a:ea typeface="宋体" charset="-122"/>
              </a:rPr>
            </a:br>
            <a:r>
              <a:rPr lang="en-US" altLang="zh-CN" sz="2400" dirty="0" smtClean="0">
                <a:ea typeface="宋体" charset="-122"/>
              </a:rPr>
              <a:t/>
            </a:r>
            <a:br>
              <a:rPr lang="en-US" altLang="zh-CN" sz="2400" dirty="0" smtClean="0">
                <a:ea typeface="宋体" charset="-122"/>
              </a:rPr>
            </a:br>
            <a:r>
              <a:rPr lang="en-US" altLang="zh-CN" sz="2400" b="0" i="1" dirty="0" smtClean="0">
                <a:ea typeface="宋体" charset="-122"/>
              </a:rPr>
              <a:t/>
            </a:r>
            <a:br>
              <a:rPr lang="en-US" altLang="zh-CN" sz="2400" b="0" i="1" dirty="0" smtClean="0">
                <a:ea typeface="宋体" charset="-122"/>
              </a:rPr>
            </a:br>
            <a:endParaRPr lang="en-US" sz="2000" b="0" i="1" dirty="0" smtClean="0"/>
          </a:p>
        </p:txBody>
      </p:sp>
      <p:sp>
        <p:nvSpPr>
          <p:cNvPr id="11" name="Content Placeholder 10"/>
          <p:cNvSpPr>
            <a:spLocks noGrp="1"/>
          </p:cNvSpPr>
          <p:nvPr>
            <p:ph sz="half" idx="2"/>
          </p:nvPr>
        </p:nvSpPr>
        <p:spPr>
          <a:xfrm>
            <a:off x="228600" y="1524001"/>
            <a:ext cx="4648200" cy="3962400"/>
          </a:xfrm>
        </p:spPr>
        <p:txBody>
          <a:bodyPr>
            <a:noAutofit/>
          </a:bodyPr>
          <a:lstStyle/>
          <a:p>
            <a:pPr marL="171450" indent="-171450">
              <a:buFont typeface="Wingdings" pitchFamily="2" charset="2"/>
              <a:buChar char="ü"/>
            </a:pPr>
            <a:r>
              <a:rPr lang="ru-RU" altLang="zh-CN" sz="1800" dirty="0" smtClean="0">
                <a:solidFill>
                  <a:srgbClr val="000000"/>
                </a:solidFill>
                <a:ea typeface="宋体" charset="-122"/>
              </a:rPr>
              <a:t>Измерения нажатием одной клавиши для стандарта</a:t>
            </a:r>
            <a:r>
              <a:rPr lang="en-US" altLang="zh-CN" sz="1800" dirty="0" smtClean="0">
                <a:solidFill>
                  <a:srgbClr val="000000"/>
                </a:solidFill>
                <a:ea typeface="宋体" charset="-122"/>
              </a:rPr>
              <a:t> IEEE 802.11a/b/g/n</a:t>
            </a:r>
          </a:p>
          <a:p>
            <a:pPr marL="171450" indent="-171450">
              <a:buFont typeface="Wingdings" pitchFamily="2" charset="2"/>
              <a:buChar char="ü"/>
            </a:pPr>
            <a:r>
              <a:rPr lang="ru-RU" altLang="zh-CN" sz="1800" dirty="0">
                <a:solidFill>
                  <a:srgbClr val="000000"/>
                </a:solidFill>
                <a:ea typeface="宋体" charset="-122"/>
              </a:rPr>
              <a:t>Измерения IQ сигналов: зависимость мощности от времени, неравномерность спектра, анализ модуляции и др</a:t>
            </a:r>
            <a:r>
              <a:rPr lang="ru-RU" altLang="zh-CN" sz="1800" dirty="0" smtClean="0">
                <a:solidFill>
                  <a:srgbClr val="000000"/>
                </a:solidFill>
                <a:ea typeface="宋体" charset="-122"/>
              </a:rPr>
              <a:t>.</a:t>
            </a:r>
          </a:p>
          <a:p>
            <a:pPr marL="171450" indent="-171450">
              <a:buFont typeface="Wingdings" pitchFamily="2" charset="2"/>
              <a:buChar char="ü"/>
            </a:pPr>
            <a:r>
              <a:rPr lang="ru-RU" altLang="zh-CN" sz="1800" dirty="0">
                <a:solidFill>
                  <a:srgbClr val="000000"/>
                </a:solidFill>
                <a:ea typeface="宋体" charset="-122"/>
              </a:rPr>
              <a:t>Измерения мощности </a:t>
            </a:r>
            <a:r>
              <a:rPr lang="ru-RU" altLang="zh-CN" sz="1800" dirty="0" smtClean="0">
                <a:solidFill>
                  <a:srgbClr val="000000"/>
                </a:solidFill>
                <a:ea typeface="宋体" charset="-122"/>
              </a:rPr>
              <a:t>методом анализатора послед. действия: </a:t>
            </a:r>
            <a:r>
              <a:rPr lang="ru-RU" altLang="zh-CN" sz="1800" dirty="0">
                <a:solidFill>
                  <a:srgbClr val="000000"/>
                </a:solidFill>
                <a:ea typeface="宋体" charset="-122"/>
              </a:rPr>
              <a:t>мощность в канале, спектральная маска излучений, занимаемая полоса </a:t>
            </a:r>
            <a:r>
              <a:rPr lang="ru-RU" altLang="zh-CN" sz="1800" dirty="0" smtClean="0">
                <a:solidFill>
                  <a:srgbClr val="000000"/>
                </a:solidFill>
                <a:ea typeface="宋体" charset="-122"/>
              </a:rPr>
              <a:t>частот</a:t>
            </a:r>
          </a:p>
          <a:p>
            <a:pPr marL="171450" indent="-171450">
              <a:buFont typeface="Wingdings" pitchFamily="2" charset="2"/>
              <a:buChar char="ü"/>
            </a:pPr>
            <a:r>
              <a:rPr lang="ru-RU" altLang="zh-CN" sz="1800" dirty="0">
                <a:solidFill>
                  <a:srgbClr val="000000"/>
                </a:solidFill>
                <a:ea typeface="宋体" charset="-122"/>
              </a:rPr>
              <a:t>Возможность ручной настройки для анализа </a:t>
            </a:r>
            <a:r>
              <a:rPr lang="ru-RU" altLang="zh-CN" sz="1800" dirty="0" smtClean="0">
                <a:solidFill>
                  <a:srgbClr val="000000"/>
                </a:solidFill>
                <a:ea typeface="宋体" charset="-122"/>
              </a:rPr>
              <a:t>сигналов </a:t>
            </a:r>
            <a:r>
              <a:rPr lang="en-US" altLang="zh-CN" sz="1800" dirty="0" smtClean="0">
                <a:solidFill>
                  <a:srgbClr val="000000"/>
                </a:solidFill>
                <a:ea typeface="宋体" charset="-122"/>
              </a:rPr>
              <a:t>802.11j, Turbo Mode, 802.11p</a:t>
            </a:r>
            <a:endParaRPr lang="en-US" sz="1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962400"/>
            <a:ext cx="2531347" cy="191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762000"/>
            <a:ext cx="2489948" cy="1902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2057400"/>
            <a:ext cx="2573079" cy="191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392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p:cNvSpPr>
            <a:spLocks noGrp="1" noChangeArrowheads="1"/>
          </p:cNvSpPr>
          <p:nvPr>
            <p:ph type="subTitle" idx="4294967295"/>
          </p:nvPr>
        </p:nvSpPr>
        <p:spPr>
          <a:xfrm>
            <a:off x="4499992" y="332656"/>
            <a:ext cx="4419600" cy="1138238"/>
          </a:xfrm>
        </p:spPr>
        <p:txBody>
          <a:bodyPr>
            <a:normAutofit fontScale="85000" lnSpcReduction="10000"/>
          </a:bodyPr>
          <a:lstStyle/>
          <a:p>
            <a:pPr algn="ctr">
              <a:lnSpc>
                <a:spcPct val="96000"/>
              </a:lnSpc>
            </a:pPr>
            <a:r>
              <a:rPr lang="ru-RU" sz="2800" b="1" dirty="0" smtClean="0">
                <a:solidFill>
                  <a:schemeClr val="accent1"/>
                </a:solidFill>
              </a:rPr>
              <a:t>Приложение для векторного анализа сигналов </a:t>
            </a:r>
            <a:r>
              <a:rPr lang="en-US" sz="2800" b="1" dirty="0" smtClean="0">
                <a:solidFill>
                  <a:schemeClr val="accent1"/>
                </a:solidFill>
              </a:rPr>
              <a:t>Agilent</a:t>
            </a:r>
            <a:r>
              <a:rPr lang="ru-RU" sz="2800" b="1" dirty="0" smtClean="0">
                <a:solidFill>
                  <a:schemeClr val="accent1"/>
                </a:solidFill>
              </a:rPr>
              <a:t> 89601 Версия </a:t>
            </a:r>
            <a:r>
              <a:rPr lang="en-US" sz="2800" b="1" dirty="0" smtClean="0">
                <a:solidFill>
                  <a:schemeClr val="accent1"/>
                </a:solidFill>
              </a:rPr>
              <a:t>“B”</a:t>
            </a:r>
            <a:endParaRPr lang="en-US" b="1" dirty="0" smtClean="0">
              <a:latin typeface="Agilent TT Cond" pitchFamily="34" charset="0"/>
            </a:endParaRPr>
          </a:p>
        </p:txBody>
      </p:sp>
      <p:sp>
        <p:nvSpPr>
          <p:cNvPr id="21507" name="Text Box 5"/>
          <p:cNvSpPr txBox="1">
            <a:spLocks noChangeArrowheads="1"/>
          </p:cNvSpPr>
          <p:nvPr/>
        </p:nvSpPr>
        <p:spPr bwMode="auto">
          <a:xfrm>
            <a:off x="5308600" y="1844824"/>
            <a:ext cx="36195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2000" b="1" dirty="0"/>
              <a:t>Новый уровень гибкости и функциональности</a:t>
            </a:r>
            <a:endParaRPr lang="en-US" sz="2000" b="1" dirty="0"/>
          </a:p>
          <a:p>
            <a:pPr algn="ctr" eaLnBrk="1" hangingPunct="1"/>
            <a:endParaRPr lang="en-US" dirty="0"/>
          </a:p>
          <a:p>
            <a:pPr algn="ctr" eaLnBrk="1" hangingPunct="1"/>
            <a:r>
              <a:rPr lang="ru-RU" i="1" dirty="0"/>
              <a:t>Приложение для анализа комплексных аналоговых и цифровых сигналов в частотной, временной областях и анализ качества модуляции</a:t>
            </a:r>
            <a:endParaRPr lang="en-US" i="1" dirty="0"/>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2696"/>
            <a:ext cx="4495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Slide Number Placeholder 5"/>
          <p:cNvSpPr>
            <a:spLocks noGrp="1"/>
          </p:cNvSpPr>
          <p:nvPr>
            <p:ph type="sldNum" sz="quarter" idx="4294967295"/>
          </p:nvPr>
        </p:nvSpPr>
        <p:spPr>
          <a:xfrm>
            <a:off x="228600" y="6664325"/>
            <a:ext cx="612775" cy="119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FFFEC3B-A2CD-4699-A6A0-DAB6B1C82666}" type="slidenum">
              <a:rPr lang="en-US" sz="800">
                <a:solidFill>
                  <a:srgbClr val="FFFFFF"/>
                </a:solidFill>
              </a:rPr>
              <a:pPr/>
              <a:t>29</a:t>
            </a:fld>
            <a:endParaRPr lang="en-US" sz="800">
              <a:solidFill>
                <a:srgbClr val="FFFFFF"/>
              </a:solidFill>
            </a:endParaRPr>
          </a:p>
        </p:txBody>
      </p:sp>
    </p:spTree>
    <p:extLst>
      <p:ext uri="{BB962C8B-B14F-4D97-AF65-F5344CB8AC3E}">
        <p14:creationId xmlns:p14="http://schemas.microsoft.com/office/powerpoint/2010/main" val="344806163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Marker_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936625"/>
            <a:ext cx="2439988" cy="1830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3" name="Picture 2" descr="Screen_0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2098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lide Number Placeholder 1"/>
          <p:cNvSpPr txBox="1">
            <a:spLocks noGrp="1"/>
          </p:cNvSpPr>
          <p:nvPr/>
        </p:nvSpPr>
        <p:spPr bwMode="white">
          <a:xfrm>
            <a:off x="228600" y="6638925"/>
            <a:ext cx="614363" cy="152400"/>
          </a:xfrm>
          <a:prstGeom prst="rect">
            <a:avLst/>
          </a:prstGeom>
          <a:noFill/>
          <a:ln>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F2487D51-F0F3-4C14-8E96-8B98D12E9467}" type="slidenum">
              <a:rPr lang="en-US" sz="800">
                <a:solidFill>
                  <a:srgbClr val="FFFFFF"/>
                </a:solidFill>
              </a:rPr>
              <a:pPr/>
              <a:t>3</a:t>
            </a:fld>
            <a:endParaRPr lang="en-US" sz="800">
              <a:solidFill>
                <a:srgbClr val="FFFFFF"/>
              </a:solidFill>
            </a:endParaRPr>
          </a:p>
        </p:txBody>
      </p:sp>
      <p:sp>
        <p:nvSpPr>
          <p:cNvPr id="11" name="Slide Number Placeholder 3"/>
          <p:cNvSpPr txBox="1">
            <a:spLocks noGrp="1"/>
          </p:cNvSpPr>
          <p:nvPr/>
        </p:nvSpPr>
        <p:spPr bwMode="white">
          <a:xfrm>
            <a:off x="228600" y="6638925"/>
            <a:ext cx="614363" cy="152400"/>
          </a:xfrm>
          <a:prstGeom prst="rect">
            <a:avLst/>
          </a:prstGeom>
          <a:noFill/>
          <a:ln>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8653A9AD-44F2-4714-B878-2C2798D253D8}" type="slidenum">
              <a:rPr lang="en-US" sz="800">
                <a:solidFill>
                  <a:srgbClr val="FFFFFF"/>
                </a:solidFill>
              </a:rPr>
              <a:pPr/>
              <a:t>3</a:t>
            </a:fld>
            <a:endParaRPr lang="en-US" sz="800">
              <a:solidFill>
                <a:srgbClr val="FFFFFF"/>
              </a:solidFill>
            </a:endParaRPr>
          </a:p>
        </p:txBody>
      </p:sp>
      <p:sp>
        <p:nvSpPr>
          <p:cNvPr id="10246" name="Rectangle 2"/>
          <p:cNvSpPr>
            <a:spLocks noGrp="1" noChangeArrowheads="1"/>
          </p:cNvSpPr>
          <p:nvPr>
            <p:ph type="title" idx="4294967295"/>
          </p:nvPr>
        </p:nvSpPr>
        <p:spPr>
          <a:xfrm>
            <a:off x="241300" y="227013"/>
            <a:ext cx="8802688" cy="468312"/>
          </a:xfrm>
        </p:spPr>
        <p:txBody>
          <a:bodyPr/>
          <a:lstStyle/>
          <a:p>
            <a:r>
              <a:rPr lang="ru-RU" sz="2400" dirty="0" smtClean="0"/>
              <a:t>Наиболее развитый пользовательский интерфейс</a:t>
            </a:r>
            <a:r>
              <a:rPr lang="en-US" sz="2400" dirty="0" smtClean="0"/>
              <a:t> </a:t>
            </a:r>
            <a:r>
              <a:rPr lang="ru-RU" sz="2400" dirty="0"/>
              <a:t>на русском </a:t>
            </a:r>
            <a:r>
              <a:rPr lang="ru-RU" sz="2400" dirty="0" smtClean="0"/>
              <a:t>языке!!!</a:t>
            </a:r>
            <a:endParaRPr lang="en-US" sz="2400" dirty="0" smtClean="0"/>
          </a:p>
        </p:txBody>
      </p:sp>
      <p:sp>
        <p:nvSpPr>
          <p:cNvPr id="10247" name="AutoShape 3"/>
          <p:cNvSpPr>
            <a:spLocks noChangeArrowheads="1"/>
          </p:cNvSpPr>
          <p:nvPr/>
        </p:nvSpPr>
        <p:spPr bwMode="auto">
          <a:xfrm>
            <a:off x="290513" y="1240731"/>
            <a:ext cx="5348287" cy="1900237"/>
          </a:xfrm>
          <a:prstGeom prst="roundRect">
            <a:avLst>
              <a:gd name="adj" fmla="val 16667"/>
            </a:avLst>
          </a:prstGeom>
          <a:solidFill>
            <a:srgbClr val="99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lIns="0" tIns="0" rIns="0" bIns="0" anchor="ctr"/>
          <a:lstStyle/>
          <a:p>
            <a:pPr eaLnBrk="0" hangingPunct="0">
              <a:lnSpc>
                <a:spcPct val="95000"/>
              </a:lnSpc>
              <a:spcBef>
                <a:spcPct val="50000"/>
              </a:spcBef>
              <a:spcAft>
                <a:spcPct val="50000"/>
              </a:spcAft>
            </a:pPr>
            <a:endParaRPr lang="en-US" sz="2200" b="1">
              <a:latin typeface="Agilent TT Cond" pitchFamily="34" charset="0"/>
            </a:endParaRPr>
          </a:p>
        </p:txBody>
      </p:sp>
      <p:sp>
        <p:nvSpPr>
          <p:cNvPr id="10248" name="Text Box 5"/>
          <p:cNvSpPr txBox="1">
            <a:spLocks noChangeArrowheads="1"/>
          </p:cNvSpPr>
          <p:nvPr/>
        </p:nvSpPr>
        <p:spPr bwMode="auto">
          <a:xfrm>
            <a:off x="152400" y="3436545"/>
            <a:ext cx="5638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marL="228600" indent="-2286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Char char="•"/>
            </a:pPr>
            <a:r>
              <a:rPr lang="ru-RU" sz="1400" b="1" dirty="0">
                <a:latin typeface="Arial" pitchFamily="34" charset="0"/>
              </a:rPr>
              <a:t>Простая установка с функцией</a:t>
            </a:r>
            <a:r>
              <a:rPr lang="en-US" sz="1400" b="1" dirty="0">
                <a:latin typeface="Arial" pitchFamily="34" charset="0"/>
              </a:rPr>
              <a:t> </a:t>
            </a:r>
            <a:r>
              <a:rPr lang="en-US" sz="1400" b="1" i="1" dirty="0">
                <a:solidFill>
                  <a:srgbClr val="990033"/>
                </a:solidFill>
                <a:latin typeface="Arial" pitchFamily="34" charset="0"/>
              </a:rPr>
              <a:t>Auto Tune</a:t>
            </a:r>
          </a:p>
          <a:p>
            <a:pPr eaLnBrk="1" hangingPunct="1">
              <a:spcBef>
                <a:spcPct val="50000"/>
              </a:spcBef>
              <a:buFontTx/>
              <a:buChar char="•"/>
            </a:pPr>
            <a:r>
              <a:rPr lang="ru-RU" sz="1400" b="1" dirty="0">
                <a:latin typeface="Arial" pitchFamily="34" charset="0"/>
              </a:rPr>
              <a:t>Встроенная контекстно-ориентированная справочная система</a:t>
            </a:r>
            <a:r>
              <a:rPr lang="en-US" sz="1400" b="1" dirty="0">
                <a:latin typeface="Arial" pitchFamily="34" charset="0"/>
              </a:rPr>
              <a:t> </a:t>
            </a:r>
          </a:p>
          <a:p>
            <a:pPr eaLnBrk="1" hangingPunct="1">
              <a:spcBef>
                <a:spcPct val="50000"/>
              </a:spcBef>
              <a:buFontTx/>
              <a:buChar char="•"/>
            </a:pPr>
            <a:r>
              <a:rPr lang="ru-RU" sz="1400" b="1" dirty="0">
                <a:latin typeface="Arial" pitchFamily="34" charset="0"/>
              </a:rPr>
              <a:t>Работа с различными форматами сигналов</a:t>
            </a:r>
            <a:r>
              <a:rPr lang="en-US" sz="1400" b="1" dirty="0">
                <a:latin typeface="Arial" pitchFamily="34" charset="0"/>
              </a:rPr>
              <a:t> (</a:t>
            </a:r>
            <a:r>
              <a:rPr lang="en-US" sz="1400" b="1" i="1" dirty="0">
                <a:solidFill>
                  <a:srgbClr val="990033"/>
                </a:solidFill>
                <a:latin typeface="Arial" pitchFamily="34" charset="0"/>
              </a:rPr>
              <a:t>Power Suite</a:t>
            </a:r>
            <a:r>
              <a:rPr lang="en-US" sz="1400" b="1" dirty="0">
                <a:latin typeface="Arial" pitchFamily="34" charset="0"/>
              </a:rPr>
              <a:t>)</a:t>
            </a:r>
          </a:p>
          <a:p>
            <a:pPr eaLnBrk="1" hangingPunct="1">
              <a:spcBef>
                <a:spcPct val="50000"/>
              </a:spcBef>
              <a:buFontTx/>
              <a:buChar char="•"/>
            </a:pPr>
            <a:r>
              <a:rPr lang="en-US" sz="1400" b="1" i="1" dirty="0">
                <a:solidFill>
                  <a:srgbClr val="990033"/>
                </a:solidFill>
                <a:latin typeface="Arial" pitchFamily="34" charset="0"/>
              </a:rPr>
              <a:t>12</a:t>
            </a:r>
            <a:r>
              <a:rPr lang="en-US" sz="1400" b="1" dirty="0">
                <a:latin typeface="Arial" pitchFamily="34" charset="0"/>
              </a:rPr>
              <a:t> </a:t>
            </a:r>
            <a:r>
              <a:rPr lang="ru-RU" sz="1400" b="1" dirty="0">
                <a:latin typeface="Arial" pitchFamily="34" charset="0"/>
              </a:rPr>
              <a:t>многофункциональных маркеров,</a:t>
            </a:r>
            <a:r>
              <a:rPr lang="en-US" sz="1400" b="1" dirty="0">
                <a:latin typeface="Arial" pitchFamily="34" charset="0"/>
              </a:rPr>
              <a:t> </a:t>
            </a:r>
            <a:r>
              <a:rPr lang="en-US" sz="1400" b="1" i="1" dirty="0">
                <a:solidFill>
                  <a:srgbClr val="990033"/>
                </a:solidFill>
                <a:latin typeface="Arial" pitchFamily="34" charset="0"/>
              </a:rPr>
              <a:t>6</a:t>
            </a:r>
            <a:r>
              <a:rPr lang="ru-RU" sz="1400" b="1" i="1" dirty="0">
                <a:solidFill>
                  <a:srgbClr val="990033"/>
                </a:solidFill>
                <a:latin typeface="Arial" pitchFamily="34" charset="0"/>
              </a:rPr>
              <a:t> </a:t>
            </a:r>
            <a:r>
              <a:rPr lang="ru-RU" sz="1400" b="1" i="1" dirty="0">
                <a:latin typeface="Arial" pitchFamily="34" charset="0"/>
              </a:rPr>
              <a:t>трасс с разными типами детекторов</a:t>
            </a:r>
            <a:endParaRPr lang="en-US" sz="1400" b="1" dirty="0">
              <a:latin typeface="Arial" pitchFamily="34" charset="0"/>
            </a:endParaRPr>
          </a:p>
          <a:p>
            <a:pPr eaLnBrk="1" hangingPunct="1">
              <a:spcBef>
                <a:spcPct val="50000"/>
              </a:spcBef>
              <a:buFontTx/>
              <a:buChar char="•"/>
            </a:pPr>
            <a:r>
              <a:rPr lang="ru-RU" sz="1400" b="1" i="1" dirty="0">
                <a:latin typeface="Arial" pitchFamily="34" charset="0"/>
              </a:rPr>
              <a:t>макс. число точек -</a:t>
            </a:r>
            <a:r>
              <a:rPr lang="ru-RU" sz="1400" b="1" i="1" dirty="0">
                <a:solidFill>
                  <a:srgbClr val="990033"/>
                </a:solidFill>
                <a:latin typeface="Arial" pitchFamily="34" charset="0"/>
              </a:rPr>
              <a:t> </a:t>
            </a:r>
            <a:r>
              <a:rPr lang="en-US" sz="1400" b="1" i="1" dirty="0">
                <a:solidFill>
                  <a:srgbClr val="990033"/>
                </a:solidFill>
                <a:latin typeface="Arial" pitchFamily="34" charset="0"/>
              </a:rPr>
              <a:t>40,001</a:t>
            </a:r>
            <a:r>
              <a:rPr lang="en-US" sz="1400" b="1" dirty="0">
                <a:solidFill>
                  <a:srgbClr val="990033"/>
                </a:solidFill>
                <a:latin typeface="Arial" pitchFamily="34" charset="0"/>
              </a:rPr>
              <a:t> </a:t>
            </a:r>
            <a:endParaRPr lang="en-US" sz="1400" b="1" dirty="0">
              <a:latin typeface="Arial" pitchFamily="34" charset="0"/>
            </a:endParaRPr>
          </a:p>
          <a:p>
            <a:pPr eaLnBrk="1" hangingPunct="1">
              <a:spcBef>
                <a:spcPct val="50000"/>
              </a:spcBef>
              <a:buFontTx/>
              <a:buChar char="•"/>
            </a:pPr>
            <a:r>
              <a:rPr lang="ru-RU" sz="1400" b="1" i="1" dirty="0">
                <a:solidFill>
                  <a:srgbClr val="990033"/>
                </a:solidFill>
                <a:latin typeface="Arial" pitchFamily="34" charset="0"/>
              </a:rPr>
              <a:t>Широкие математические </a:t>
            </a:r>
            <a:r>
              <a:rPr lang="ru-RU" sz="1400" b="1" i="1" dirty="0">
                <a:latin typeface="Arial" pitchFamily="34" charset="0"/>
              </a:rPr>
              <a:t>возможности по обработке трасс</a:t>
            </a:r>
            <a:endParaRPr lang="en-US" sz="1400" b="1" dirty="0">
              <a:latin typeface="Arial" pitchFamily="34" charset="0"/>
            </a:endParaRPr>
          </a:p>
          <a:p>
            <a:pPr eaLnBrk="1" hangingPunct="1">
              <a:spcBef>
                <a:spcPct val="50000"/>
              </a:spcBef>
              <a:buFontTx/>
              <a:buChar char="•"/>
            </a:pPr>
            <a:endParaRPr lang="en-US" sz="1400" b="1" i="1" dirty="0">
              <a:solidFill>
                <a:srgbClr val="990033"/>
              </a:solidFill>
              <a:latin typeface="Arial" pitchFamily="34" charset="0"/>
            </a:endParaRPr>
          </a:p>
        </p:txBody>
      </p:sp>
      <p:sp>
        <p:nvSpPr>
          <p:cNvPr id="10249" name="Text Box 6"/>
          <p:cNvSpPr txBox="1">
            <a:spLocks noChangeArrowheads="1"/>
          </p:cNvSpPr>
          <p:nvPr/>
        </p:nvSpPr>
        <p:spPr bwMode="auto">
          <a:xfrm>
            <a:off x="417513" y="1340768"/>
            <a:ext cx="5297487"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marL="228600" indent="-2286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Char char="•"/>
            </a:pPr>
            <a:r>
              <a:rPr lang="en-US" sz="1600" b="1">
                <a:latin typeface="Arial" pitchFamily="34" charset="0"/>
              </a:rPr>
              <a:t>PowerSuite – </a:t>
            </a:r>
            <a:r>
              <a:rPr lang="en-US" sz="1800" b="1">
                <a:latin typeface="Agilent TT Cond" pitchFamily="34" charset="0"/>
              </a:rPr>
              <a:t>на</a:t>
            </a:r>
            <a:r>
              <a:rPr lang="ru-RU" sz="1800" b="1">
                <a:latin typeface="Agilent TT Cond" pitchFamily="34" charset="0"/>
              </a:rPr>
              <a:t>бор измерений параметров сигналов (</a:t>
            </a:r>
            <a:r>
              <a:rPr lang="en-US" sz="1800" b="1">
                <a:latin typeface="Agilent TT Cond" pitchFamily="34" charset="0"/>
              </a:rPr>
              <a:t>T</a:t>
            </a:r>
            <a:r>
              <a:rPr lang="en-US" sz="1600" b="1">
                <a:latin typeface="Arial" pitchFamily="34" charset="0"/>
              </a:rPr>
              <a:t>OI, </a:t>
            </a:r>
            <a:r>
              <a:rPr lang="ru-RU" sz="1600" b="1">
                <a:latin typeface="Arial" pitchFamily="34" charset="0"/>
              </a:rPr>
              <a:t>гармонические искажения</a:t>
            </a:r>
            <a:r>
              <a:rPr lang="en-US" sz="1600" b="1">
                <a:latin typeface="Arial" pitchFamily="34" charset="0"/>
              </a:rPr>
              <a:t>,</a:t>
            </a:r>
            <a:r>
              <a:rPr lang="ru-RU" sz="1600" b="1">
                <a:latin typeface="Arial" pitchFamily="34" charset="0"/>
              </a:rPr>
              <a:t> измерение паразитных составляющих</a:t>
            </a:r>
            <a:r>
              <a:rPr lang="en-US" sz="1600" b="1">
                <a:latin typeface="Arial" pitchFamily="34" charset="0"/>
              </a:rPr>
              <a:t>, ACPR,</a:t>
            </a:r>
            <a:r>
              <a:rPr lang="ru-RU" sz="1600" b="1">
                <a:latin typeface="Arial" pitchFamily="34" charset="0"/>
              </a:rPr>
              <a:t> мощность в канале, занимаемая полоса</a:t>
            </a:r>
            <a:r>
              <a:rPr lang="en-US" sz="1600" b="1">
                <a:latin typeface="Arial" pitchFamily="34" charset="0"/>
              </a:rPr>
              <a:t>, </a:t>
            </a:r>
            <a:r>
              <a:rPr lang="ru-RU" sz="1600" b="1">
                <a:latin typeface="Arial" pitchFamily="34" charset="0"/>
              </a:rPr>
              <a:t>и др.)</a:t>
            </a:r>
            <a:endParaRPr lang="en-US" sz="1600" b="1">
              <a:latin typeface="Arial" pitchFamily="34" charset="0"/>
            </a:endParaRPr>
          </a:p>
          <a:p>
            <a:pPr eaLnBrk="1" hangingPunct="1">
              <a:spcBef>
                <a:spcPct val="50000"/>
              </a:spcBef>
              <a:buFontTx/>
              <a:buChar char="•"/>
            </a:pPr>
            <a:r>
              <a:rPr lang="ru-RU" sz="1600" b="1">
                <a:latin typeface="Arial" pitchFamily="34" charset="0"/>
              </a:rPr>
              <a:t>Полосовые маркеры</a:t>
            </a:r>
            <a:r>
              <a:rPr lang="en-US" sz="1600" b="1">
                <a:latin typeface="Arial" pitchFamily="34" charset="0"/>
              </a:rPr>
              <a:t>, </a:t>
            </a:r>
            <a:r>
              <a:rPr lang="ru-RU" sz="1600" b="1">
                <a:latin typeface="Arial" pitchFamily="34" charset="0"/>
              </a:rPr>
              <a:t>линии уровня</a:t>
            </a:r>
            <a:r>
              <a:rPr lang="en-US" sz="1600" b="1">
                <a:latin typeface="Arial" pitchFamily="34" charset="0"/>
              </a:rPr>
              <a:t>, </a:t>
            </a:r>
            <a:r>
              <a:rPr lang="ru-RU" sz="1600" b="1">
                <a:latin typeface="Arial" pitchFamily="34" charset="0"/>
              </a:rPr>
              <a:t>факторы коррекции</a:t>
            </a:r>
            <a:endParaRPr lang="en-US" sz="1600" b="1">
              <a:latin typeface="Arial" pitchFamily="34" charset="0"/>
            </a:endParaRPr>
          </a:p>
        </p:txBody>
      </p:sp>
      <p:pic>
        <p:nvPicPr>
          <p:cNvPr id="10250" name="Picture 10" descr="help 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5563" y="3810000"/>
            <a:ext cx="2662237" cy="2184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51" name="Slide Number Placeholder 11"/>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C2F15624-B252-499D-8CFF-2FB4C4D7AFF4}" type="slidenum">
              <a:rPr lang="en-US" sz="800">
                <a:solidFill>
                  <a:srgbClr val="FFFFFF"/>
                </a:solidFill>
              </a:rPr>
              <a:pPr/>
              <a:t>3</a:t>
            </a:fld>
            <a:endParaRPr lang="en-US" sz="800">
              <a:solidFill>
                <a:srgbClr val="FFFFFF"/>
              </a:solidFill>
            </a:endParaRPr>
          </a:p>
        </p:txBody>
      </p:sp>
    </p:spTree>
    <p:extLst>
      <p:ext uri="{BB962C8B-B14F-4D97-AF65-F5344CB8AC3E}">
        <p14:creationId xmlns:p14="http://schemas.microsoft.com/office/powerpoint/2010/main" val="401043758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5089525" y="573088"/>
            <a:ext cx="4130675" cy="5200650"/>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eaLnBrk="1" hangingPunct="1"/>
            <a:endParaRPr lang="en-US" b="1"/>
          </a:p>
          <a:p>
            <a:pPr eaLnBrk="1" hangingPunct="1"/>
            <a:r>
              <a:rPr lang="en-US" sz="2000" b="1">
                <a:solidFill>
                  <a:schemeClr val="accent1"/>
                </a:solidFill>
                <a:latin typeface="Arial" pitchFamily="34" charset="0"/>
                <a:cs typeface="Arial" pitchFamily="34" charset="0"/>
              </a:rPr>
              <a:t>20:20 </a:t>
            </a:r>
            <a:r>
              <a:rPr lang="ru-RU" sz="2000" b="1">
                <a:solidFill>
                  <a:schemeClr val="accent1"/>
                </a:solidFill>
                <a:latin typeface="Arial" pitchFamily="34" charset="0"/>
                <a:cs typeface="Arial" pitchFamily="34" charset="0"/>
              </a:rPr>
              <a:t>трасс</a:t>
            </a:r>
            <a:r>
              <a:rPr lang="en-US" sz="2000" b="1">
                <a:solidFill>
                  <a:schemeClr val="accent1"/>
                </a:solidFill>
                <a:latin typeface="Arial" pitchFamily="34" charset="0"/>
                <a:cs typeface="Arial" pitchFamily="34" charset="0"/>
              </a:rPr>
              <a:t>/</a:t>
            </a:r>
            <a:r>
              <a:rPr lang="ru-RU" sz="2000" b="1">
                <a:solidFill>
                  <a:schemeClr val="accent1"/>
                </a:solidFill>
                <a:latin typeface="Arial" pitchFamily="34" charset="0"/>
                <a:cs typeface="Arial" pitchFamily="34" charset="0"/>
              </a:rPr>
              <a:t>маркеров</a:t>
            </a:r>
            <a:endParaRPr lang="en-US" sz="2000" b="1">
              <a:solidFill>
                <a:schemeClr val="accent1"/>
              </a:solidFill>
              <a:latin typeface="Arial" pitchFamily="34" charset="0"/>
              <a:cs typeface="Arial" pitchFamily="34" charset="0"/>
            </a:endParaRPr>
          </a:p>
          <a:p>
            <a:pPr eaLnBrk="1" hangingPunct="1"/>
            <a:r>
              <a:rPr lang="en-US" i="1">
                <a:latin typeface="Arial Narrow" pitchFamily="34" charset="0"/>
              </a:rPr>
              <a:t>           </a:t>
            </a:r>
            <a:endParaRPr lang="en-US" sz="800" i="1">
              <a:latin typeface="Arial Narrow" pitchFamily="34" charset="0"/>
            </a:endParaRPr>
          </a:p>
          <a:p>
            <a:pPr eaLnBrk="1" hangingPunct="1">
              <a:buFontTx/>
              <a:buChar char="•"/>
            </a:pPr>
            <a:r>
              <a:rPr lang="ru-RU" b="1">
                <a:latin typeface="Arial Narrow" pitchFamily="34" charset="0"/>
              </a:rPr>
              <a:t>До  </a:t>
            </a:r>
            <a:r>
              <a:rPr lang="en-US" b="1">
                <a:latin typeface="Arial Narrow" pitchFamily="34" charset="0"/>
              </a:rPr>
              <a:t>20</a:t>
            </a:r>
            <a:r>
              <a:rPr lang="ru-RU" b="1">
                <a:latin typeface="Arial Narrow" pitchFamily="34" charset="0"/>
              </a:rPr>
              <a:t> трасс</a:t>
            </a:r>
            <a:r>
              <a:rPr lang="en-US" b="1">
                <a:latin typeface="Arial Narrow" pitchFamily="34" charset="0"/>
              </a:rPr>
              <a:t> </a:t>
            </a:r>
          </a:p>
          <a:p>
            <a:pPr eaLnBrk="1" hangingPunct="1"/>
            <a:r>
              <a:rPr lang="ru-RU" i="1">
                <a:latin typeface="Arial Narrow" pitchFamily="34" charset="0"/>
              </a:rPr>
              <a:t>Детальное и всестороннее отображение сигналов</a:t>
            </a:r>
            <a:endParaRPr lang="en-US" i="1">
              <a:latin typeface="Arial Narrow" pitchFamily="34" charset="0"/>
            </a:endParaRPr>
          </a:p>
          <a:p>
            <a:pPr eaLnBrk="1" hangingPunct="1">
              <a:buFontTx/>
              <a:buChar char="•"/>
            </a:pPr>
            <a:endParaRPr lang="en-US" sz="1200">
              <a:latin typeface="Arial Narrow" pitchFamily="34" charset="0"/>
            </a:endParaRPr>
          </a:p>
          <a:p>
            <a:pPr eaLnBrk="1" hangingPunct="1">
              <a:buFontTx/>
              <a:buChar char="•"/>
            </a:pPr>
            <a:r>
              <a:rPr lang="ru-RU" b="1">
                <a:latin typeface="Arial Narrow" pitchFamily="34" charset="0"/>
              </a:rPr>
              <a:t>До </a:t>
            </a:r>
            <a:r>
              <a:rPr lang="en-US" b="1">
                <a:latin typeface="Arial Narrow" pitchFamily="34" charset="0"/>
              </a:rPr>
              <a:t>20</a:t>
            </a:r>
            <a:r>
              <a:rPr lang="ru-RU" b="1">
                <a:latin typeface="Arial Narrow" pitchFamily="34" charset="0"/>
              </a:rPr>
              <a:t> маркеров на трассу</a:t>
            </a:r>
            <a:r>
              <a:rPr lang="en-US">
                <a:latin typeface="Arial Narrow" pitchFamily="34" charset="0"/>
              </a:rPr>
              <a:t>  </a:t>
            </a:r>
          </a:p>
          <a:p>
            <a:pPr eaLnBrk="1" hangingPunct="1"/>
            <a:r>
              <a:rPr lang="ru-RU" i="1">
                <a:latin typeface="Arial Narrow" pitchFamily="34" charset="0"/>
              </a:rPr>
              <a:t>Тщательный анализ сигналов</a:t>
            </a:r>
            <a:endParaRPr lang="en-US" i="1">
              <a:latin typeface="Arial Narrow" pitchFamily="34" charset="0"/>
            </a:endParaRPr>
          </a:p>
          <a:p>
            <a:pPr eaLnBrk="1" hangingPunct="1">
              <a:buFontTx/>
              <a:buChar char="•"/>
            </a:pPr>
            <a:endParaRPr lang="en-US" sz="1200" i="1">
              <a:latin typeface="Arial Narrow" pitchFamily="34" charset="0"/>
            </a:endParaRPr>
          </a:p>
          <a:p>
            <a:pPr eaLnBrk="1" hangingPunct="1">
              <a:buFontTx/>
              <a:buChar char="•"/>
            </a:pPr>
            <a:r>
              <a:rPr lang="ru-RU" b="1">
                <a:latin typeface="Arial Narrow" pitchFamily="34" charset="0"/>
              </a:rPr>
              <a:t>Произвольное расположение и размер окон</a:t>
            </a:r>
            <a:endParaRPr lang="en-US" sz="1200" i="1">
              <a:latin typeface="Arial Narrow" pitchFamily="34" charset="0"/>
            </a:endParaRPr>
          </a:p>
          <a:p>
            <a:pPr eaLnBrk="1" hangingPunct="1">
              <a:buFontTx/>
              <a:buChar char="•"/>
            </a:pPr>
            <a:r>
              <a:rPr lang="ru-RU" b="1">
                <a:latin typeface="Arial Narrow" pitchFamily="34" charset="0"/>
              </a:rPr>
              <a:t>Произвольная привязка к измерениям любой трассы</a:t>
            </a:r>
            <a:endParaRPr lang="en-US" i="1">
              <a:latin typeface="Arial Narrow" pitchFamily="34" charset="0"/>
            </a:endParaRPr>
          </a:p>
          <a:p>
            <a:pPr eaLnBrk="1" hangingPunct="1"/>
            <a:endParaRPr lang="en-US">
              <a:latin typeface="Arial Narrow" pitchFamily="34" charset="0"/>
            </a:endParaRPr>
          </a:p>
        </p:txBody>
      </p:sp>
      <p:pic>
        <p:nvPicPr>
          <p:cNvPr id="22531" name="Picture 5" descr="7scrnQps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63613"/>
            <a:ext cx="47244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8"/>
          <p:cNvSpPr txBox="1">
            <a:spLocks/>
          </p:cNvSpPr>
          <p:nvPr/>
        </p:nvSpPr>
        <p:spPr>
          <a:xfrm>
            <a:off x="228600" y="228600"/>
            <a:ext cx="8696325" cy="996950"/>
          </a:xfrm>
          <a:prstGeom prst="rect">
            <a:avLst/>
          </a:prstGeom>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ts val="300"/>
              </a:spcAft>
            </a:pPr>
            <a:r>
              <a:rPr lang="en-US" sz="2800" b="1">
                <a:solidFill>
                  <a:schemeClr val="accent1"/>
                </a:solidFill>
              </a:rPr>
              <a:t>89601B  - </a:t>
            </a:r>
            <a:r>
              <a:rPr lang="ru-RU" sz="2800" b="1">
                <a:solidFill>
                  <a:schemeClr val="accent1"/>
                </a:solidFill>
              </a:rPr>
              <a:t>опережая технологии связи</a:t>
            </a:r>
            <a:endParaRPr lang="en-US" sz="2800" b="1">
              <a:solidFill>
                <a:schemeClr val="accent1"/>
              </a:solidFill>
            </a:endParaRPr>
          </a:p>
        </p:txBody>
      </p:sp>
      <p:sp>
        <p:nvSpPr>
          <p:cNvPr id="22533" name="Slide Number Placeholder 4"/>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A0DC3032-F842-49FF-9BBE-593E81986164}" type="slidenum">
              <a:rPr lang="en-US" sz="800">
                <a:solidFill>
                  <a:srgbClr val="FFFFFF"/>
                </a:solidFill>
              </a:rPr>
              <a:pPr/>
              <a:t>30</a:t>
            </a:fld>
            <a:endParaRPr lang="en-US" sz="800">
              <a:solidFill>
                <a:srgbClr val="FFFFFF"/>
              </a:solidFill>
            </a:endParaRPr>
          </a:p>
        </p:txBody>
      </p:sp>
    </p:spTree>
    <p:extLst>
      <p:ext uri="{BB962C8B-B14F-4D97-AF65-F5344CB8AC3E}">
        <p14:creationId xmlns:p14="http://schemas.microsoft.com/office/powerpoint/2010/main" val="351407048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6629400" y="4876800"/>
            <a:ext cx="2438400" cy="129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35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838200"/>
            <a:ext cx="4800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6"/>
          <p:cNvSpPr txBox="1">
            <a:spLocks noChangeArrowheads="1"/>
          </p:cNvSpPr>
          <p:nvPr/>
        </p:nvSpPr>
        <p:spPr bwMode="auto">
          <a:xfrm>
            <a:off x="7010400" y="5334000"/>
            <a:ext cx="1193800" cy="24606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b="1">
                <a:solidFill>
                  <a:srgbClr val="E46C0A"/>
                </a:solidFill>
              </a:rPr>
              <a:t>Digital persistence</a:t>
            </a:r>
          </a:p>
        </p:txBody>
      </p:sp>
      <p:sp>
        <p:nvSpPr>
          <p:cNvPr id="23557" name="Text Box 7"/>
          <p:cNvSpPr txBox="1">
            <a:spLocks noChangeArrowheads="1"/>
          </p:cNvSpPr>
          <p:nvPr/>
        </p:nvSpPr>
        <p:spPr bwMode="auto">
          <a:xfrm>
            <a:off x="6972300" y="3657600"/>
            <a:ext cx="1243013" cy="24606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b="1">
                <a:solidFill>
                  <a:srgbClr val="E46C0A"/>
                </a:solidFill>
              </a:rPr>
              <a:t>Cumulative history</a:t>
            </a:r>
          </a:p>
        </p:txBody>
      </p:sp>
      <p:sp>
        <p:nvSpPr>
          <p:cNvPr id="23558" name="Text Box 8"/>
          <p:cNvSpPr txBox="1">
            <a:spLocks noChangeArrowheads="1"/>
          </p:cNvSpPr>
          <p:nvPr/>
        </p:nvSpPr>
        <p:spPr bwMode="auto">
          <a:xfrm>
            <a:off x="4724400" y="3352800"/>
            <a:ext cx="900113" cy="24606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b="1">
                <a:solidFill>
                  <a:srgbClr val="E46C0A"/>
                </a:solidFill>
              </a:rPr>
              <a:t>Spectrogram</a:t>
            </a:r>
          </a:p>
        </p:txBody>
      </p:sp>
      <p:sp>
        <p:nvSpPr>
          <p:cNvPr id="10" name="Slide Number Placeholder 9"/>
          <p:cNvSpPr txBox="1">
            <a:spLocks noGrp="1"/>
          </p:cNvSpPr>
          <p:nvPr/>
        </p:nvSpPr>
        <p:spPr>
          <a:xfrm>
            <a:off x="228600" y="6664325"/>
            <a:ext cx="612775" cy="119063"/>
          </a:xfrm>
          <a:prstGeom prst="rect">
            <a:avLst/>
          </a:prstGeom>
          <a:noFill/>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079538-646C-43CE-B735-122CA16017C7}" type="slidenum">
              <a:rPr lang="en-US" sz="800">
                <a:solidFill>
                  <a:srgbClr val="FFFFFF"/>
                </a:solidFill>
              </a:rPr>
              <a:pPr eaLnBrk="1" hangingPunct="1"/>
              <a:t>31</a:t>
            </a:fld>
            <a:endParaRPr lang="en-US" sz="800">
              <a:solidFill>
                <a:srgbClr val="FFFFFF"/>
              </a:solidFill>
            </a:endParaRPr>
          </a:p>
        </p:txBody>
      </p:sp>
      <p:sp>
        <p:nvSpPr>
          <p:cNvPr id="116748" name="Text Box 3"/>
          <p:cNvSpPr txBox="1">
            <a:spLocks noChangeArrowheads="1"/>
          </p:cNvSpPr>
          <p:nvPr/>
        </p:nvSpPr>
        <p:spPr bwMode="auto">
          <a:xfrm>
            <a:off x="228600" y="1066800"/>
            <a:ext cx="4038600" cy="5232400"/>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2000" b="1">
                <a:solidFill>
                  <a:schemeClr val="accent1"/>
                </a:solidFill>
                <a:latin typeface="Arial" pitchFamily="34" charset="0"/>
                <a:cs typeface="Arial" pitchFamily="34" charset="0"/>
              </a:rPr>
              <a:t>Захват и анализ кратковременных сигналов</a:t>
            </a:r>
            <a:endParaRPr lang="en-US" sz="2000" b="1">
              <a:solidFill>
                <a:schemeClr val="accent1"/>
              </a:solidFill>
              <a:latin typeface="Arial" pitchFamily="34" charset="0"/>
              <a:cs typeface="Arial" pitchFamily="34" charset="0"/>
            </a:endParaRPr>
          </a:p>
          <a:p>
            <a:pPr lvl="1" eaLnBrk="1" hangingPunct="1"/>
            <a:endParaRPr lang="en-US" b="1">
              <a:latin typeface="Arial Narrow" pitchFamily="34" charset="0"/>
            </a:endParaRPr>
          </a:p>
          <a:p>
            <a:pPr eaLnBrk="1" hangingPunct="1"/>
            <a:r>
              <a:rPr lang="ru-RU" sz="1800" b="1">
                <a:latin typeface="Arial" pitchFamily="34" charset="0"/>
                <a:cs typeface="Arial" pitchFamily="34" charset="0"/>
              </a:rPr>
              <a:t>Режим цифрового послесвечения для всех отображаемых областей (частота, время, </a:t>
            </a:r>
            <a:r>
              <a:rPr lang="en-US" sz="1800" b="1">
                <a:latin typeface="Arial" pitchFamily="34" charset="0"/>
                <a:cs typeface="Arial" pitchFamily="34" charset="0"/>
              </a:rPr>
              <a:t>IQ, </a:t>
            </a:r>
            <a:r>
              <a:rPr lang="ru-RU" sz="1800" b="1">
                <a:latin typeface="Arial" pitchFamily="34" charset="0"/>
                <a:cs typeface="Arial" pitchFamily="34" charset="0"/>
              </a:rPr>
              <a:t>демодулирование</a:t>
            </a:r>
            <a:r>
              <a:rPr lang="en-US" sz="1800" b="1">
                <a:latin typeface="Arial" pitchFamily="34" charset="0"/>
                <a:cs typeface="Arial" pitchFamily="34" charset="0"/>
              </a:rPr>
              <a:t> ….)</a:t>
            </a:r>
          </a:p>
          <a:p>
            <a:pPr eaLnBrk="1" hangingPunct="1"/>
            <a:endParaRPr lang="en-US" sz="1800" b="1">
              <a:latin typeface="Arial" pitchFamily="34" charset="0"/>
              <a:cs typeface="Arial" pitchFamily="34" charset="0"/>
            </a:endParaRPr>
          </a:p>
          <a:p>
            <a:pPr eaLnBrk="1" hangingPunct="1"/>
            <a:r>
              <a:rPr lang="ru-RU" sz="1800" b="1">
                <a:latin typeface="Arial" pitchFamily="34" charset="0"/>
                <a:cs typeface="Arial" pitchFamily="34" charset="0"/>
              </a:rPr>
              <a:t>Режим накопления (</a:t>
            </a:r>
            <a:r>
              <a:rPr lang="en-US" sz="1800" b="1">
                <a:latin typeface="Arial" pitchFamily="34" charset="0"/>
                <a:cs typeface="Arial" pitchFamily="34" charset="0"/>
              </a:rPr>
              <a:t>cumulative history</a:t>
            </a:r>
            <a:r>
              <a:rPr lang="ru-RU" sz="1800" b="1">
                <a:latin typeface="Arial" pitchFamily="34" charset="0"/>
                <a:cs typeface="Arial" pitchFamily="34" charset="0"/>
              </a:rPr>
              <a:t>) для всех отображаемых областей (частота, время, </a:t>
            </a:r>
            <a:r>
              <a:rPr lang="en-US" sz="1800" b="1">
                <a:latin typeface="Arial" pitchFamily="34" charset="0"/>
                <a:cs typeface="Arial" pitchFamily="34" charset="0"/>
              </a:rPr>
              <a:t>IQ, </a:t>
            </a:r>
            <a:r>
              <a:rPr lang="ru-RU" sz="1800" b="1">
                <a:latin typeface="Arial" pitchFamily="34" charset="0"/>
                <a:cs typeface="Arial" pitchFamily="34" charset="0"/>
              </a:rPr>
              <a:t>демодулирование</a:t>
            </a:r>
            <a:r>
              <a:rPr lang="en-US" sz="1800" b="1">
                <a:latin typeface="Arial" pitchFamily="34" charset="0"/>
                <a:cs typeface="Arial" pitchFamily="34" charset="0"/>
              </a:rPr>
              <a:t> ….)</a:t>
            </a:r>
          </a:p>
          <a:p>
            <a:pPr eaLnBrk="1" hangingPunct="1">
              <a:buFontTx/>
              <a:buChar char="•"/>
            </a:pPr>
            <a:r>
              <a:rPr lang="ru-RU" sz="1800">
                <a:latin typeface="Arial" pitchFamily="34" charset="0"/>
                <a:cs typeface="Arial" pitchFamily="34" charset="0"/>
              </a:rPr>
              <a:t>частота появления (кодирование цветом)</a:t>
            </a:r>
            <a:endParaRPr lang="en-US" sz="1800">
              <a:latin typeface="Arial" pitchFamily="34" charset="0"/>
              <a:cs typeface="Arial" pitchFamily="34" charset="0"/>
            </a:endParaRPr>
          </a:p>
          <a:p>
            <a:pPr eaLnBrk="1" hangingPunct="1">
              <a:buFontTx/>
              <a:buChar char="•"/>
            </a:pPr>
            <a:r>
              <a:rPr lang="ru-RU" sz="1800">
                <a:latin typeface="Arial" pitchFamily="34" charset="0"/>
                <a:cs typeface="Arial" pitchFamily="34" charset="0"/>
              </a:rPr>
              <a:t>история за продолжительное время</a:t>
            </a:r>
            <a:r>
              <a:rPr lang="en-US" sz="1800">
                <a:latin typeface="Arial" pitchFamily="34" charset="0"/>
                <a:cs typeface="Arial" pitchFamily="34" charset="0"/>
              </a:rPr>
              <a:t> (</a:t>
            </a:r>
            <a:r>
              <a:rPr lang="ru-RU" sz="1800">
                <a:latin typeface="Arial" pitchFamily="34" charset="0"/>
                <a:cs typeface="Arial" pitchFamily="34" charset="0"/>
              </a:rPr>
              <a:t>часы)</a:t>
            </a:r>
            <a:endParaRPr lang="en-US" sz="1800">
              <a:latin typeface="Arial" pitchFamily="34" charset="0"/>
              <a:cs typeface="Arial" pitchFamily="34" charset="0"/>
            </a:endParaRPr>
          </a:p>
          <a:p>
            <a:pPr eaLnBrk="1" hangingPunct="1">
              <a:buFontTx/>
              <a:buChar char="•"/>
            </a:pPr>
            <a:r>
              <a:rPr lang="ru-RU" sz="1800">
                <a:latin typeface="Arial" pitchFamily="34" charset="0"/>
                <a:cs typeface="Arial" pitchFamily="34" charset="0"/>
              </a:rPr>
              <a:t>анализ редких событий</a:t>
            </a:r>
            <a:endParaRPr lang="en-US" sz="1800">
              <a:latin typeface="Arial" pitchFamily="34" charset="0"/>
              <a:cs typeface="Arial" pitchFamily="34" charset="0"/>
            </a:endParaRPr>
          </a:p>
        </p:txBody>
      </p:sp>
      <p:sp>
        <p:nvSpPr>
          <p:cNvPr id="23561" name="Title 8"/>
          <p:cNvSpPr txBox="1">
            <a:spLocks/>
          </p:cNvSpPr>
          <p:nvPr/>
        </p:nvSpPr>
        <p:spPr bwMode="auto">
          <a:xfrm>
            <a:off x="228600" y="228600"/>
            <a:ext cx="8696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ts val="300"/>
              </a:spcAft>
            </a:pPr>
            <a:r>
              <a:rPr lang="en-US" sz="2800" b="1">
                <a:solidFill>
                  <a:schemeClr val="accent1"/>
                </a:solidFill>
              </a:rPr>
              <a:t>89601B  - </a:t>
            </a:r>
            <a:r>
              <a:rPr lang="ru-RU" sz="2800" b="1">
                <a:solidFill>
                  <a:schemeClr val="accent1"/>
                </a:solidFill>
              </a:rPr>
              <a:t>опережая технологии связи</a:t>
            </a:r>
            <a:endParaRPr lang="en-US" sz="2800" b="1">
              <a:solidFill>
                <a:schemeClr val="accent1"/>
              </a:solidFill>
            </a:endParaRPr>
          </a:p>
        </p:txBody>
      </p:sp>
      <p:sp>
        <p:nvSpPr>
          <p:cNvPr id="23562" name="Slide Number Placeholder 10"/>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FFDBE02A-D467-430E-A979-75D7F617FE13}" type="slidenum">
              <a:rPr lang="en-US" sz="800">
                <a:solidFill>
                  <a:srgbClr val="FFFFFF"/>
                </a:solidFill>
              </a:rPr>
              <a:pPr/>
              <a:t>31</a:t>
            </a:fld>
            <a:endParaRPr lang="en-US" sz="800">
              <a:solidFill>
                <a:srgbClr val="FFFFFF"/>
              </a:solidFill>
            </a:endParaRPr>
          </a:p>
        </p:txBody>
      </p:sp>
    </p:spTree>
    <p:extLst>
      <p:ext uri="{BB962C8B-B14F-4D97-AF65-F5344CB8AC3E}">
        <p14:creationId xmlns:p14="http://schemas.microsoft.com/office/powerpoint/2010/main" val="9753800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6629400" y="4876800"/>
            <a:ext cx="2438400" cy="129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76200"/>
            <a:ext cx="5186362"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3238"/>
            <a:ext cx="51054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25" y="4343400"/>
            <a:ext cx="4143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Oval 6"/>
          <p:cNvSpPr>
            <a:spLocks noChangeArrowheads="1"/>
          </p:cNvSpPr>
          <p:nvPr/>
        </p:nvSpPr>
        <p:spPr bwMode="auto">
          <a:xfrm>
            <a:off x="3276600" y="3352800"/>
            <a:ext cx="1676400" cy="762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3" name="Line 7"/>
          <p:cNvSpPr>
            <a:spLocks noChangeShapeType="1"/>
          </p:cNvSpPr>
          <p:nvPr/>
        </p:nvSpPr>
        <p:spPr bwMode="auto">
          <a:xfrm>
            <a:off x="4724400" y="3810000"/>
            <a:ext cx="2743200" cy="8382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5607" name="Text Box 8"/>
          <p:cNvSpPr txBox="1">
            <a:spLocks noChangeArrowheads="1"/>
          </p:cNvSpPr>
          <p:nvPr/>
        </p:nvSpPr>
        <p:spPr bwMode="auto">
          <a:xfrm>
            <a:off x="5562600" y="838200"/>
            <a:ext cx="3581400" cy="2924175"/>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t>Multi-domain</a:t>
            </a:r>
          </a:p>
          <a:p>
            <a:pPr eaLnBrk="1" hangingPunct="1"/>
            <a:r>
              <a:rPr lang="en-US" sz="2000" b="1"/>
              <a:t>cumulative history</a:t>
            </a:r>
          </a:p>
          <a:p>
            <a:pPr eaLnBrk="1" hangingPunct="1"/>
            <a:endParaRPr lang="en-US" i="1"/>
          </a:p>
          <a:p>
            <a:pPr eaLnBrk="1" hangingPunct="1"/>
            <a:r>
              <a:rPr lang="ru-RU" i="1"/>
              <a:t>Работает и с переходными процессами, например анализ событий при включении передатчика</a:t>
            </a:r>
            <a:r>
              <a:rPr lang="en-US" i="1"/>
              <a:t>. </a:t>
            </a:r>
          </a:p>
        </p:txBody>
      </p:sp>
      <p:sp>
        <p:nvSpPr>
          <p:cNvPr id="24585" name="Oval 9"/>
          <p:cNvSpPr>
            <a:spLocks noChangeArrowheads="1"/>
          </p:cNvSpPr>
          <p:nvPr/>
        </p:nvSpPr>
        <p:spPr bwMode="auto">
          <a:xfrm>
            <a:off x="685800" y="457200"/>
            <a:ext cx="4495800" cy="2057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6" name="Line 10"/>
          <p:cNvSpPr>
            <a:spLocks noChangeShapeType="1"/>
          </p:cNvSpPr>
          <p:nvPr/>
        </p:nvSpPr>
        <p:spPr bwMode="auto">
          <a:xfrm>
            <a:off x="2667000" y="2133600"/>
            <a:ext cx="76200" cy="16002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4587" name="Text Box 11"/>
          <p:cNvSpPr txBox="1">
            <a:spLocks noChangeArrowheads="1"/>
          </p:cNvSpPr>
          <p:nvPr/>
        </p:nvSpPr>
        <p:spPr bwMode="auto">
          <a:xfrm>
            <a:off x="838200" y="1371600"/>
            <a:ext cx="1492250" cy="40005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t>Spectrogram</a:t>
            </a:r>
            <a:endParaRPr lang="en-US"/>
          </a:p>
        </p:txBody>
      </p:sp>
      <p:sp>
        <p:nvSpPr>
          <p:cNvPr id="24588" name="Text Box 12"/>
          <p:cNvSpPr txBox="1">
            <a:spLocks noChangeArrowheads="1"/>
          </p:cNvSpPr>
          <p:nvPr/>
        </p:nvSpPr>
        <p:spPr bwMode="auto">
          <a:xfrm>
            <a:off x="1143000" y="5424488"/>
            <a:ext cx="3225800" cy="40005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t>Cumulative history: spectrum</a:t>
            </a:r>
          </a:p>
        </p:txBody>
      </p:sp>
      <p:sp>
        <p:nvSpPr>
          <p:cNvPr id="24589" name="Text Box 13"/>
          <p:cNvSpPr txBox="1">
            <a:spLocks noChangeArrowheads="1"/>
          </p:cNvSpPr>
          <p:nvPr/>
        </p:nvSpPr>
        <p:spPr bwMode="auto">
          <a:xfrm>
            <a:off x="5105400" y="5562600"/>
            <a:ext cx="3429000" cy="5238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t>Измеряет и отображает процесс более эффективно, чем  просто спектрограмма</a:t>
            </a:r>
            <a:endParaRPr lang="en-US" sz="1400"/>
          </a:p>
        </p:txBody>
      </p:sp>
      <p:sp>
        <p:nvSpPr>
          <p:cNvPr id="24590" name="Slide Number Placeholder 14"/>
          <p:cNvSpPr>
            <a:spLocks noGrp="1"/>
          </p:cNvSpPr>
          <p:nvPr>
            <p:ph type="sldNum" sz="quarter" idx="4294967295"/>
          </p:nvPr>
        </p:nvSpPr>
        <p:spPr>
          <a:xfrm>
            <a:off x="228600" y="6664325"/>
            <a:ext cx="612775" cy="119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EA745D3-8262-4172-9C4E-E658CDFB3C31}" type="slidenum">
              <a:rPr lang="en-US" sz="800">
                <a:solidFill>
                  <a:srgbClr val="FFFFFF"/>
                </a:solidFill>
              </a:rPr>
              <a:pPr/>
              <a:t>32</a:t>
            </a:fld>
            <a:endParaRPr lang="en-US" sz="800">
              <a:solidFill>
                <a:srgbClr val="FFFFFF"/>
              </a:solidFill>
            </a:endParaRPr>
          </a:p>
        </p:txBody>
      </p:sp>
    </p:spTree>
    <p:extLst>
      <p:ext uri="{BB962C8B-B14F-4D97-AF65-F5344CB8AC3E}">
        <p14:creationId xmlns:p14="http://schemas.microsoft.com/office/powerpoint/2010/main" val="50556766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txBox="1">
            <a:spLocks noGrp="1"/>
          </p:cNvSpPr>
          <p:nvPr/>
        </p:nvSpPr>
        <p:spPr bwMode="white">
          <a:xfrm>
            <a:off x="228600" y="6638925"/>
            <a:ext cx="614363" cy="152400"/>
          </a:xfrm>
          <a:prstGeom prst="rect">
            <a:avLst/>
          </a:prstGeom>
          <a:noFill/>
          <a:ln>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C6926772-AAF5-43FD-BD1A-66F62A1DA810}" type="slidenum">
              <a:rPr lang="en-US" sz="800">
                <a:solidFill>
                  <a:srgbClr val="FFFFFF"/>
                </a:solidFill>
              </a:rPr>
              <a:pPr/>
              <a:t>33</a:t>
            </a:fld>
            <a:endParaRPr lang="en-US" sz="800">
              <a:solidFill>
                <a:srgbClr val="FFFFFF"/>
              </a:solidFill>
            </a:endParaRPr>
          </a:p>
        </p:txBody>
      </p:sp>
      <p:pic>
        <p:nvPicPr>
          <p:cNvPr id="1945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1752600"/>
            <a:ext cx="13716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0488" y="3276600"/>
            <a:ext cx="1357312"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AutoShape 5"/>
          <p:cNvSpPr>
            <a:spLocks noChangeArrowheads="1"/>
          </p:cNvSpPr>
          <p:nvPr/>
        </p:nvSpPr>
        <p:spPr bwMode="auto">
          <a:xfrm>
            <a:off x="152400" y="1376363"/>
            <a:ext cx="5867400" cy="4500562"/>
          </a:xfrm>
          <a:prstGeom prst="roundRect">
            <a:avLst>
              <a:gd name="adj" fmla="val 16667"/>
            </a:avLst>
          </a:prstGeom>
          <a:solidFill>
            <a:srgbClr val="99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lIns="0" tIns="0" rIns="0" bIns="0" anchor="ctr"/>
          <a:lstStyle/>
          <a:p>
            <a:pPr eaLnBrk="0" hangingPunct="0"/>
            <a:endParaRPr lang="en-US" sz="1800">
              <a:latin typeface="Agilent TT Cond" pitchFamily="34" charset="0"/>
            </a:endParaRPr>
          </a:p>
        </p:txBody>
      </p:sp>
      <p:sp>
        <p:nvSpPr>
          <p:cNvPr id="19462" name="Text Box 6"/>
          <p:cNvSpPr txBox="1">
            <a:spLocks noChangeArrowheads="1"/>
          </p:cNvSpPr>
          <p:nvPr/>
        </p:nvSpPr>
        <p:spPr bwMode="auto">
          <a:xfrm>
            <a:off x="304800" y="1809750"/>
            <a:ext cx="5562600"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600" b="1">
                <a:latin typeface="Arial" pitchFamily="34" charset="0"/>
              </a:rPr>
              <a:t>В комплекте с анализаторами платформы </a:t>
            </a:r>
            <a:r>
              <a:rPr lang="en-US" sz="1600" b="1">
                <a:latin typeface="Arial" pitchFamily="34" charset="0"/>
              </a:rPr>
              <a:t>X </a:t>
            </a:r>
            <a:r>
              <a:rPr lang="ru-RU" sz="1600" b="1">
                <a:latin typeface="Arial" pitchFamily="34" charset="0"/>
              </a:rPr>
              <a:t>даёт широчайшие возможности по анализу сигналов различных систем (спутниковая связь, локация, беспроводная связь)</a:t>
            </a:r>
            <a:endParaRPr lang="en-US" sz="1600" b="1">
              <a:latin typeface="Arial" pitchFamily="34" charset="0"/>
            </a:endParaRPr>
          </a:p>
          <a:p>
            <a:pPr eaLnBrk="1" hangingPunct="1"/>
            <a:endParaRPr lang="en-US" sz="900">
              <a:latin typeface="Arial" pitchFamily="34" charset="0"/>
            </a:endParaRPr>
          </a:p>
          <a:p>
            <a:pPr eaLnBrk="1" hangingPunct="1">
              <a:buFontTx/>
              <a:buChar char="•"/>
            </a:pPr>
            <a:r>
              <a:rPr lang="en-US" sz="1600" b="1">
                <a:latin typeface="Arial" pitchFamily="34" charset="0"/>
              </a:rPr>
              <a:t> </a:t>
            </a:r>
            <a:r>
              <a:rPr lang="ru-RU" sz="1600" b="1">
                <a:latin typeface="Arial" pitchFamily="34" charset="0"/>
              </a:rPr>
              <a:t>Поддержка </a:t>
            </a:r>
            <a:r>
              <a:rPr lang="en-US" sz="1600" b="1">
                <a:latin typeface="Arial" pitchFamily="34" charset="0"/>
              </a:rPr>
              <a:t> &gt;70 </a:t>
            </a:r>
            <a:r>
              <a:rPr lang="ru-RU" sz="1600" b="1">
                <a:latin typeface="Arial" pitchFamily="34" charset="0"/>
              </a:rPr>
              <a:t>форматов</a:t>
            </a:r>
            <a:r>
              <a:rPr lang="en-US" sz="1600" b="1">
                <a:latin typeface="Arial" pitchFamily="34" charset="0"/>
              </a:rPr>
              <a:t> </a:t>
            </a:r>
          </a:p>
          <a:p>
            <a:pPr eaLnBrk="1" hangingPunct="1"/>
            <a:r>
              <a:rPr lang="en-US" sz="1400" i="1">
                <a:solidFill>
                  <a:srgbClr val="0000FF"/>
                </a:solidFill>
                <a:latin typeface="Arial" pitchFamily="34" charset="0"/>
              </a:rPr>
              <a:t>LTE, WiMAX, GSM, Radar, 2FSK </a:t>
            </a:r>
            <a:r>
              <a:rPr lang="ru-RU" sz="1400" i="1">
                <a:solidFill>
                  <a:srgbClr val="0000FF"/>
                </a:solidFill>
                <a:latin typeface="Arial" pitchFamily="34" charset="0"/>
              </a:rPr>
              <a:t>-</a:t>
            </a:r>
            <a:r>
              <a:rPr lang="en-US" sz="1400" i="1">
                <a:solidFill>
                  <a:srgbClr val="0000FF"/>
                </a:solidFill>
                <a:latin typeface="Arial" pitchFamily="34" charset="0"/>
              </a:rPr>
              <a:t> 1024 QAM….</a:t>
            </a:r>
          </a:p>
          <a:p>
            <a:pPr eaLnBrk="1" hangingPunct="1"/>
            <a:endParaRPr lang="en-US" sz="900">
              <a:latin typeface="Arial" pitchFamily="34" charset="0"/>
            </a:endParaRPr>
          </a:p>
          <a:p>
            <a:pPr eaLnBrk="1" hangingPunct="1">
              <a:buFontTx/>
              <a:buChar char="•"/>
            </a:pPr>
            <a:r>
              <a:rPr lang="en-US" sz="1600" b="1">
                <a:latin typeface="Arial" pitchFamily="34" charset="0"/>
              </a:rPr>
              <a:t> </a:t>
            </a:r>
            <a:r>
              <a:rPr lang="ru-RU" sz="1600" b="1">
                <a:latin typeface="Arial" pitchFamily="34" charset="0"/>
              </a:rPr>
              <a:t>Мощные средства анализа и демодуляции</a:t>
            </a:r>
            <a:endParaRPr lang="en-US" sz="1600" b="1">
              <a:latin typeface="Arial" pitchFamily="34" charset="0"/>
            </a:endParaRPr>
          </a:p>
          <a:p>
            <a:pPr eaLnBrk="1" hangingPunct="1">
              <a:buFont typeface="Arial" pitchFamily="34" charset="0"/>
              <a:buNone/>
            </a:pPr>
            <a:r>
              <a:rPr lang="ru-RU" sz="1400" i="1">
                <a:solidFill>
                  <a:srgbClr val="0000FF"/>
                </a:solidFill>
                <a:latin typeface="Arial" pitchFamily="34" charset="0"/>
              </a:rPr>
              <a:t>спектрограммы, констелляционные диаграммы</a:t>
            </a:r>
            <a:r>
              <a:rPr lang="en-US" sz="1400" i="1">
                <a:solidFill>
                  <a:srgbClr val="0000FF"/>
                </a:solidFill>
                <a:latin typeface="Arial" pitchFamily="34" charset="0"/>
              </a:rPr>
              <a:t>, EVM, CCDF,</a:t>
            </a:r>
            <a:r>
              <a:rPr lang="ru-RU" sz="1400" i="1">
                <a:solidFill>
                  <a:srgbClr val="0000FF"/>
                </a:solidFill>
                <a:latin typeface="Arial" pitchFamily="34" charset="0"/>
              </a:rPr>
              <a:t> стробирование по времени</a:t>
            </a:r>
            <a:r>
              <a:rPr lang="en-US" sz="1400" i="1">
                <a:solidFill>
                  <a:srgbClr val="0000FF"/>
                </a:solidFill>
                <a:latin typeface="Arial" pitchFamily="34" charset="0"/>
              </a:rPr>
              <a:t>, </a:t>
            </a:r>
            <a:r>
              <a:rPr lang="ru-RU" sz="1400" i="1">
                <a:solidFill>
                  <a:srgbClr val="0000FF"/>
                </a:solidFill>
                <a:latin typeface="Arial" pitchFamily="34" charset="0"/>
              </a:rPr>
              <a:t>захват</a:t>
            </a:r>
            <a:r>
              <a:rPr lang="en-US" sz="1400" i="1">
                <a:solidFill>
                  <a:srgbClr val="0000FF"/>
                </a:solidFill>
                <a:latin typeface="Arial" pitchFamily="34" charset="0"/>
              </a:rPr>
              <a:t>/</a:t>
            </a:r>
            <a:r>
              <a:rPr lang="ru-RU" sz="1400" i="1">
                <a:solidFill>
                  <a:srgbClr val="0000FF"/>
                </a:solidFill>
                <a:latin typeface="Arial" pitchFamily="34" charset="0"/>
              </a:rPr>
              <a:t>воспроизведение сигналов</a:t>
            </a:r>
            <a:r>
              <a:rPr lang="en-US" sz="1400" i="1">
                <a:solidFill>
                  <a:srgbClr val="0000FF"/>
                </a:solidFill>
                <a:latin typeface="Arial" pitchFamily="34" charset="0"/>
              </a:rPr>
              <a:t>…</a:t>
            </a:r>
          </a:p>
          <a:p>
            <a:pPr eaLnBrk="1" hangingPunct="1"/>
            <a:endParaRPr lang="en-US" sz="900" i="1">
              <a:solidFill>
                <a:srgbClr val="0000FF"/>
              </a:solidFill>
              <a:latin typeface="Arial" pitchFamily="34" charset="0"/>
            </a:endParaRPr>
          </a:p>
          <a:p>
            <a:pPr eaLnBrk="1" hangingPunct="1">
              <a:buFontTx/>
              <a:buChar char="•"/>
            </a:pPr>
            <a:r>
              <a:rPr lang="en-US" sz="1600" b="1">
                <a:latin typeface="Arial" pitchFamily="34" charset="0"/>
              </a:rPr>
              <a:t> </a:t>
            </a:r>
            <a:r>
              <a:rPr lang="ru-RU" sz="1600" b="1">
                <a:latin typeface="Arial" pitchFamily="34" charset="0"/>
              </a:rPr>
              <a:t>Работа с новыми форматами сигналов</a:t>
            </a:r>
            <a:endParaRPr lang="en-US" sz="1600" b="1">
              <a:latin typeface="Arial" pitchFamily="34" charset="0"/>
            </a:endParaRPr>
          </a:p>
          <a:p>
            <a:pPr eaLnBrk="1" hangingPunct="1">
              <a:buFontTx/>
              <a:buChar char="•"/>
            </a:pPr>
            <a:r>
              <a:rPr lang="ru-RU" sz="1600" b="1">
                <a:latin typeface="Arial" pitchFamily="34" charset="0"/>
              </a:rPr>
              <a:t>Запись сигналов и их загрузка в векторные генераторы </a:t>
            </a:r>
          </a:p>
          <a:p>
            <a:pPr eaLnBrk="1" hangingPunct="1">
              <a:buFontTx/>
              <a:buChar char="•"/>
            </a:pPr>
            <a:r>
              <a:rPr lang="ru-RU" sz="1600" b="1">
                <a:latin typeface="Arial" pitchFamily="34" charset="0"/>
              </a:rPr>
              <a:t>Совместимость с САПР </a:t>
            </a:r>
            <a:r>
              <a:rPr lang="en-US" sz="1600" b="1">
                <a:latin typeface="Arial" pitchFamily="34" charset="0"/>
              </a:rPr>
              <a:t>ADS</a:t>
            </a:r>
          </a:p>
          <a:p>
            <a:pPr eaLnBrk="1" hangingPunct="1">
              <a:buFontTx/>
              <a:buChar char="•"/>
            </a:pPr>
            <a:r>
              <a:rPr lang="ru-RU" sz="1600" b="1">
                <a:latin typeface="Arial" pitchFamily="34" charset="0"/>
              </a:rPr>
              <a:t>Фиксированные и плавающие лицензии</a:t>
            </a:r>
            <a:endParaRPr lang="en-US" sz="2000" b="1">
              <a:latin typeface="Arial" pitchFamily="34" charset="0"/>
            </a:endParaRPr>
          </a:p>
        </p:txBody>
      </p:sp>
      <p:pic>
        <p:nvPicPr>
          <p:cNvPr id="1946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4613" y="4233863"/>
            <a:ext cx="1728787"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887663"/>
            <a:ext cx="165735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0" y="228600"/>
            <a:ext cx="1666875"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250" y="1355725"/>
            <a:ext cx="1581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p:cNvSpPr txBox="1">
            <a:spLocks noChangeArrowheads="1"/>
          </p:cNvSpPr>
          <p:nvPr/>
        </p:nvSpPr>
        <p:spPr bwMode="auto">
          <a:xfrm>
            <a:off x="5795963" y="4365625"/>
            <a:ext cx="3240087" cy="2400300"/>
          </a:xfrm>
          <a:prstGeom prst="rect">
            <a:avLst/>
          </a:prstGeom>
          <a:solidFill>
            <a:schemeClr val="accent2">
              <a:lumMod val="20000"/>
              <a:lumOff val="80000"/>
            </a:schemeClr>
          </a:solidFill>
          <a:ln w="12700" algn="ctr">
            <a:noFill/>
            <a:miter lim="800000"/>
            <a:headEnd/>
            <a:tailEnd/>
          </a:ln>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ru-RU" sz="1400" b="1"/>
              <a:t>Варианты демодуляторов</a:t>
            </a:r>
            <a:r>
              <a:rPr lang="en-US" sz="1400" b="1"/>
              <a:t>:</a:t>
            </a:r>
          </a:p>
          <a:p>
            <a:pPr eaLnBrk="1" hangingPunct="1"/>
            <a:r>
              <a:rPr lang="en-US" sz="1100"/>
              <a:t>AM/ЧМ/</a:t>
            </a:r>
            <a:r>
              <a:rPr lang="el-GR" sz="1100">
                <a:cs typeface="Times New Roman" pitchFamily="18" charset="0"/>
              </a:rPr>
              <a:t>Φ</a:t>
            </a:r>
            <a:r>
              <a:rPr lang="en-US" sz="1100">
                <a:cs typeface="Times New Roman" pitchFamily="18" charset="0"/>
              </a:rPr>
              <a:t>M, </a:t>
            </a:r>
            <a:r>
              <a:rPr lang="en-US" sz="1100"/>
              <a:t>WiMAX 802.16 OFDM/OFDMA, WLAN IEEE 802.11a/b/g/j/p, Digital Video, Private Mobile Radio, CDMA (base), CDMA (mobile), CDPD, GSM, EDGE, NADC, PDC, PHP (PHS), W-CDMA, TD-SCDMA, HSDPA, 1xEV-DO, 1xEV-DV, Bluetooth™, ZigBee™, APCO 25, DECT, TETRA 1, TETRA 2 (TEDS), VDL mode 3,  FSK: 2, 4, 8, 16 level (including GFSK), MSK (including GMSK), BPSK, QPSK, OQPSK, DQPSK, D8PSK, π/4-DQPSK, 8PSK, 3π/8-8PSK, 16/32/64/128/256/ 512/1024 QAM, 16APSK, 32APSK, 8VSB, 16VSB, RFID</a:t>
            </a:r>
          </a:p>
          <a:p>
            <a:pPr eaLnBrk="1" hangingPunct="1">
              <a:spcBef>
                <a:spcPct val="50000"/>
              </a:spcBef>
            </a:pPr>
            <a:endParaRPr lang="en-US" sz="1400" b="1"/>
          </a:p>
        </p:txBody>
      </p:sp>
      <p:sp>
        <p:nvSpPr>
          <p:cNvPr id="19468" name="Slide Number Placeholder 13"/>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B260CF51-49E1-4A32-ADCE-DF69A73A29F2}" type="slidenum">
              <a:rPr lang="en-US" sz="800">
                <a:solidFill>
                  <a:srgbClr val="FFFFFF"/>
                </a:solidFill>
              </a:rPr>
              <a:pPr/>
              <a:t>33</a:t>
            </a:fld>
            <a:endParaRPr lang="en-US" sz="800">
              <a:solidFill>
                <a:srgbClr val="FFFFFF"/>
              </a:solidFill>
            </a:endParaRPr>
          </a:p>
        </p:txBody>
      </p:sp>
      <p:sp>
        <p:nvSpPr>
          <p:cNvPr id="19469" name="Rectangle 2"/>
          <p:cNvSpPr txBox="1">
            <a:spLocks noChangeArrowheads="1"/>
          </p:cNvSpPr>
          <p:nvPr/>
        </p:nvSpPr>
        <p:spPr bwMode="auto">
          <a:xfrm>
            <a:off x="250825" y="336550"/>
            <a:ext cx="76406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ct val="10000"/>
              </a:spcAft>
            </a:pPr>
            <a:r>
              <a:rPr lang="ru-RU" b="1" dirty="0">
                <a:solidFill>
                  <a:schemeClr val="tx2"/>
                </a:solidFill>
              </a:rPr>
              <a:t>Векторный анализ сигналов на базе </a:t>
            </a:r>
            <a:r>
              <a:rPr lang="en-US" altLang="ja-JP" b="1" dirty="0">
                <a:solidFill>
                  <a:schemeClr val="tx2"/>
                </a:solidFill>
                <a:ea typeface="Arial Unicode MS" pitchFamily="34" charset="-128"/>
                <a:cs typeface="Arial Unicode MS" pitchFamily="34" charset="-128"/>
              </a:rPr>
              <a:t>X-</a:t>
            </a:r>
            <a:r>
              <a:rPr lang="ru-RU" altLang="ja-JP" b="1" dirty="0">
                <a:solidFill>
                  <a:schemeClr val="tx2"/>
                </a:solidFill>
                <a:ea typeface="Arial Unicode MS" pitchFamily="34" charset="-128"/>
                <a:cs typeface="Arial Unicode MS" pitchFamily="34" charset="-128"/>
              </a:rPr>
              <a:t>серии</a:t>
            </a:r>
            <a:r>
              <a:rPr lang="en-US" b="1" dirty="0">
                <a:solidFill>
                  <a:schemeClr val="tx2"/>
                </a:solidFill>
              </a:rPr>
              <a:t> </a:t>
            </a:r>
            <a:endParaRPr lang="ru-RU" b="1" dirty="0">
              <a:solidFill>
                <a:schemeClr val="tx2"/>
              </a:solidFill>
            </a:endParaRPr>
          </a:p>
          <a:p>
            <a:pPr>
              <a:spcAft>
                <a:spcPct val="10000"/>
              </a:spcAft>
            </a:pPr>
            <a:r>
              <a:rPr lang="ru-RU" sz="2000" b="1" dirty="0">
                <a:solidFill>
                  <a:schemeClr val="tx2"/>
                </a:solidFill>
              </a:rPr>
              <a:t>Измерительное приложение </a:t>
            </a:r>
            <a:r>
              <a:rPr lang="ru-RU" sz="2000" b="1" dirty="0" smtClean="0">
                <a:solidFill>
                  <a:schemeClr val="tx2"/>
                </a:solidFill>
              </a:rPr>
              <a:t>89601</a:t>
            </a:r>
            <a:r>
              <a:rPr lang="en-US" b="1" dirty="0">
                <a:solidFill>
                  <a:schemeClr val="tx2"/>
                </a:solidFill>
              </a:rPr>
              <a:t/>
            </a:r>
            <a:br>
              <a:rPr lang="en-US" b="1" dirty="0">
                <a:solidFill>
                  <a:schemeClr val="tx2"/>
                </a:solidFill>
              </a:rPr>
            </a:br>
            <a:endParaRPr lang="ru-RU" b="1" dirty="0">
              <a:solidFill>
                <a:schemeClr val="tx2"/>
              </a:solidFill>
            </a:endParaRPr>
          </a:p>
          <a:p>
            <a:pPr>
              <a:spcAft>
                <a:spcPct val="10000"/>
              </a:spcAft>
            </a:pPr>
            <a:endParaRPr lang="en-US" b="1" dirty="0">
              <a:solidFill>
                <a:schemeClr val="tx2"/>
              </a:solidFill>
            </a:endParaRPr>
          </a:p>
        </p:txBody>
      </p:sp>
    </p:spTree>
    <p:extLst>
      <p:ext uri="{BB962C8B-B14F-4D97-AF65-F5344CB8AC3E}">
        <p14:creationId xmlns:p14="http://schemas.microsoft.com/office/powerpoint/2010/main" val="305803228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allelogram 13"/>
          <p:cNvSpPr/>
          <p:nvPr/>
        </p:nvSpPr>
        <p:spPr>
          <a:xfrm>
            <a:off x="1905000" y="1219200"/>
            <a:ext cx="4876800" cy="990600"/>
          </a:xfrm>
          <a:prstGeom prst="parallelogram">
            <a:avLst>
              <a:gd name="adj" fmla="val 70231"/>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29699" name="Title 1"/>
          <p:cNvSpPr>
            <a:spLocks noGrp="1"/>
          </p:cNvSpPr>
          <p:nvPr>
            <p:ph type="title"/>
          </p:nvPr>
        </p:nvSpPr>
        <p:spPr/>
        <p:txBody>
          <a:bodyPr/>
          <a:lstStyle/>
          <a:p>
            <a:r>
              <a:rPr lang="ru-RU" smtClean="0"/>
              <a:t>Мульти-измерения – что это?</a:t>
            </a:r>
            <a:endParaRPr lang="en-US" smtClean="0"/>
          </a:p>
        </p:txBody>
      </p:sp>
      <p:sp>
        <p:nvSpPr>
          <p:cNvPr id="29700" name="Slide Number Placeholder 5"/>
          <p:cNvSpPr>
            <a:spLocks noGrp="1"/>
          </p:cNvSpPr>
          <p:nvPr>
            <p:ph type="sldNum" sz="quarter" idx="4294967295"/>
          </p:nvPr>
        </p:nvSpPr>
        <p:spPr>
          <a:xfrm>
            <a:off x="228600" y="6664325"/>
            <a:ext cx="612775" cy="119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4B71FD5-A6C9-4508-803F-1B57CBCDBE0E}" type="slidenum">
              <a:rPr lang="en-US" sz="800">
                <a:solidFill>
                  <a:srgbClr val="FFFFFF"/>
                </a:solidFill>
              </a:rPr>
              <a:pPr/>
              <a:t>34</a:t>
            </a:fld>
            <a:endParaRPr lang="en-US" sz="800">
              <a:solidFill>
                <a:srgbClr val="FFFFFF"/>
              </a:solidFill>
            </a:endParaRPr>
          </a:p>
        </p:txBody>
      </p:sp>
      <p:sp>
        <p:nvSpPr>
          <p:cNvPr id="29701" name="TextBox 6"/>
          <p:cNvSpPr txBox="1">
            <a:spLocks noChangeArrowheads="1"/>
          </p:cNvSpPr>
          <p:nvPr/>
        </p:nvSpPr>
        <p:spPr bwMode="auto">
          <a:xfrm>
            <a:off x="1570038" y="2349500"/>
            <a:ext cx="59451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pitchFamily="34" charset="0"/>
              <a:buChar char="•"/>
            </a:pPr>
            <a:r>
              <a:rPr lang="en-US"/>
              <a:t> </a:t>
            </a:r>
            <a:r>
              <a:rPr lang="ru-RU"/>
              <a:t>тип обрудования и его конфигурация</a:t>
            </a:r>
            <a:endParaRPr lang="en-US"/>
          </a:p>
          <a:p>
            <a:pPr eaLnBrk="1" hangingPunct="1">
              <a:buFont typeface="Arial" pitchFamily="34" charset="0"/>
              <a:buChar char="•"/>
            </a:pPr>
            <a:r>
              <a:rPr lang="en-US"/>
              <a:t> </a:t>
            </a:r>
            <a:r>
              <a:rPr lang="ru-RU"/>
              <a:t>предустановки</a:t>
            </a:r>
            <a:r>
              <a:rPr lang="en-US"/>
              <a:t>: freq, span, range, trigger</a:t>
            </a:r>
          </a:p>
          <a:p>
            <a:pPr eaLnBrk="1" hangingPunct="1">
              <a:buFont typeface="Arial" pitchFamily="34" charset="0"/>
              <a:buChar char="•"/>
            </a:pPr>
            <a:r>
              <a:rPr lang="en-US"/>
              <a:t> </a:t>
            </a:r>
            <a:r>
              <a:rPr lang="ru-RU"/>
              <a:t>тип измерений</a:t>
            </a:r>
            <a:r>
              <a:rPr lang="en-US"/>
              <a:t>: time/freq/demod parameters</a:t>
            </a:r>
          </a:p>
          <a:p>
            <a:pPr eaLnBrk="1" hangingPunct="1">
              <a:buFont typeface="Arial" pitchFamily="34" charset="0"/>
              <a:buChar char="•"/>
            </a:pPr>
            <a:r>
              <a:rPr lang="en-US"/>
              <a:t> </a:t>
            </a:r>
            <a:r>
              <a:rPr lang="ru-RU"/>
              <a:t>установки дисплея</a:t>
            </a:r>
            <a:r>
              <a:rPr lang="en-US"/>
              <a:t>: traces, markers, layouts</a:t>
            </a:r>
          </a:p>
        </p:txBody>
      </p:sp>
      <p:sp>
        <p:nvSpPr>
          <p:cNvPr id="8" name="Cube 7"/>
          <p:cNvSpPr/>
          <p:nvPr/>
        </p:nvSpPr>
        <p:spPr>
          <a:xfrm>
            <a:off x="3200400" y="1066800"/>
            <a:ext cx="2438400" cy="838200"/>
          </a:xfrm>
          <a:prstGeom prst="cube">
            <a:avLst/>
          </a:prstGeom>
          <a:solidFill>
            <a:srgbClr val="FFA74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Meas01</a:t>
            </a:r>
          </a:p>
        </p:txBody>
      </p:sp>
      <p:sp>
        <p:nvSpPr>
          <p:cNvPr id="29703" name="TextBox 10"/>
          <p:cNvSpPr txBox="1">
            <a:spLocks noChangeArrowheads="1"/>
          </p:cNvSpPr>
          <p:nvPr/>
        </p:nvSpPr>
        <p:spPr bwMode="auto">
          <a:xfrm>
            <a:off x="146050" y="4086225"/>
            <a:ext cx="2798763" cy="1568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a:t>Пользователь создает </a:t>
            </a:r>
            <a:r>
              <a:rPr lang="en-US"/>
              <a:t/>
            </a:r>
            <a:br>
              <a:rPr lang="en-US"/>
            </a:br>
            <a:r>
              <a:rPr lang="ru-RU"/>
              <a:t>конфигурацию измерения</a:t>
            </a:r>
            <a:endParaRPr lang="en-US"/>
          </a:p>
        </p:txBody>
      </p:sp>
      <p:sp>
        <p:nvSpPr>
          <p:cNvPr id="29704" name="TextBox 11"/>
          <p:cNvSpPr txBox="1">
            <a:spLocks noChangeArrowheads="1"/>
          </p:cNvSpPr>
          <p:nvPr/>
        </p:nvSpPr>
        <p:spPr bwMode="auto">
          <a:xfrm>
            <a:off x="3208338" y="4038600"/>
            <a:ext cx="2430462"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t>VSA</a:t>
            </a:r>
            <a:r>
              <a:rPr lang="ru-RU"/>
              <a:t> сохраняет её в память</a:t>
            </a:r>
            <a:endParaRPr lang="en-US"/>
          </a:p>
        </p:txBody>
      </p:sp>
      <p:sp>
        <p:nvSpPr>
          <p:cNvPr id="29705" name="TextBox 12"/>
          <p:cNvSpPr txBox="1">
            <a:spLocks noChangeArrowheads="1"/>
          </p:cNvSpPr>
          <p:nvPr/>
        </p:nvSpPr>
        <p:spPr bwMode="auto">
          <a:xfrm>
            <a:off x="6057900" y="4038600"/>
            <a:ext cx="2114550" cy="1938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a:t>Вызываем из памяти конфигурацию и реализуем  измерение</a:t>
            </a:r>
            <a:endParaRPr lang="en-US"/>
          </a:p>
        </p:txBody>
      </p:sp>
      <p:sp>
        <p:nvSpPr>
          <p:cNvPr id="29706" name="TextBox 14"/>
          <p:cNvSpPr txBox="1">
            <a:spLocks noChangeArrowheads="1"/>
          </p:cNvSpPr>
          <p:nvPr/>
        </p:nvSpPr>
        <p:spPr bwMode="auto">
          <a:xfrm rot="-3438375">
            <a:off x="5717381" y="1486694"/>
            <a:ext cx="1017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memory</a:t>
            </a:r>
          </a:p>
        </p:txBody>
      </p:sp>
      <p:sp>
        <p:nvSpPr>
          <p:cNvPr id="16" name="Right Arrow 15"/>
          <p:cNvSpPr/>
          <p:nvPr/>
        </p:nvSpPr>
        <p:spPr>
          <a:xfrm>
            <a:off x="2743200" y="4343400"/>
            <a:ext cx="457200" cy="304800"/>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7" name="Right Arrow 16"/>
          <p:cNvSpPr/>
          <p:nvPr/>
        </p:nvSpPr>
        <p:spPr>
          <a:xfrm>
            <a:off x="5518150" y="4349750"/>
            <a:ext cx="457200" cy="304800"/>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cxnSp>
        <p:nvCxnSpPr>
          <p:cNvPr id="19" name="Straight Arrow Connector 18"/>
          <p:cNvCxnSpPr/>
          <p:nvPr/>
        </p:nvCxnSpPr>
        <p:spPr>
          <a:xfrm rot="5400000" flipH="1" flipV="1">
            <a:off x="3200400" y="1905000"/>
            <a:ext cx="762000" cy="304800"/>
          </a:xfrm>
          <a:prstGeom prst="straightConnector1">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06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rallelogram 23"/>
          <p:cNvSpPr/>
          <p:nvPr/>
        </p:nvSpPr>
        <p:spPr>
          <a:xfrm>
            <a:off x="838200" y="1258888"/>
            <a:ext cx="6934200" cy="990600"/>
          </a:xfrm>
          <a:prstGeom prst="parallelogram">
            <a:avLst>
              <a:gd name="adj" fmla="val 70231"/>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30723" name="Slide Number Placeholder 5"/>
          <p:cNvSpPr>
            <a:spLocks noGrp="1"/>
          </p:cNvSpPr>
          <p:nvPr>
            <p:ph type="sldNum" sz="quarter" idx="4294967295"/>
          </p:nvPr>
        </p:nvSpPr>
        <p:spPr>
          <a:xfrm>
            <a:off x="228600" y="6664325"/>
            <a:ext cx="612775" cy="119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95F5704-565C-4244-8C16-B1A0C1B03373}" type="slidenum">
              <a:rPr lang="en-US" sz="800">
                <a:solidFill>
                  <a:srgbClr val="FFFFFF"/>
                </a:solidFill>
              </a:rPr>
              <a:pPr/>
              <a:t>35</a:t>
            </a:fld>
            <a:endParaRPr lang="en-US" sz="800">
              <a:solidFill>
                <a:srgbClr val="FFFFFF"/>
              </a:solidFill>
            </a:endParaRPr>
          </a:p>
        </p:txBody>
      </p:sp>
      <p:sp>
        <p:nvSpPr>
          <p:cNvPr id="8" name="Cube 7"/>
          <p:cNvSpPr/>
          <p:nvPr/>
        </p:nvSpPr>
        <p:spPr>
          <a:xfrm>
            <a:off x="1914525" y="1384300"/>
            <a:ext cx="1676400" cy="576263"/>
          </a:xfrm>
          <a:prstGeom prst="cube">
            <a:avLst/>
          </a:prstGeom>
          <a:solidFill>
            <a:srgbClr val="FFA74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Meas02</a:t>
            </a:r>
          </a:p>
        </p:txBody>
      </p:sp>
      <p:sp>
        <p:nvSpPr>
          <p:cNvPr id="30725" name="TextBox 10"/>
          <p:cNvSpPr txBox="1">
            <a:spLocks noChangeArrowheads="1"/>
          </p:cNvSpPr>
          <p:nvPr/>
        </p:nvSpPr>
        <p:spPr bwMode="auto">
          <a:xfrm>
            <a:off x="914400" y="4038600"/>
            <a:ext cx="1755775"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a:t>Создаем</a:t>
            </a:r>
            <a:r>
              <a:rPr lang="ru-RU">
                <a:solidFill>
                  <a:srgbClr val="FF0000"/>
                </a:solidFill>
              </a:rPr>
              <a:t> множество </a:t>
            </a:r>
            <a:r>
              <a:rPr lang="ru-RU"/>
              <a:t>измерени</a:t>
            </a:r>
            <a:r>
              <a:rPr lang="ru-RU">
                <a:solidFill>
                  <a:srgbClr val="FF0000"/>
                </a:solidFill>
              </a:rPr>
              <a:t>й</a:t>
            </a:r>
            <a:endParaRPr lang="en-US">
              <a:solidFill>
                <a:srgbClr val="FF0000"/>
              </a:solidFill>
            </a:endParaRPr>
          </a:p>
        </p:txBody>
      </p:sp>
      <p:sp>
        <p:nvSpPr>
          <p:cNvPr id="30726" name="TextBox 11"/>
          <p:cNvSpPr txBox="1">
            <a:spLocks noChangeArrowheads="1"/>
          </p:cNvSpPr>
          <p:nvPr/>
        </p:nvSpPr>
        <p:spPr bwMode="auto">
          <a:xfrm>
            <a:off x="3300413" y="4038600"/>
            <a:ext cx="1928812" cy="1838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t>VSA </a:t>
            </a:r>
            <a:r>
              <a:rPr lang="ru-RU"/>
              <a:t>сохраняет </a:t>
            </a:r>
            <a:r>
              <a:rPr lang="ru-RU">
                <a:solidFill>
                  <a:srgbClr val="FF0000"/>
                </a:solidFill>
              </a:rPr>
              <a:t>все </a:t>
            </a:r>
            <a:r>
              <a:rPr lang="ru-RU"/>
              <a:t>измерени</a:t>
            </a:r>
            <a:r>
              <a:rPr lang="ru-RU">
                <a:solidFill>
                  <a:srgbClr val="FF0000"/>
                </a:solidFill>
              </a:rPr>
              <a:t>я </a:t>
            </a:r>
            <a:r>
              <a:rPr lang="ru-RU"/>
              <a:t>в память</a:t>
            </a:r>
            <a:endParaRPr lang="en-US"/>
          </a:p>
        </p:txBody>
      </p:sp>
      <p:sp>
        <p:nvSpPr>
          <p:cNvPr id="30727" name="TextBox 12"/>
          <p:cNvSpPr txBox="1">
            <a:spLocks noChangeArrowheads="1"/>
          </p:cNvSpPr>
          <p:nvPr/>
        </p:nvSpPr>
        <p:spPr bwMode="auto">
          <a:xfrm>
            <a:off x="5999163" y="3967163"/>
            <a:ext cx="2028825" cy="1982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ru-RU">
              <a:solidFill>
                <a:srgbClr val="FF0000"/>
              </a:solidFill>
            </a:endParaRPr>
          </a:p>
          <a:p>
            <a:pPr algn="ctr" eaLnBrk="1" hangingPunct="1"/>
            <a:r>
              <a:rPr lang="ru-RU"/>
              <a:t>Вызываем</a:t>
            </a:r>
            <a:r>
              <a:rPr lang="ru-RU">
                <a:solidFill>
                  <a:srgbClr val="FF0000"/>
                </a:solidFill>
              </a:rPr>
              <a:t> все </a:t>
            </a:r>
          </a:p>
          <a:p>
            <a:pPr algn="ctr" eaLnBrk="1" hangingPunct="1"/>
            <a:r>
              <a:rPr lang="ru-RU"/>
              <a:t>измерени</a:t>
            </a:r>
            <a:r>
              <a:rPr lang="ru-RU">
                <a:solidFill>
                  <a:srgbClr val="FF0000"/>
                </a:solidFill>
              </a:rPr>
              <a:t>я </a:t>
            </a:r>
            <a:r>
              <a:rPr lang="ru-RU"/>
              <a:t>и</a:t>
            </a:r>
          </a:p>
          <a:p>
            <a:pPr algn="ctr" eaLnBrk="1" hangingPunct="1"/>
            <a:r>
              <a:rPr lang="ru-RU">
                <a:solidFill>
                  <a:srgbClr val="FF0000"/>
                </a:solidFill>
              </a:rPr>
              <a:t> </a:t>
            </a:r>
            <a:r>
              <a:rPr lang="ru-RU"/>
              <a:t>производим </a:t>
            </a:r>
          </a:p>
          <a:p>
            <a:pPr algn="ctr" eaLnBrk="1" hangingPunct="1"/>
            <a:r>
              <a:rPr lang="ru-RU"/>
              <a:t>параллельный</a:t>
            </a:r>
          </a:p>
          <a:p>
            <a:pPr algn="ctr" eaLnBrk="1" hangingPunct="1"/>
            <a:r>
              <a:rPr lang="ru-RU"/>
              <a:t> анализ</a:t>
            </a:r>
            <a:r>
              <a:rPr lang="en-US"/>
              <a:t/>
            </a:r>
            <a:br>
              <a:rPr lang="en-US"/>
            </a:br>
            <a:endParaRPr lang="en-US"/>
          </a:p>
        </p:txBody>
      </p:sp>
      <p:sp>
        <p:nvSpPr>
          <p:cNvPr id="15" name="Cube 14"/>
          <p:cNvSpPr/>
          <p:nvPr/>
        </p:nvSpPr>
        <p:spPr>
          <a:xfrm>
            <a:off x="1914525" y="877888"/>
            <a:ext cx="1676400" cy="576262"/>
          </a:xfrm>
          <a:prstGeom prst="cube">
            <a:avLst/>
          </a:prstGeom>
          <a:solidFill>
            <a:srgbClr val="FFA74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Meas01</a:t>
            </a:r>
          </a:p>
        </p:txBody>
      </p:sp>
      <p:sp>
        <p:nvSpPr>
          <p:cNvPr id="17" name="Cube 16"/>
          <p:cNvSpPr/>
          <p:nvPr/>
        </p:nvSpPr>
        <p:spPr>
          <a:xfrm>
            <a:off x="3498850" y="1390650"/>
            <a:ext cx="1676400" cy="576263"/>
          </a:xfrm>
          <a:prstGeom prst="cube">
            <a:avLst/>
          </a:prstGeom>
          <a:solidFill>
            <a:srgbClr val="FFA74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Meas04</a:t>
            </a:r>
          </a:p>
        </p:txBody>
      </p:sp>
      <p:sp>
        <p:nvSpPr>
          <p:cNvPr id="18" name="Cube 17"/>
          <p:cNvSpPr/>
          <p:nvPr/>
        </p:nvSpPr>
        <p:spPr>
          <a:xfrm>
            <a:off x="3498850" y="884238"/>
            <a:ext cx="1676400" cy="576262"/>
          </a:xfrm>
          <a:prstGeom prst="cube">
            <a:avLst/>
          </a:prstGeom>
          <a:solidFill>
            <a:srgbClr val="FFA74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Meas03</a:t>
            </a:r>
          </a:p>
        </p:txBody>
      </p:sp>
      <p:sp>
        <p:nvSpPr>
          <p:cNvPr id="30731" name="TextBox 18"/>
          <p:cNvSpPr txBox="1">
            <a:spLocks noChangeArrowheads="1"/>
          </p:cNvSpPr>
          <p:nvPr/>
        </p:nvSpPr>
        <p:spPr bwMode="auto">
          <a:xfrm>
            <a:off x="3236913" y="2497138"/>
            <a:ext cx="4611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pitchFamily="34" charset="0"/>
              <a:buChar char="•"/>
            </a:pPr>
            <a:r>
              <a:rPr lang="en-US"/>
              <a:t> hardware choice &amp; config</a:t>
            </a:r>
          </a:p>
          <a:p>
            <a:pPr eaLnBrk="1" hangingPunct="1">
              <a:buFont typeface="Arial" pitchFamily="34" charset="0"/>
              <a:buChar char="•"/>
            </a:pPr>
            <a:r>
              <a:rPr lang="en-US"/>
              <a:t> input setup: freq, span, range, trigger</a:t>
            </a:r>
          </a:p>
          <a:p>
            <a:pPr eaLnBrk="1" hangingPunct="1">
              <a:buFont typeface="Arial" pitchFamily="34" charset="0"/>
              <a:buChar char="•"/>
            </a:pPr>
            <a:r>
              <a:rPr lang="en-US"/>
              <a:t> meas. setup: time/freq/demod parameters</a:t>
            </a:r>
          </a:p>
          <a:p>
            <a:pPr eaLnBrk="1" hangingPunct="1">
              <a:buFont typeface="Arial" pitchFamily="34" charset="0"/>
              <a:buChar char="•"/>
            </a:pPr>
            <a:r>
              <a:rPr lang="en-US"/>
              <a:t> display setup: traces, markers, layouts</a:t>
            </a:r>
          </a:p>
        </p:txBody>
      </p:sp>
      <p:sp>
        <p:nvSpPr>
          <p:cNvPr id="20" name="Cube 19"/>
          <p:cNvSpPr/>
          <p:nvPr/>
        </p:nvSpPr>
        <p:spPr>
          <a:xfrm>
            <a:off x="5105400" y="1384300"/>
            <a:ext cx="1676400" cy="576263"/>
          </a:xfrm>
          <a:prstGeom prst="cube">
            <a:avLst/>
          </a:prstGeom>
          <a:solidFill>
            <a:srgbClr val="FFA74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Meas06</a:t>
            </a:r>
          </a:p>
        </p:txBody>
      </p:sp>
      <p:sp>
        <p:nvSpPr>
          <p:cNvPr id="21" name="Cube 20"/>
          <p:cNvSpPr/>
          <p:nvPr/>
        </p:nvSpPr>
        <p:spPr>
          <a:xfrm>
            <a:off x="5105400" y="877888"/>
            <a:ext cx="1676400" cy="576262"/>
          </a:xfrm>
          <a:prstGeom prst="cube">
            <a:avLst/>
          </a:prstGeom>
          <a:solidFill>
            <a:srgbClr val="FFA74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Meas05</a:t>
            </a:r>
          </a:p>
        </p:txBody>
      </p:sp>
      <p:sp>
        <p:nvSpPr>
          <p:cNvPr id="30734" name="TextBox 21"/>
          <p:cNvSpPr txBox="1">
            <a:spLocks noChangeArrowheads="1"/>
          </p:cNvSpPr>
          <p:nvPr/>
        </p:nvSpPr>
        <p:spPr bwMode="auto">
          <a:xfrm>
            <a:off x="395288" y="2436813"/>
            <a:ext cx="25288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ru-RU">
                <a:solidFill>
                  <a:srgbClr val="FF0000"/>
                </a:solidFill>
              </a:rPr>
              <a:t>Полностью независимые</a:t>
            </a:r>
          </a:p>
          <a:p>
            <a:pPr algn="r" eaLnBrk="1" hangingPunct="1"/>
            <a:r>
              <a:rPr lang="ru-RU">
                <a:solidFill>
                  <a:srgbClr val="FF0000"/>
                </a:solidFill>
              </a:rPr>
              <a:t> для каждого измерения</a:t>
            </a:r>
            <a:r>
              <a:rPr lang="en-US">
                <a:solidFill>
                  <a:srgbClr val="FF0000"/>
                </a:solidFill>
              </a:rPr>
              <a:t>!</a:t>
            </a:r>
          </a:p>
        </p:txBody>
      </p:sp>
      <p:sp>
        <p:nvSpPr>
          <p:cNvPr id="23" name="Left Brace 22"/>
          <p:cNvSpPr/>
          <p:nvPr/>
        </p:nvSpPr>
        <p:spPr>
          <a:xfrm>
            <a:off x="2952750" y="2630488"/>
            <a:ext cx="304800" cy="1219200"/>
          </a:xfrm>
          <a:prstGeom prst="leftBrace">
            <a:avLst>
              <a:gd name="adj1" fmla="val 39261"/>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
        <p:nvSpPr>
          <p:cNvPr id="30736" name="TextBox 24"/>
          <p:cNvSpPr txBox="1">
            <a:spLocks noChangeArrowheads="1"/>
          </p:cNvSpPr>
          <p:nvPr/>
        </p:nvSpPr>
        <p:spPr bwMode="auto">
          <a:xfrm rot="-3438375">
            <a:off x="6703219" y="1526382"/>
            <a:ext cx="101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memory</a:t>
            </a:r>
          </a:p>
        </p:txBody>
      </p:sp>
      <p:sp>
        <p:nvSpPr>
          <p:cNvPr id="26" name="Right Arrow 25"/>
          <p:cNvSpPr/>
          <p:nvPr/>
        </p:nvSpPr>
        <p:spPr>
          <a:xfrm>
            <a:off x="2743200" y="4495800"/>
            <a:ext cx="457200" cy="304800"/>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27" name="Right Arrow 26"/>
          <p:cNvSpPr/>
          <p:nvPr/>
        </p:nvSpPr>
        <p:spPr>
          <a:xfrm>
            <a:off x="5410200" y="4495800"/>
            <a:ext cx="457200" cy="304800"/>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30739" name="Title 1"/>
          <p:cNvSpPr>
            <a:spLocks noGrp="1"/>
          </p:cNvSpPr>
          <p:nvPr>
            <p:ph type="title"/>
          </p:nvPr>
        </p:nvSpPr>
        <p:spPr/>
        <p:txBody>
          <a:bodyPr/>
          <a:lstStyle/>
          <a:p>
            <a:r>
              <a:rPr lang="ru-RU" smtClean="0"/>
              <a:t>Мульти-измерения – что это?</a:t>
            </a:r>
            <a:endParaRPr lang="en-US" smtClean="0"/>
          </a:p>
        </p:txBody>
      </p:sp>
    </p:spTree>
    <p:extLst>
      <p:ext uri="{BB962C8B-B14F-4D97-AF65-F5344CB8AC3E}">
        <p14:creationId xmlns:p14="http://schemas.microsoft.com/office/powerpoint/2010/main" val="722313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a:xfrm>
            <a:off x="228600" y="4572000"/>
            <a:ext cx="8686800" cy="1600200"/>
          </a:xfrm>
          <a:prstGeom prst="rect">
            <a:avLst/>
          </a:prstGeom>
          <a:solidFill>
            <a:srgbClr val="E7F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07" name="Rectangle 106"/>
          <p:cNvSpPr/>
          <p:nvPr/>
        </p:nvSpPr>
        <p:spPr>
          <a:xfrm>
            <a:off x="228600" y="1143000"/>
            <a:ext cx="8686800" cy="1447800"/>
          </a:xfrm>
          <a:prstGeom prst="rect">
            <a:avLst/>
          </a:prstGeom>
          <a:solidFill>
            <a:srgbClr val="E7F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32772" name="Content Placeholder 2"/>
          <p:cNvSpPr>
            <a:spLocks noGrp="1"/>
          </p:cNvSpPr>
          <p:nvPr>
            <p:ph idx="1"/>
          </p:nvPr>
        </p:nvSpPr>
        <p:spPr>
          <a:xfrm>
            <a:off x="228600" y="762000"/>
            <a:ext cx="2133600" cy="481013"/>
          </a:xfrm>
        </p:spPr>
        <p:txBody>
          <a:bodyPr/>
          <a:lstStyle/>
          <a:p>
            <a:r>
              <a:rPr lang="ru-RU" smtClean="0"/>
              <a:t>Варианты</a:t>
            </a:r>
            <a:r>
              <a:rPr lang="en-US" smtClean="0"/>
              <a:t>:</a:t>
            </a:r>
          </a:p>
        </p:txBody>
      </p:sp>
      <p:sp>
        <p:nvSpPr>
          <p:cNvPr id="32773" name="Slide Number Placeholder 5"/>
          <p:cNvSpPr>
            <a:spLocks noGrp="1"/>
          </p:cNvSpPr>
          <p:nvPr>
            <p:ph type="sldNum" sz="quarter" idx="4294967295"/>
          </p:nvPr>
        </p:nvSpPr>
        <p:spPr>
          <a:xfrm>
            <a:off x="228600" y="6664325"/>
            <a:ext cx="612775" cy="119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7E24892-7F04-465C-ACA6-7CAB9CFBC3EE}" type="slidenum">
              <a:rPr lang="en-US" sz="800">
                <a:solidFill>
                  <a:srgbClr val="FFFFFF"/>
                </a:solidFill>
              </a:rPr>
              <a:pPr/>
              <a:t>36</a:t>
            </a:fld>
            <a:endParaRPr lang="en-US" sz="800">
              <a:solidFill>
                <a:srgbClr val="FFFFFF"/>
              </a:solidFill>
            </a:endParaRPr>
          </a:p>
        </p:txBody>
      </p:sp>
      <p:sp>
        <p:nvSpPr>
          <p:cNvPr id="7" name="Rectangle 6"/>
          <p:cNvSpPr/>
          <p:nvPr/>
        </p:nvSpPr>
        <p:spPr>
          <a:xfrm>
            <a:off x="1963738" y="193675"/>
            <a:ext cx="4768502" cy="457200"/>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000">
              <a:solidFill>
                <a:srgbClr val="C00000"/>
              </a:solidFill>
            </a:endParaRPr>
          </a:p>
        </p:txBody>
      </p:sp>
      <p:sp>
        <p:nvSpPr>
          <p:cNvPr id="32775" name="Title 1"/>
          <p:cNvSpPr>
            <a:spLocks noGrp="1"/>
          </p:cNvSpPr>
          <p:nvPr>
            <p:ph type="title"/>
          </p:nvPr>
        </p:nvSpPr>
        <p:spPr>
          <a:xfrm>
            <a:off x="228600" y="193675"/>
            <a:ext cx="8696325" cy="571500"/>
          </a:xfrm>
        </p:spPr>
        <p:txBody>
          <a:bodyPr/>
          <a:lstStyle/>
          <a:p>
            <a:r>
              <a:rPr lang="ru-RU" sz="2000" dirty="0" smtClean="0"/>
              <a:t>Выбор типа     </a:t>
            </a:r>
            <a:r>
              <a:rPr lang="ru-RU" sz="2000" dirty="0" smtClean="0">
                <a:solidFill>
                  <a:srgbClr val="FF0000"/>
                </a:solidFill>
              </a:rPr>
              <a:t>Вызова</a:t>
            </a:r>
            <a:r>
              <a:rPr lang="en-US" sz="2000" dirty="0" smtClean="0"/>
              <a:t>&amp;</a:t>
            </a:r>
            <a:r>
              <a:rPr lang="ru-RU" sz="2000" dirty="0" smtClean="0">
                <a:solidFill>
                  <a:srgbClr val="FF0000"/>
                </a:solidFill>
              </a:rPr>
              <a:t>Выполнения</a:t>
            </a:r>
            <a:r>
              <a:rPr lang="ru-RU" sz="2000" dirty="0" smtClean="0"/>
              <a:t>    измерений</a:t>
            </a:r>
            <a:endParaRPr lang="en-US" sz="2000" dirty="0" smtClean="0"/>
          </a:p>
        </p:txBody>
      </p:sp>
      <p:pic>
        <p:nvPicPr>
          <p:cNvPr id="32776" name="Picture 9" descr="PX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588" y="1524000"/>
            <a:ext cx="10541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77"/>
          <p:cNvSpPr txBox="1"/>
          <p:nvPr/>
        </p:nvSpPr>
        <p:spPr>
          <a:xfrm>
            <a:off x="5029200" y="1331913"/>
            <a:ext cx="3657600" cy="1077912"/>
          </a:xfrm>
          <a:prstGeom prst="rect">
            <a:avLst/>
          </a:prstGeom>
          <a:solidFill>
            <a:schemeClr val="bg1">
              <a:lumMod val="95000"/>
            </a:schemeClr>
          </a:solidFill>
        </p:spPr>
        <p:txBody>
          <a:bodyPr>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ru-RU" sz="1600" b="1" dirty="0" smtClean="0"/>
              <a:t>Независимый</a:t>
            </a:r>
            <a:r>
              <a:rPr lang="en-US" sz="1600" b="1" dirty="0" smtClean="0"/>
              <a:t>, </a:t>
            </a:r>
            <a:r>
              <a:rPr lang="ru-RU" sz="1600" b="1" dirty="0" smtClean="0"/>
              <a:t>один прибор</a:t>
            </a:r>
            <a:r>
              <a:rPr lang="en-US" sz="1600" b="1" dirty="0" smtClean="0"/>
              <a:t>:  </a:t>
            </a:r>
            <a:r>
              <a:rPr lang="en-US" sz="1600" dirty="0" smtClean="0"/>
              <a:t>non-simultaneous measurements at various </a:t>
            </a:r>
            <a:r>
              <a:rPr lang="en-US" sz="1600" dirty="0" err="1" smtClean="0"/>
              <a:t>freq’s</a:t>
            </a:r>
            <a:r>
              <a:rPr lang="en-US" sz="1600" dirty="0" smtClean="0"/>
              <a:t>, spans, formats, etc. using a single HW front end. </a:t>
            </a:r>
          </a:p>
        </p:txBody>
      </p:sp>
      <p:pic>
        <p:nvPicPr>
          <p:cNvPr id="32778" name="Picture 30" descr="PX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789238"/>
            <a:ext cx="7874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83"/>
          <p:cNvSpPr txBox="1"/>
          <p:nvPr/>
        </p:nvSpPr>
        <p:spPr>
          <a:xfrm>
            <a:off x="5078413" y="2971800"/>
            <a:ext cx="3581400" cy="830263"/>
          </a:xfrm>
          <a:prstGeom prst="rect">
            <a:avLst/>
          </a:prstGeom>
          <a:solidFill>
            <a:schemeClr val="bg1">
              <a:lumMod val="95000"/>
            </a:schemeClr>
          </a:solidFill>
        </p:spPr>
        <p:txBody>
          <a:bodyPr>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ru-RU" sz="1600" b="1" dirty="0" smtClean="0"/>
              <a:t>Независимый</a:t>
            </a:r>
            <a:r>
              <a:rPr lang="en-US" sz="1600" b="1" dirty="0" smtClean="0"/>
              <a:t>,</a:t>
            </a:r>
            <a:r>
              <a:rPr lang="ru-RU" sz="1600" b="1" dirty="0" smtClean="0"/>
              <a:t>несколько приборов:</a:t>
            </a:r>
            <a:r>
              <a:rPr lang="en-US" sz="1600" dirty="0" smtClean="0"/>
              <a:t> spans, formats, etc. using multiple HW front ends.</a:t>
            </a:r>
          </a:p>
        </p:txBody>
      </p:sp>
      <p:sp>
        <p:nvSpPr>
          <p:cNvPr id="48" name="Rectangle 47"/>
          <p:cNvSpPr/>
          <p:nvPr/>
        </p:nvSpPr>
        <p:spPr>
          <a:xfrm>
            <a:off x="1697038" y="1643063"/>
            <a:ext cx="533400" cy="304800"/>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01</a:t>
            </a:r>
          </a:p>
        </p:txBody>
      </p:sp>
      <p:sp>
        <p:nvSpPr>
          <p:cNvPr id="49" name="Rectangle 48"/>
          <p:cNvSpPr/>
          <p:nvPr/>
        </p:nvSpPr>
        <p:spPr>
          <a:xfrm>
            <a:off x="2230438" y="1643063"/>
            <a:ext cx="762000" cy="304800"/>
          </a:xfrm>
          <a:prstGeom prst="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02</a:t>
            </a:r>
          </a:p>
        </p:txBody>
      </p:sp>
      <p:sp>
        <p:nvSpPr>
          <p:cNvPr id="50" name="Rectangle 49"/>
          <p:cNvSpPr/>
          <p:nvPr/>
        </p:nvSpPr>
        <p:spPr>
          <a:xfrm>
            <a:off x="2992438" y="1643063"/>
            <a:ext cx="381000" cy="304800"/>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03</a:t>
            </a:r>
          </a:p>
        </p:txBody>
      </p:sp>
      <p:sp>
        <p:nvSpPr>
          <p:cNvPr id="51" name="Rectangle 50"/>
          <p:cNvSpPr/>
          <p:nvPr/>
        </p:nvSpPr>
        <p:spPr>
          <a:xfrm>
            <a:off x="3373438" y="1643063"/>
            <a:ext cx="1143000" cy="304800"/>
          </a:xfrm>
          <a:prstGeom prst="rect">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04</a:t>
            </a:r>
          </a:p>
        </p:txBody>
      </p:sp>
      <p:cxnSp>
        <p:nvCxnSpPr>
          <p:cNvPr id="53" name="Straight Arrow Connector 52"/>
          <p:cNvCxnSpPr/>
          <p:nvPr/>
        </p:nvCxnSpPr>
        <p:spPr>
          <a:xfrm rot="5400000" flipH="1" flipV="1">
            <a:off x="2116932" y="2062956"/>
            <a:ext cx="228600" cy="15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flipH="1" flipV="1">
            <a:off x="2878932" y="2061369"/>
            <a:ext cx="228600" cy="15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flipH="1" flipV="1">
            <a:off x="3259932" y="2061369"/>
            <a:ext cx="228600" cy="15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787" name="TextBox 55"/>
          <p:cNvSpPr txBox="1">
            <a:spLocks noChangeArrowheads="1"/>
          </p:cNvSpPr>
          <p:nvPr/>
        </p:nvSpPr>
        <p:spPr bwMode="auto">
          <a:xfrm>
            <a:off x="1298575" y="2092325"/>
            <a:ext cx="345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2000" i="1">
                <a:solidFill>
                  <a:srgbClr val="FF0000"/>
                </a:solidFill>
              </a:rPr>
              <a:t>Очень быстрое переключение</a:t>
            </a:r>
            <a:endParaRPr lang="en-US" sz="2000" i="1">
              <a:solidFill>
                <a:srgbClr val="FF0000"/>
              </a:solidFill>
            </a:endParaRPr>
          </a:p>
        </p:txBody>
      </p:sp>
      <p:sp>
        <p:nvSpPr>
          <p:cNvPr id="57" name="Rectangle 56"/>
          <p:cNvSpPr/>
          <p:nvPr/>
        </p:nvSpPr>
        <p:spPr>
          <a:xfrm>
            <a:off x="1720850" y="2835275"/>
            <a:ext cx="533400" cy="304800"/>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01</a:t>
            </a:r>
          </a:p>
        </p:txBody>
      </p:sp>
      <p:sp>
        <p:nvSpPr>
          <p:cNvPr id="58" name="Rectangle 57"/>
          <p:cNvSpPr/>
          <p:nvPr/>
        </p:nvSpPr>
        <p:spPr>
          <a:xfrm>
            <a:off x="1720850" y="3206750"/>
            <a:ext cx="762000" cy="304800"/>
          </a:xfrm>
          <a:prstGeom prst="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02</a:t>
            </a:r>
          </a:p>
        </p:txBody>
      </p:sp>
      <p:sp>
        <p:nvSpPr>
          <p:cNvPr id="59" name="Rectangle 58"/>
          <p:cNvSpPr/>
          <p:nvPr/>
        </p:nvSpPr>
        <p:spPr>
          <a:xfrm>
            <a:off x="1720850" y="3568700"/>
            <a:ext cx="381000" cy="304800"/>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03</a:t>
            </a:r>
          </a:p>
        </p:txBody>
      </p:sp>
      <p:sp>
        <p:nvSpPr>
          <p:cNvPr id="60" name="Rectangle 59"/>
          <p:cNvSpPr/>
          <p:nvPr/>
        </p:nvSpPr>
        <p:spPr>
          <a:xfrm>
            <a:off x="1720850" y="3929063"/>
            <a:ext cx="1143000" cy="304800"/>
          </a:xfrm>
          <a:prstGeom prst="rect">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04</a:t>
            </a:r>
          </a:p>
        </p:txBody>
      </p:sp>
      <p:sp>
        <p:nvSpPr>
          <p:cNvPr id="61" name="Rectangle 60"/>
          <p:cNvSpPr/>
          <p:nvPr/>
        </p:nvSpPr>
        <p:spPr>
          <a:xfrm>
            <a:off x="2863850" y="2835275"/>
            <a:ext cx="533400" cy="304800"/>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01</a:t>
            </a:r>
          </a:p>
        </p:txBody>
      </p:sp>
      <p:sp>
        <p:nvSpPr>
          <p:cNvPr id="62" name="Rectangle 61"/>
          <p:cNvSpPr/>
          <p:nvPr/>
        </p:nvSpPr>
        <p:spPr>
          <a:xfrm>
            <a:off x="2863850" y="3206750"/>
            <a:ext cx="762000" cy="304800"/>
          </a:xfrm>
          <a:prstGeom prst="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02</a:t>
            </a:r>
          </a:p>
        </p:txBody>
      </p:sp>
      <p:sp>
        <p:nvSpPr>
          <p:cNvPr id="63" name="Rectangle 62"/>
          <p:cNvSpPr/>
          <p:nvPr/>
        </p:nvSpPr>
        <p:spPr>
          <a:xfrm>
            <a:off x="2863850" y="3568700"/>
            <a:ext cx="381000" cy="304800"/>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03</a:t>
            </a:r>
          </a:p>
        </p:txBody>
      </p:sp>
      <p:sp>
        <p:nvSpPr>
          <p:cNvPr id="64" name="Rectangle 63"/>
          <p:cNvSpPr/>
          <p:nvPr/>
        </p:nvSpPr>
        <p:spPr>
          <a:xfrm>
            <a:off x="2863850" y="3929063"/>
            <a:ext cx="1143000" cy="304800"/>
          </a:xfrm>
          <a:prstGeom prst="rect">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04</a:t>
            </a:r>
          </a:p>
        </p:txBody>
      </p:sp>
      <p:pic>
        <p:nvPicPr>
          <p:cNvPr id="32796" name="Picture 70" descr="PX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154363"/>
            <a:ext cx="7874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7" name="Picture 71" descr="PX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525838"/>
            <a:ext cx="787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72" descr="PX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89375"/>
            <a:ext cx="7874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TextBox 73"/>
          <p:cNvSpPr txBox="1">
            <a:spLocks noChangeArrowheads="1"/>
          </p:cNvSpPr>
          <p:nvPr/>
        </p:nvSpPr>
        <p:spPr bwMode="auto">
          <a:xfrm>
            <a:off x="4011613" y="275907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t>
            </a:r>
          </a:p>
        </p:txBody>
      </p:sp>
      <p:sp>
        <p:nvSpPr>
          <p:cNvPr id="32800" name="TextBox 74"/>
          <p:cNvSpPr txBox="1">
            <a:spLocks noChangeArrowheads="1"/>
          </p:cNvSpPr>
          <p:nvPr/>
        </p:nvSpPr>
        <p:spPr bwMode="auto">
          <a:xfrm>
            <a:off x="4011613" y="314007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t>
            </a:r>
          </a:p>
        </p:txBody>
      </p:sp>
      <p:sp>
        <p:nvSpPr>
          <p:cNvPr id="32801" name="TextBox 75"/>
          <p:cNvSpPr txBox="1">
            <a:spLocks noChangeArrowheads="1"/>
          </p:cNvSpPr>
          <p:nvPr/>
        </p:nvSpPr>
        <p:spPr bwMode="auto">
          <a:xfrm>
            <a:off x="4011613" y="352107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t>
            </a:r>
          </a:p>
        </p:txBody>
      </p:sp>
      <p:sp>
        <p:nvSpPr>
          <p:cNvPr id="32802" name="TextBox 76"/>
          <p:cNvSpPr txBox="1">
            <a:spLocks noChangeArrowheads="1"/>
          </p:cNvSpPr>
          <p:nvPr/>
        </p:nvSpPr>
        <p:spPr bwMode="auto">
          <a:xfrm>
            <a:off x="4011613" y="390207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t>
            </a:r>
          </a:p>
        </p:txBody>
      </p:sp>
      <p:sp>
        <p:nvSpPr>
          <p:cNvPr id="32803" name="TextBox 77"/>
          <p:cNvSpPr txBox="1">
            <a:spLocks noChangeArrowheads="1"/>
          </p:cNvSpPr>
          <p:nvPr/>
        </p:nvSpPr>
        <p:spPr bwMode="auto">
          <a:xfrm>
            <a:off x="4516438" y="1619250"/>
            <a:ext cx="415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t>
            </a:r>
          </a:p>
        </p:txBody>
      </p:sp>
      <p:pic>
        <p:nvPicPr>
          <p:cNvPr id="32804" name="Picture 78" descr="PX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070475"/>
            <a:ext cx="10556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p:cNvSpPr/>
          <p:nvPr/>
        </p:nvSpPr>
        <p:spPr>
          <a:xfrm>
            <a:off x="1676400" y="4781550"/>
            <a:ext cx="533400" cy="304800"/>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01</a:t>
            </a:r>
          </a:p>
        </p:txBody>
      </p:sp>
      <p:sp>
        <p:nvSpPr>
          <p:cNvPr id="81" name="Rectangle 80"/>
          <p:cNvSpPr/>
          <p:nvPr/>
        </p:nvSpPr>
        <p:spPr>
          <a:xfrm>
            <a:off x="1676400" y="5092700"/>
            <a:ext cx="762000" cy="304800"/>
          </a:xfrm>
          <a:prstGeom prst="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02</a:t>
            </a:r>
          </a:p>
        </p:txBody>
      </p:sp>
      <p:sp>
        <p:nvSpPr>
          <p:cNvPr id="82" name="Rectangle 81"/>
          <p:cNvSpPr/>
          <p:nvPr/>
        </p:nvSpPr>
        <p:spPr>
          <a:xfrm>
            <a:off x="1676400" y="5400675"/>
            <a:ext cx="381000" cy="304800"/>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03</a:t>
            </a:r>
          </a:p>
        </p:txBody>
      </p:sp>
      <p:sp>
        <p:nvSpPr>
          <p:cNvPr id="83" name="Rectangle 82"/>
          <p:cNvSpPr/>
          <p:nvPr/>
        </p:nvSpPr>
        <p:spPr>
          <a:xfrm>
            <a:off x="1676400" y="5715000"/>
            <a:ext cx="1143000" cy="304800"/>
          </a:xfrm>
          <a:prstGeom prst="rect">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04</a:t>
            </a:r>
          </a:p>
        </p:txBody>
      </p:sp>
      <p:sp>
        <p:nvSpPr>
          <p:cNvPr id="84" name="Rectangle 83"/>
          <p:cNvSpPr/>
          <p:nvPr/>
        </p:nvSpPr>
        <p:spPr>
          <a:xfrm>
            <a:off x="2819400" y="4781550"/>
            <a:ext cx="533400" cy="304800"/>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01</a:t>
            </a:r>
          </a:p>
        </p:txBody>
      </p:sp>
      <p:sp>
        <p:nvSpPr>
          <p:cNvPr id="85" name="Rectangle 84"/>
          <p:cNvSpPr/>
          <p:nvPr/>
        </p:nvSpPr>
        <p:spPr>
          <a:xfrm>
            <a:off x="2819400" y="5092700"/>
            <a:ext cx="762000" cy="304800"/>
          </a:xfrm>
          <a:prstGeom prst="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02</a:t>
            </a:r>
          </a:p>
        </p:txBody>
      </p:sp>
      <p:sp>
        <p:nvSpPr>
          <p:cNvPr id="86" name="Rectangle 85"/>
          <p:cNvSpPr/>
          <p:nvPr/>
        </p:nvSpPr>
        <p:spPr>
          <a:xfrm>
            <a:off x="2819400" y="5400675"/>
            <a:ext cx="381000" cy="304800"/>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03</a:t>
            </a:r>
          </a:p>
        </p:txBody>
      </p:sp>
      <p:sp>
        <p:nvSpPr>
          <p:cNvPr id="87" name="Rectangle 86"/>
          <p:cNvSpPr/>
          <p:nvPr/>
        </p:nvSpPr>
        <p:spPr>
          <a:xfrm>
            <a:off x="2819400" y="5715000"/>
            <a:ext cx="1143000" cy="304800"/>
          </a:xfrm>
          <a:prstGeom prst="rect">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04</a:t>
            </a:r>
          </a:p>
        </p:txBody>
      </p:sp>
      <p:sp>
        <p:nvSpPr>
          <p:cNvPr id="32813" name="TextBox 87"/>
          <p:cNvSpPr txBox="1">
            <a:spLocks noChangeArrowheads="1"/>
          </p:cNvSpPr>
          <p:nvPr/>
        </p:nvSpPr>
        <p:spPr bwMode="auto">
          <a:xfrm>
            <a:off x="3967163" y="4705350"/>
            <a:ext cx="414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t>
            </a:r>
          </a:p>
        </p:txBody>
      </p:sp>
      <p:sp>
        <p:nvSpPr>
          <p:cNvPr id="32814" name="TextBox 88"/>
          <p:cNvSpPr txBox="1">
            <a:spLocks noChangeArrowheads="1"/>
          </p:cNvSpPr>
          <p:nvPr/>
        </p:nvSpPr>
        <p:spPr bwMode="auto">
          <a:xfrm>
            <a:off x="3967163" y="5026025"/>
            <a:ext cx="414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t>
            </a:r>
          </a:p>
        </p:txBody>
      </p:sp>
      <p:sp>
        <p:nvSpPr>
          <p:cNvPr id="32815" name="TextBox 89"/>
          <p:cNvSpPr txBox="1">
            <a:spLocks noChangeArrowheads="1"/>
          </p:cNvSpPr>
          <p:nvPr/>
        </p:nvSpPr>
        <p:spPr bwMode="auto">
          <a:xfrm>
            <a:off x="3967163" y="5353050"/>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t>
            </a:r>
          </a:p>
        </p:txBody>
      </p:sp>
      <p:sp>
        <p:nvSpPr>
          <p:cNvPr id="32816" name="TextBox 90"/>
          <p:cNvSpPr txBox="1">
            <a:spLocks noChangeArrowheads="1"/>
          </p:cNvSpPr>
          <p:nvPr/>
        </p:nvSpPr>
        <p:spPr bwMode="auto">
          <a:xfrm>
            <a:off x="3967163" y="5688013"/>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t>
            </a:r>
          </a:p>
        </p:txBody>
      </p:sp>
      <p:cxnSp>
        <p:nvCxnSpPr>
          <p:cNvPr id="93" name="Straight Connector 92"/>
          <p:cNvCxnSpPr/>
          <p:nvPr/>
        </p:nvCxnSpPr>
        <p:spPr>
          <a:xfrm>
            <a:off x="1344613" y="3041650"/>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344613" y="3405188"/>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344613" y="3767138"/>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344613" y="4130675"/>
            <a:ext cx="152400" cy="0"/>
          </a:xfrm>
          <a:prstGeom prst="line">
            <a:avLst/>
          </a:prstGeom>
        </p:spPr>
        <p:style>
          <a:lnRef idx="1">
            <a:schemeClr val="accent1"/>
          </a:lnRef>
          <a:fillRef idx="0">
            <a:schemeClr val="accent1"/>
          </a:fillRef>
          <a:effectRef idx="0">
            <a:schemeClr val="accent1"/>
          </a:effectRef>
          <a:fontRef idx="minor">
            <a:schemeClr val="tx1"/>
          </a:fontRef>
        </p:style>
      </p:cxnSp>
      <p:sp>
        <p:nvSpPr>
          <p:cNvPr id="32821" name="TextBox 100"/>
          <p:cNvSpPr txBox="1">
            <a:spLocks noChangeArrowheads="1"/>
          </p:cNvSpPr>
          <p:nvPr/>
        </p:nvSpPr>
        <p:spPr bwMode="auto">
          <a:xfrm>
            <a:off x="1301750" y="4187825"/>
            <a:ext cx="43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trig</a:t>
            </a:r>
          </a:p>
        </p:txBody>
      </p:sp>
      <p:cxnSp>
        <p:nvCxnSpPr>
          <p:cNvPr id="105" name="Straight Connector 104"/>
          <p:cNvCxnSpPr/>
          <p:nvPr/>
        </p:nvCxnSpPr>
        <p:spPr>
          <a:xfrm rot="16200000" flipH="1">
            <a:off x="917575" y="3630613"/>
            <a:ext cx="1173163" cy="1587"/>
          </a:xfrm>
          <a:prstGeom prst="line">
            <a:avLst/>
          </a:prstGeom>
        </p:spPr>
        <p:style>
          <a:lnRef idx="1">
            <a:schemeClr val="accent1"/>
          </a:lnRef>
          <a:fillRef idx="0">
            <a:schemeClr val="accent1"/>
          </a:fillRef>
          <a:effectRef idx="0">
            <a:schemeClr val="accent1"/>
          </a:effectRef>
          <a:fontRef idx="minor">
            <a:schemeClr val="tx1"/>
          </a:fontRef>
        </p:style>
      </p:cxnSp>
      <p:sp>
        <p:nvSpPr>
          <p:cNvPr id="106" name="TextBox 78"/>
          <p:cNvSpPr txBox="1"/>
          <p:nvPr/>
        </p:nvSpPr>
        <p:spPr>
          <a:xfrm>
            <a:off x="5105400" y="4999038"/>
            <a:ext cx="3581400" cy="1076325"/>
          </a:xfrm>
          <a:prstGeom prst="rect">
            <a:avLst/>
          </a:prstGeom>
          <a:solidFill>
            <a:schemeClr val="bg1">
              <a:lumMod val="95000"/>
            </a:schemeClr>
          </a:solidFill>
        </p:spPr>
        <p:txBody>
          <a:bodyPr>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ru-RU" sz="1600" b="1" dirty="0" smtClean="0"/>
              <a:t>Распределенный</a:t>
            </a:r>
            <a:r>
              <a:rPr lang="en-US" sz="1600" b="1" dirty="0" smtClean="0"/>
              <a:t>:  </a:t>
            </a:r>
            <a:r>
              <a:rPr lang="en-US" sz="1600" dirty="0" smtClean="0"/>
              <a:t>acquire once then perform multiple, truly simultaneous meas. within max span width. </a:t>
            </a:r>
          </a:p>
        </p:txBody>
      </p:sp>
    </p:spTree>
    <p:extLst>
      <p:ext uri="{BB962C8B-B14F-4D97-AF65-F5344CB8AC3E}">
        <p14:creationId xmlns:p14="http://schemas.microsoft.com/office/powerpoint/2010/main" val="1153286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txBox="1">
            <a:spLocks noGrp="1"/>
          </p:cNvSpPr>
          <p:nvPr/>
        </p:nvSpPr>
        <p:spPr bwMode="white">
          <a:xfrm>
            <a:off x="228600" y="6638925"/>
            <a:ext cx="614363" cy="152400"/>
          </a:xfrm>
          <a:prstGeom prst="rect">
            <a:avLst/>
          </a:prstGeom>
          <a:noFill/>
          <a:ln>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EBE05604-1CA0-4B27-98E6-32C829EEE7DF}" type="slidenum">
              <a:rPr lang="en-US" sz="800">
                <a:solidFill>
                  <a:srgbClr val="FFFFFF"/>
                </a:solidFill>
              </a:rPr>
              <a:pPr/>
              <a:t>37</a:t>
            </a:fld>
            <a:endParaRPr lang="en-US" sz="800">
              <a:solidFill>
                <a:srgbClr val="FFFFFF"/>
              </a:solidFill>
            </a:endParaRPr>
          </a:p>
        </p:txBody>
      </p:sp>
      <p:sp>
        <p:nvSpPr>
          <p:cNvPr id="34819" name="Rectangle 2"/>
          <p:cNvSpPr>
            <a:spLocks noGrp="1" noChangeArrowheads="1"/>
          </p:cNvSpPr>
          <p:nvPr>
            <p:ph type="title" idx="4294967295"/>
          </p:nvPr>
        </p:nvSpPr>
        <p:spPr>
          <a:xfrm>
            <a:off x="228600" y="-26988"/>
            <a:ext cx="8915400" cy="992188"/>
          </a:xfrm>
        </p:spPr>
        <p:txBody>
          <a:bodyPr/>
          <a:lstStyle/>
          <a:p>
            <a:pPr eaLnBrk="1" hangingPunct="1"/>
            <a:r>
              <a:rPr lang="ru-RU" smtClean="0"/>
              <a:t>Приложение для анализа радиоимпульсных сигналов</a:t>
            </a:r>
            <a:br>
              <a:rPr lang="ru-RU" smtClean="0"/>
            </a:br>
            <a:r>
              <a:rPr lang="en-US" smtClean="0">
                <a:solidFill>
                  <a:srgbClr val="C00000"/>
                </a:solidFill>
              </a:rPr>
              <a:t> N9051A</a:t>
            </a:r>
            <a:endParaRPr lang="en-US" smtClean="0"/>
          </a:p>
        </p:txBody>
      </p:sp>
      <p:sp>
        <p:nvSpPr>
          <p:cNvPr id="34820" name="Text Box 4"/>
          <p:cNvSpPr txBox="1">
            <a:spLocks noChangeArrowheads="1"/>
          </p:cNvSpPr>
          <p:nvPr/>
        </p:nvSpPr>
        <p:spPr bwMode="auto">
          <a:xfrm>
            <a:off x="76200" y="790575"/>
            <a:ext cx="51816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 typeface="Arial" pitchFamily="34" charset="0"/>
              <a:buNone/>
            </a:pPr>
            <a:endParaRPr lang="en-US">
              <a:latin typeface="Arial" pitchFamily="34" charset="0"/>
              <a:ea typeface="Arial Unicode MS" pitchFamily="34" charset="-128"/>
              <a:cs typeface="Arial Unicode MS" pitchFamily="34" charset="-128"/>
            </a:endParaRPr>
          </a:p>
          <a:p>
            <a:pPr>
              <a:buFont typeface="Arial" pitchFamily="34" charset="0"/>
              <a:buChar char="•"/>
            </a:pPr>
            <a:r>
              <a:rPr lang="ru-RU" sz="1600">
                <a:latin typeface="Arial" pitchFamily="34" charset="0"/>
              </a:rPr>
              <a:t>простое в использовании приложение для снятия временных параметров радиоимпульсных сигналов (до 1000 импульсов в пачке)</a:t>
            </a:r>
            <a:endParaRPr lang="en-US" sz="1600">
              <a:latin typeface="Arial" pitchFamily="34" charset="0"/>
            </a:endParaRPr>
          </a:p>
          <a:p>
            <a:pPr>
              <a:buFont typeface="Arial" pitchFamily="34" charset="0"/>
              <a:buNone/>
            </a:pPr>
            <a:endParaRPr lang="en-US" sz="1600">
              <a:latin typeface="Arial" pitchFamily="34" charset="0"/>
            </a:endParaRPr>
          </a:p>
          <a:p>
            <a:pPr>
              <a:buFont typeface="Arial" pitchFamily="34" charset="0"/>
              <a:buChar char="•"/>
            </a:pPr>
            <a:r>
              <a:rPr lang="ru-RU" sz="1600">
                <a:latin typeface="Arial" pitchFamily="34" charset="0"/>
              </a:rPr>
              <a:t>Совместимо с </a:t>
            </a:r>
            <a:r>
              <a:rPr lang="en-US" sz="1600">
                <a:latin typeface="Arial" pitchFamily="34" charset="0"/>
              </a:rPr>
              <a:t>Windows-XP, </a:t>
            </a:r>
            <a:r>
              <a:rPr lang="ru-RU" sz="1600">
                <a:latin typeface="Arial" pitchFamily="34" charset="0"/>
              </a:rPr>
              <a:t>работает в </a:t>
            </a:r>
            <a:r>
              <a:rPr lang="en-US" sz="1600">
                <a:latin typeface="Arial" pitchFamily="34" charset="0"/>
              </a:rPr>
              <a:t>PXA/EXA/MXA/CXA </a:t>
            </a:r>
            <a:r>
              <a:rPr lang="ru-RU" sz="1600">
                <a:latin typeface="Arial" pitchFamily="34" charset="0"/>
              </a:rPr>
              <a:t>и в осциллографах </a:t>
            </a:r>
            <a:r>
              <a:rPr lang="en-US" sz="1600">
                <a:latin typeface="Arial" pitchFamily="34" charset="0"/>
              </a:rPr>
              <a:t>Infinium</a:t>
            </a:r>
          </a:p>
          <a:p>
            <a:pPr>
              <a:buFont typeface="Arial" pitchFamily="34" charset="0"/>
              <a:buNone/>
            </a:pPr>
            <a:endParaRPr lang="en-US" sz="1600">
              <a:latin typeface="Arial" pitchFamily="34" charset="0"/>
            </a:endParaRPr>
          </a:p>
          <a:p>
            <a:pPr>
              <a:buFont typeface="Arial" pitchFamily="34" charset="0"/>
              <a:buChar char="•"/>
            </a:pPr>
            <a:r>
              <a:rPr lang="ru-RU" sz="1600">
                <a:latin typeface="Arial" pitchFamily="34" charset="0"/>
              </a:rPr>
              <a:t>Воспроизведение </a:t>
            </a:r>
            <a:r>
              <a:rPr lang="en-US" sz="1600">
                <a:latin typeface="Arial" pitchFamily="34" charset="0"/>
              </a:rPr>
              <a:t> . sdf </a:t>
            </a:r>
            <a:r>
              <a:rPr lang="ru-RU" sz="1600">
                <a:latin typeface="Arial" pitchFamily="34" charset="0"/>
              </a:rPr>
              <a:t>файлов</a:t>
            </a:r>
            <a:endParaRPr lang="en-US" sz="1600">
              <a:latin typeface="Arial" pitchFamily="34" charset="0"/>
            </a:endParaRPr>
          </a:p>
          <a:p>
            <a:pPr>
              <a:buFont typeface="Arial" pitchFamily="34" charset="0"/>
              <a:buNone/>
            </a:pPr>
            <a:endParaRPr lang="en-US" sz="1600">
              <a:latin typeface="Arial" pitchFamily="34" charset="0"/>
            </a:endParaRPr>
          </a:p>
          <a:p>
            <a:pPr>
              <a:buFont typeface="Arial" pitchFamily="34" charset="0"/>
              <a:buChar char="•"/>
            </a:pPr>
            <a:r>
              <a:rPr lang="ru-RU" sz="1600">
                <a:latin typeface="Arial" pitchFamily="34" charset="0"/>
              </a:rPr>
              <a:t>Приложение </a:t>
            </a:r>
            <a:r>
              <a:rPr lang="en-US" sz="1600">
                <a:latin typeface="Arial" pitchFamily="34" charset="0"/>
              </a:rPr>
              <a:t>N9051A </a:t>
            </a:r>
            <a:r>
              <a:rPr lang="ru-RU" sz="1600">
                <a:latin typeface="Arial" pitchFamily="34" charset="0"/>
              </a:rPr>
              <a:t>работает с векторными данными для более точных скалярных измерений</a:t>
            </a:r>
            <a:endParaRPr lang="en-US" sz="1600">
              <a:latin typeface="Arial" pitchFamily="34" charset="0"/>
            </a:endParaRPr>
          </a:p>
          <a:p>
            <a:pPr lvl="1">
              <a:buFont typeface="Arial" pitchFamily="34" charset="0"/>
              <a:buChar char="•"/>
            </a:pPr>
            <a:r>
              <a:rPr lang="ru-RU" sz="1400">
                <a:latin typeface="Arial" pitchFamily="34" charset="0"/>
              </a:rPr>
              <a:t> </a:t>
            </a:r>
            <a:r>
              <a:rPr lang="en-US" sz="1400">
                <a:latin typeface="Arial" pitchFamily="34" charset="0"/>
              </a:rPr>
              <a:t>Period</a:t>
            </a:r>
          </a:p>
          <a:p>
            <a:pPr lvl="1">
              <a:buFont typeface="Arial" pitchFamily="34" charset="0"/>
              <a:buChar char="•"/>
            </a:pPr>
            <a:r>
              <a:rPr lang="ru-RU" sz="1400">
                <a:latin typeface="Arial" pitchFamily="34" charset="0"/>
              </a:rPr>
              <a:t> </a:t>
            </a:r>
            <a:r>
              <a:rPr lang="en-US" sz="1400">
                <a:latin typeface="Arial" pitchFamily="34" charset="0"/>
              </a:rPr>
              <a:t>Width</a:t>
            </a:r>
          </a:p>
          <a:p>
            <a:pPr lvl="1">
              <a:buFont typeface="Arial" pitchFamily="34" charset="0"/>
              <a:buChar char="•"/>
            </a:pPr>
            <a:r>
              <a:rPr lang="ru-RU" sz="1400">
                <a:latin typeface="Arial" pitchFamily="34" charset="0"/>
              </a:rPr>
              <a:t> </a:t>
            </a:r>
            <a:r>
              <a:rPr lang="en-US" sz="1400">
                <a:latin typeface="Arial" pitchFamily="34" charset="0"/>
              </a:rPr>
              <a:t>PRI/PRF</a:t>
            </a:r>
          </a:p>
          <a:p>
            <a:pPr lvl="1">
              <a:buFont typeface="Arial" pitchFamily="34" charset="0"/>
              <a:buChar char="•"/>
            </a:pPr>
            <a:r>
              <a:rPr lang="ru-RU" sz="1400">
                <a:latin typeface="Arial" pitchFamily="34" charset="0"/>
              </a:rPr>
              <a:t> </a:t>
            </a:r>
            <a:r>
              <a:rPr lang="en-US" sz="1400">
                <a:latin typeface="Arial" pitchFamily="34" charset="0"/>
              </a:rPr>
              <a:t>Droop</a:t>
            </a:r>
          </a:p>
          <a:p>
            <a:pPr lvl="1">
              <a:buFont typeface="Arial" pitchFamily="34" charset="0"/>
              <a:buChar char="•"/>
            </a:pPr>
            <a:r>
              <a:rPr lang="ru-RU" sz="1400">
                <a:latin typeface="Arial" pitchFamily="34" charset="0"/>
              </a:rPr>
              <a:t> </a:t>
            </a:r>
            <a:r>
              <a:rPr lang="en-US" sz="1400">
                <a:latin typeface="Arial" pitchFamily="34" charset="0"/>
              </a:rPr>
              <a:t>Overshoot</a:t>
            </a:r>
          </a:p>
          <a:p>
            <a:pPr lvl="1">
              <a:buFont typeface="Arial" pitchFamily="34" charset="0"/>
              <a:buChar char="•"/>
            </a:pPr>
            <a:r>
              <a:rPr lang="ru-RU" sz="1400">
                <a:latin typeface="Arial" pitchFamily="34" charset="0"/>
              </a:rPr>
              <a:t> </a:t>
            </a:r>
            <a:r>
              <a:rPr lang="en-US" sz="1400">
                <a:latin typeface="Arial" pitchFamily="34" charset="0"/>
              </a:rPr>
              <a:t>Rise time</a:t>
            </a:r>
          </a:p>
          <a:p>
            <a:pPr lvl="1">
              <a:buFont typeface="Arial" pitchFamily="34" charset="0"/>
              <a:buChar char="•"/>
            </a:pPr>
            <a:r>
              <a:rPr lang="ru-RU" sz="1400">
                <a:latin typeface="Arial" pitchFamily="34" charset="0"/>
              </a:rPr>
              <a:t> </a:t>
            </a:r>
            <a:r>
              <a:rPr lang="en-US" sz="1400">
                <a:latin typeface="Arial" pitchFamily="34" charset="0"/>
              </a:rPr>
              <a:t>Average power</a:t>
            </a:r>
          </a:p>
          <a:p>
            <a:pPr lvl="1">
              <a:buFont typeface="Arial" pitchFamily="34" charset="0"/>
              <a:buChar char="•"/>
            </a:pPr>
            <a:r>
              <a:rPr lang="ru-RU" sz="1400">
                <a:latin typeface="Arial" pitchFamily="34" charset="0"/>
              </a:rPr>
              <a:t> </a:t>
            </a:r>
            <a:r>
              <a:rPr lang="en-US" sz="1400">
                <a:latin typeface="Arial" pitchFamily="34" charset="0"/>
              </a:rPr>
              <a:t>Peak power</a:t>
            </a:r>
          </a:p>
          <a:p>
            <a:pPr lvl="1">
              <a:buFont typeface="Arial" pitchFamily="34" charset="0"/>
              <a:buChar char="•"/>
            </a:pPr>
            <a:r>
              <a:rPr lang="en-US" sz="1400">
                <a:latin typeface="Arial" pitchFamily="34" charset="0"/>
              </a:rPr>
              <a:t> Cumulative Statistics (PDF, CDF, CCDF)</a:t>
            </a:r>
            <a:endParaRPr lang="ru-RU" sz="1400">
              <a:latin typeface="Arial" pitchFamily="34" charset="0"/>
            </a:endParaRPr>
          </a:p>
          <a:p>
            <a:pPr lvl="1">
              <a:buFont typeface="Arial" pitchFamily="34" charset="0"/>
              <a:buChar char="•"/>
            </a:pPr>
            <a:r>
              <a:rPr lang="ru-RU" sz="1400" b="1">
                <a:solidFill>
                  <a:srgbClr val="FF0000"/>
                </a:solidFill>
                <a:latin typeface="Arial" pitchFamily="34" charset="0"/>
                <a:ea typeface="Arial Unicode MS" pitchFamily="34" charset="-128"/>
                <a:cs typeface="Arial Unicode MS" pitchFamily="34" charset="-128"/>
              </a:rPr>
              <a:t>Изменение фазы и частоты в импульсе (опция)</a:t>
            </a:r>
            <a:endParaRPr lang="en-US" sz="1800" b="1">
              <a:solidFill>
                <a:srgbClr val="FF0000"/>
              </a:solidFill>
              <a:latin typeface="Arial" pitchFamily="34" charset="0"/>
              <a:ea typeface="Arial Unicode MS" pitchFamily="34" charset="-128"/>
              <a:cs typeface="Arial Unicode MS" pitchFamily="34" charset="-128"/>
            </a:endParaRPr>
          </a:p>
        </p:txBody>
      </p:sp>
      <p:pic>
        <p:nvPicPr>
          <p:cNvPr id="34821" name="Picture 5" descr="Statistics"/>
          <p:cNvPicPr>
            <a:picLocks noChangeAspect="1" noChangeArrowheads="1"/>
          </p:cNvPicPr>
          <p:nvPr/>
        </p:nvPicPr>
        <p:blipFill>
          <a:blip r:embed="rId3">
            <a:extLst>
              <a:ext uri="{28A0092B-C50C-407E-A947-70E740481C1C}">
                <a14:useLocalDpi xmlns:a14="http://schemas.microsoft.com/office/drawing/2010/main" val="0"/>
              </a:ext>
            </a:extLst>
          </a:blip>
          <a:srcRect t="54591" r="57841" b="6293"/>
          <a:stretch>
            <a:fillRect/>
          </a:stretch>
        </p:blipFill>
        <p:spPr bwMode="auto">
          <a:xfrm>
            <a:off x="5410200" y="3810000"/>
            <a:ext cx="3429000" cy="238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6" descr="PulseVI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836613"/>
            <a:ext cx="3429000" cy="27447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3" name="Slide Number Placeholder 7"/>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19285B90-180E-4AF6-95B1-044A92E0F90A}" type="slidenum">
              <a:rPr lang="en-US" sz="800">
                <a:solidFill>
                  <a:srgbClr val="FFFFFF"/>
                </a:solidFill>
              </a:rPr>
              <a:pPr/>
              <a:t>37</a:t>
            </a:fld>
            <a:endParaRPr lang="en-US" sz="800">
              <a:solidFill>
                <a:srgbClr val="FFFFFF"/>
              </a:solidFill>
            </a:endParaRPr>
          </a:p>
        </p:txBody>
      </p:sp>
    </p:spTree>
    <p:extLst>
      <p:ext uri="{BB962C8B-B14F-4D97-AF65-F5344CB8AC3E}">
        <p14:creationId xmlns:p14="http://schemas.microsoft.com/office/powerpoint/2010/main" val="121359977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228600"/>
            <a:ext cx="8691563" cy="992188"/>
          </a:xfrm>
        </p:spPr>
        <p:txBody>
          <a:bodyPr/>
          <a:lstStyle/>
          <a:p>
            <a:r>
              <a:rPr lang="en-US" dirty="0" smtClean="0"/>
              <a:t>CXA/EXA/MXA</a:t>
            </a:r>
            <a:r>
              <a:rPr lang="ru-RU" dirty="0" smtClean="0"/>
              <a:t>/</a:t>
            </a:r>
            <a:r>
              <a:rPr lang="en-US" dirty="0" smtClean="0">
                <a:solidFill>
                  <a:srgbClr val="FF0000"/>
                </a:solidFill>
              </a:rPr>
              <a:t>PXA</a:t>
            </a:r>
            <a:r>
              <a:rPr lang="en-US" dirty="0" smtClean="0"/>
              <a:t> </a:t>
            </a:r>
            <a:r>
              <a:rPr lang="ru-RU" dirty="0" smtClean="0"/>
              <a:t>Опция </a:t>
            </a:r>
            <a:r>
              <a:rPr lang="en-US" dirty="0" smtClean="0"/>
              <a:t>ESC </a:t>
            </a:r>
            <a:br>
              <a:rPr lang="en-US" dirty="0" smtClean="0"/>
            </a:br>
            <a:r>
              <a:rPr lang="ru-RU" sz="2400" dirty="0" smtClean="0"/>
              <a:t>Управление внешним генератором</a:t>
            </a:r>
            <a:r>
              <a:rPr lang="en-US" sz="2400" dirty="0" smtClean="0"/>
              <a:t> </a:t>
            </a:r>
            <a:br>
              <a:rPr lang="en-US" sz="2400" dirty="0" smtClean="0"/>
            </a:br>
            <a:endParaRPr lang="en-US" sz="2400" dirty="0" smtClean="0"/>
          </a:p>
        </p:txBody>
      </p:sp>
      <p:sp>
        <p:nvSpPr>
          <p:cNvPr id="45059" name="Text Placeholder 2"/>
          <p:cNvSpPr>
            <a:spLocks noGrp="1"/>
          </p:cNvSpPr>
          <p:nvPr>
            <p:ph type="body" sz="half" idx="1"/>
          </p:nvPr>
        </p:nvSpPr>
        <p:spPr>
          <a:xfrm>
            <a:off x="304800" y="1535113"/>
            <a:ext cx="4124325" cy="4560887"/>
          </a:xfrm>
        </p:spPr>
        <p:txBody>
          <a:bodyPr/>
          <a:lstStyle/>
          <a:p>
            <a:pPr marL="0" indent="0"/>
            <a:r>
              <a:rPr lang="ru-RU" smtClean="0"/>
              <a:t>С новым прибором</a:t>
            </a:r>
            <a:r>
              <a:rPr lang="en-US" smtClean="0"/>
              <a:t>: N9020A/10A-ESC: </a:t>
            </a:r>
            <a:r>
              <a:rPr lang="en-US" smtClean="0">
                <a:solidFill>
                  <a:srgbClr val="00B050"/>
                </a:solidFill>
              </a:rPr>
              <a:t>$1,500</a:t>
            </a:r>
          </a:p>
          <a:p>
            <a:pPr marL="0" indent="0"/>
            <a:r>
              <a:rPr lang="ru-RU" smtClean="0"/>
              <a:t>К существующему прибору</a:t>
            </a:r>
            <a:r>
              <a:rPr lang="en-US" smtClean="0"/>
              <a:t>: N9020AK/10AK-ESC: </a:t>
            </a:r>
            <a:r>
              <a:rPr lang="en-US" smtClean="0">
                <a:solidFill>
                  <a:srgbClr val="00B050"/>
                </a:solidFill>
              </a:rPr>
              <a:t>$1,500</a:t>
            </a:r>
          </a:p>
          <a:p>
            <a:pPr marL="0" indent="0"/>
            <a:r>
              <a:rPr lang="ru-RU" smtClean="0"/>
              <a:t>ПО</a:t>
            </a:r>
            <a:r>
              <a:rPr lang="en-US" smtClean="0"/>
              <a:t>+ LAN </a:t>
            </a:r>
            <a:r>
              <a:rPr lang="ru-RU" smtClean="0"/>
              <a:t>кабель</a:t>
            </a:r>
            <a:r>
              <a:rPr lang="en-US" smtClean="0"/>
              <a:t>+ 3 BNC </a:t>
            </a:r>
            <a:r>
              <a:rPr lang="ru-RU" smtClean="0"/>
              <a:t>кабеля</a:t>
            </a:r>
            <a:endParaRPr lang="en-US" smtClean="0"/>
          </a:p>
          <a:p>
            <a:pPr marL="0" indent="0"/>
            <a:r>
              <a:rPr lang="ru-RU" smtClean="0"/>
              <a:t>ПО активируется лицензией</a:t>
            </a:r>
            <a:endParaRPr lang="en-US" smtClean="0"/>
          </a:p>
        </p:txBody>
      </p:sp>
      <p:sp>
        <p:nvSpPr>
          <p:cNvPr id="45060" name="Content Placeholder 3"/>
          <p:cNvSpPr>
            <a:spLocks noGrp="1"/>
          </p:cNvSpPr>
          <p:nvPr>
            <p:ph sz="quarter" idx="2"/>
          </p:nvPr>
        </p:nvSpPr>
        <p:spPr>
          <a:xfrm>
            <a:off x="4716463" y="2349500"/>
            <a:ext cx="4268787" cy="2203450"/>
          </a:xfrm>
        </p:spPr>
        <p:txBody>
          <a:bodyPr/>
          <a:lstStyle/>
          <a:p>
            <a:pPr marL="0" indent="0"/>
            <a:r>
              <a:rPr lang="ru-RU" smtClean="0"/>
              <a:t>Поддерживаемые генераторы   (в первой версии)</a:t>
            </a:r>
            <a:r>
              <a:rPr lang="en-US" smtClean="0"/>
              <a:t>:</a:t>
            </a:r>
          </a:p>
          <a:p>
            <a:pPr lvl="2"/>
            <a:r>
              <a:rPr lang="ru-RU" smtClean="0"/>
              <a:t>Аналоговый</a:t>
            </a:r>
            <a:r>
              <a:rPr lang="en-US" smtClean="0"/>
              <a:t> MXG (N5181A)</a:t>
            </a:r>
          </a:p>
          <a:p>
            <a:pPr lvl="2"/>
            <a:r>
              <a:rPr lang="ru-RU" smtClean="0"/>
              <a:t>Векторный </a:t>
            </a:r>
            <a:r>
              <a:rPr lang="en-US" smtClean="0"/>
              <a:t>MXG (N5182A)</a:t>
            </a:r>
          </a:p>
        </p:txBody>
      </p:sp>
      <p:sp>
        <p:nvSpPr>
          <p:cNvPr id="45061" name="Content Placeholder 4"/>
          <p:cNvSpPr>
            <a:spLocks noGrp="1"/>
          </p:cNvSpPr>
          <p:nvPr>
            <p:ph sz="quarter" idx="3"/>
          </p:nvPr>
        </p:nvSpPr>
        <p:spPr>
          <a:xfrm>
            <a:off x="4646613" y="4184650"/>
            <a:ext cx="4268787" cy="2205038"/>
          </a:xfrm>
        </p:spPr>
        <p:txBody>
          <a:bodyPr/>
          <a:lstStyle/>
          <a:p>
            <a:pPr marL="0" indent="0"/>
            <a:r>
              <a:rPr lang="ru-RU" u="sng" smtClean="0"/>
              <a:t>Планируется поддержка            (в будущем)</a:t>
            </a:r>
            <a:endParaRPr lang="en-US" smtClean="0"/>
          </a:p>
          <a:p>
            <a:pPr lvl="2"/>
            <a:r>
              <a:rPr lang="en-US" smtClean="0"/>
              <a:t>PSG</a:t>
            </a:r>
          </a:p>
          <a:p>
            <a:pPr lvl="2"/>
            <a:r>
              <a:rPr lang="en-US" smtClean="0"/>
              <a:t>ESG</a:t>
            </a:r>
          </a:p>
          <a:p>
            <a:pPr lvl="2"/>
            <a:r>
              <a:rPr lang="en-US" smtClean="0">
                <a:sym typeface="Symbol" pitchFamily="18" charset="2"/>
              </a:rPr>
              <a:t>MXG (N5183A)</a:t>
            </a:r>
          </a:p>
          <a:p>
            <a:pPr lvl="2">
              <a:buFontTx/>
              <a:buNone/>
            </a:pPr>
            <a:endParaRPr lang="en-US" u="sng" smtClean="0"/>
          </a:p>
        </p:txBody>
      </p:sp>
      <p:pic>
        <p:nvPicPr>
          <p:cNvPr id="45062" name="Picture 7" descr="C:\Documents and Settings\saiyang\Local Settings\Temporary Internet Files\Content.IE5\U9KRYD0B\MCj0423846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4870450"/>
            <a:ext cx="5175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ounded Rectangle 12"/>
          <p:cNvSpPr>
            <a:spLocks noChangeArrowheads="1"/>
          </p:cNvSpPr>
          <p:nvPr/>
        </p:nvSpPr>
        <p:spPr bwMode="auto">
          <a:xfrm>
            <a:off x="152400" y="1371600"/>
            <a:ext cx="4348163" cy="4572000"/>
          </a:xfrm>
          <a:prstGeom prst="roundRect">
            <a:avLst>
              <a:gd name="adj" fmla="val 6079"/>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Arial" pitchFamily="34" charset="0"/>
            </a:endParaRPr>
          </a:p>
        </p:txBody>
      </p:sp>
      <p:sp>
        <p:nvSpPr>
          <p:cNvPr id="45064" name="Rounded Rectangle 13"/>
          <p:cNvSpPr>
            <a:spLocks noChangeArrowheads="1"/>
          </p:cNvSpPr>
          <p:nvPr/>
        </p:nvSpPr>
        <p:spPr bwMode="auto">
          <a:xfrm>
            <a:off x="4572000" y="2349500"/>
            <a:ext cx="4343400" cy="1689100"/>
          </a:xfrm>
          <a:prstGeom prst="roundRect">
            <a:avLst>
              <a:gd name="adj" fmla="val 8171"/>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Arial" pitchFamily="34" charset="0"/>
            </a:endParaRPr>
          </a:p>
        </p:txBody>
      </p:sp>
      <p:sp>
        <p:nvSpPr>
          <p:cNvPr id="45065" name="Rounded Rectangle 15"/>
          <p:cNvSpPr>
            <a:spLocks noChangeArrowheads="1"/>
          </p:cNvSpPr>
          <p:nvPr/>
        </p:nvSpPr>
        <p:spPr bwMode="auto">
          <a:xfrm>
            <a:off x="4570413" y="4108450"/>
            <a:ext cx="4343400" cy="2128838"/>
          </a:xfrm>
          <a:prstGeom prst="roundRect">
            <a:avLst>
              <a:gd name="adj" fmla="val 10403"/>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Arial" pitchFamily="34" charset="0"/>
            </a:endParaRPr>
          </a:p>
        </p:txBody>
      </p:sp>
      <p:pic>
        <p:nvPicPr>
          <p:cNvPr id="45066" name="Picture 5" descr="C:\Documents and Settings\saiyang\My Documents\My Pictures\Microsoft Clip Organizer\j042382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1700213"/>
            <a:ext cx="67468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055" y="620688"/>
            <a:ext cx="26384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Slide Number Placeholder 1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478232D7-5910-443C-B17E-EEC4E70E59B3}" type="slidenum">
              <a:rPr lang="en-US" sz="800">
                <a:solidFill>
                  <a:srgbClr val="FFFFFF"/>
                </a:solidFill>
              </a:rPr>
              <a:pPr/>
              <a:t>38</a:t>
            </a:fld>
            <a:endParaRPr lang="en-US" sz="800">
              <a:solidFill>
                <a:srgbClr val="FFFFFF"/>
              </a:solidFill>
            </a:endParaRPr>
          </a:p>
        </p:txBody>
      </p:sp>
    </p:spTree>
    <p:extLst>
      <p:ext uri="{BB962C8B-B14F-4D97-AF65-F5344CB8AC3E}">
        <p14:creationId xmlns:p14="http://schemas.microsoft.com/office/powerpoint/2010/main" val="397487153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214313" y="220663"/>
            <a:ext cx="8696325" cy="996950"/>
          </a:xfrm>
        </p:spPr>
        <p:txBody>
          <a:bodyPr/>
          <a:lstStyle/>
          <a:p>
            <a:pPr eaLnBrk="1" hangingPunct="1"/>
            <a:r>
              <a:rPr lang="ru-RU" dirty="0" smtClean="0"/>
              <a:t>Опция </a:t>
            </a:r>
            <a:r>
              <a:rPr lang="en-US" dirty="0" smtClean="0"/>
              <a:t>ESC:</a:t>
            </a:r>
            <a:br>
              <a:rPr lang="en-US" dirty="0" smtClean="0"/>
            </a:br>
            <a:r>
              <a:rPr lang="ru-RU" dirty="0" smtClean="0">
                <a:solidFill>
                  <a:srgbClr val="C00000"/>
                </a:solidFill>
              </a:rPr>
              <a:t>Управление внешним генератором</a:t>
            </a:r>
            <a:endParaRPr lang="en-US" dirty="0" smtClean="0">
              <a:solidFill>
                <a:srgbClr val="C00000"/>
              </a:solidFill>
            </a:endParaRPr>
          </a:p>
        </p:txBody>
      </p:sp>
      <p:sp>
        <p:nvSpPr>
          <p:cNvPr id="68611" name="Text Placeholder 2"/>
          <p:cNvSpPr>
            <a:spLocks noGrp="1"/>
          </p:cNvSpPr>
          <p:nvPr>
            <p:ph type="body" idx="1"/>
          </p:nvPr>
        </p:nvSpPr>
        <p:spPr>
          <a:xfrm>
            <a:off x="223838" y="1143000"/>
            <a:ext cx="8953500" cy="533400"/>
          </a:xfrm>
        </p:spPr>
        <p:txBody>
          <a:bodyPr/>
          <a:lstStyle/>
          <a:p>
            <a:pPr eaLnBrk="1" hangingPunct="1"/>
            <a:r>
              <a:rPr lang="en-US" sz="2000" u="sng" dirty="0" smtClean="0">
                <a:solidFill>
                  <a:srgbClr val="006699"/>
                </a:solidFill>
              </a:rPr>
              <a:t>N90x0A- ESC </a:t>
            </a:r>
            <a:r>
              <a:rPr lang="ru-RU" sz="2000" u="sng" dirty="0" smtClean="0">
                <a:solidFill>
                  <a:srgbClr val="006699"/>
                </a:solidFill>
              </a:rPr>
              <a:t>поддерживает новые аналоговые генераторы Х серии</a:t>
            </a:r>
            <a:r>
              <a:rPr lang="en-US" sz="2000" u="sng" dirty="0" smtClean="0">
                <a:solidFill>
                  <a:srgbClr val="006699"/>
                </a:solidFill>
              </a:rPr>
              <a:t>  </a:t>
            </a:r>
          </a:p>
        </p:txBody>
      </p:sp>
      <p:sp>
        <p:nvSpPr>
          <p:cNvPr id="46084" name="Footer Placeholder 1"/>
          <p:cNvSpPr>
            <a:spLocks noGrp="1"/>
          </p:cNvSpPr>
          <p:nvPr>
            <p:ph type="ftr" sz="quarter" idx="4294967295"/>
          </p:nvPr>
        </p:nvSpPr>
        <p:spPr bwMode="auto">
          <a:xfrm>
            <a:off x="6858000" y="6543675"/>
            <a:ext cx="2057400" cy="1190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r>
              <a:rPr lang="en-US" altLang="en-US" smtClean="0">
                <a:solidFill>
                  <a:srgbClr val="FFFFFF"/>
                </a:solidFill>
              </a:rPr>
              <a:t>X-series Advanced Measurement Application</a:t>
            </a:r>
          </a:p>
        </p:txBody>
      </p:sp>
      <p:graphicFrame>
        <p:nvGraphicFramePr>
          <p:cNvPr id="8" name="Table 7"/>
          <p:cNvGraphicFramePr>
            <a:graphicFrameLocks noGrp="1"/>
          </p:cNvGraphicFramePr>
          <p:nvPr/>
        </p:nvGraphicFramePr>
        <p:xfrm>
          <a:off x="533400" y="2305050"/>
          <a:ext cx="7543800" cy="2930527"/>
        </p:xfrm>
        <a:graphic>
          <a:graphicData uri="http://schemas.openxmlformats.org/drawingml/2006/table">
            <a:tbl>
              <a:tblPr/>
              <a:tblGrid>
                <a:gridCol w="3035300"/>
                <a:gridCol w="825500"/>
                <a:gridCol w="781050"/>
                <a:gridCol w="781050"/>
                <a:gridCol w="669925"/>
                <a:gridCol w="1450975"/>
              </a:tblGrid>
              <a:tr h="496888">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dirty="0" smtClean="0">
                          <a:ln>
                            <a:noFill/>
                          </a:ln>
                          <a:solidFill>
                            <a:srgbClr val="FFFFFF"/>
                          </a:solidFill>
                          <a:effectLst/>
                          <a:latin typeface="Arial" pitchFamily="34" charset="0"/>
                          <a:cs typeface="Arial" pitchFamily="34" charset="0"/>
                        </a:rPr>
                        <a:t>Source  </a:t>
                      </a:r>
                      <a:endParaRPr kumimoji="0" lang="en-US" sz="14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FFFF"/>
                          </a:solidFill>
                          <a:effectLst/>
                          <a:latin typeface="Arial" pitchFamily="34" charset="0"/>
                          <a:cs typeface="Arial" pitchFamily="34" charset="0"/>
                        </a:rPr>
                        <a:t>PXA</a:t>
                      </a:r>
                      <a:endParaRPr kumimoji="0" lang="en-US" sz="14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FFFF"/>
                          </a:solidFill>
                          <a:effectLst/>
                          <a:latin typeface="Arial" pitchFamily="34" charset="0"/>
                          <a:cs typeface="Arial" pitchFamily="34" charset="0"/>
                        </a:rPr>
                        <a:t>MXA</a:t>
                      </a:r>
                      <a:endParaRPr kumimoji="0" lang="en-US" sz="1400" b="1" i="0" u="none" strike="noStrike" cap="none" normalizeH="0" baseline="0" smtClean="0">
                        <a:ln>
                          <a:noFill/>
                        </a:ln>
                        <a:solidFill>
                          <a:srgbClr val="FFFFFF"/>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FFFF"/>
                          </a:solidFill>
                          <a:effectLst/>
                          <a:latin typeface="Arial" pitchFamily="34" charset="0"/>
                          <a:cs typeface="Arial" pitchFamily="34" charset="0"/>
                        </a:rPr>
                        <a:t>EXA</a:t>
                      </a:r>
                      <a:endParaRPr kumimoji="0" lang="en-US" sz="1400" b="1" i="0" u="none" strike="noStrike" cap="none" normalizeH="0" baseline="0" smtClean="0">
                        <a:ln>
                          <a:noFill/>
                        </a:ln>
                        <a:solidFill>
                          <a:srgbClr val="FFFFFF"/>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FFFF"/>
                          </a:solidFill>
                          <a:effectLst/>
                          <a:latin typeface="Arial" pitchFamily="34" charset="0"/>
                          <a:cs typeface="Arial" pitchFamily="34" charset="0"/>
                        </a:rPr>
                        <a:t>CXA</a:t>
                      </a:r>
                      <a:endParaRPr kumimoji="0" lang="en-US" sz="1400" b="1" i="0" u="none" strike="noStrike" cap="none" normalizeH="0" baseline="0" smtClean="0">
                        <a:ln>
                          <a:noFill/>
                        </a:ln>
                        <a:solidFill>
                          <a:srgbClr val="FFFFFF"/>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FFFF"/>
                          </a:solidFill>
                          <a:effectLst/>
                          <a:latin typeface="Arial" pitchFamily="34" charset="0"/>
                          <a:cs typeface="Arial" pitchFamily="34" charset="0"/>
                        </a:rPr>
                        <a:t>MXE </a:t>
                      </a:r>
                      <a:br>
                        <a:rPr kumimoji="0" lang="en-US" sz="1400" b="1" i="0" u="none" strike="noStrike" cap="none" normalizeH="0" baseline="0" smtClean="0">
                          <a:ln>
                            <a:noFill/>
                          </a:ln>
                          <a:solidFill>
                            <a:srgbClr val="FFFFFF"/>
                          </a:solidFill>
                          <a:effectLst/>
                          <a:latin typeface="Arial" pitchFamily="34" charset="0"/>
                          <a:cs typeface="Arial" pitchFamily="34" charset="0"/>
                        </a:rPr>
                      </a:br>
                      <a:r>
                        <a:rPr kumimoji="0" lang="en-US" sz="1400" b="1" i="0" u="none" strike="noStrike" cap="none" normalizeH="0" baseline="0" smtClean="0">
                          <a:ln>
                            <a:noFill/>
                          </a:ln>
                          <a:solidFill>
                            <a:srgbClr val="FFFFFF"/>
                          </a:solidFill>
                          <a:effectLst/>
                          <a:latin typeface="Arial" pitchFamily="34" charset="0"/>
                          <a:cs typeface="Arial" pitchFamily="34" charset="0"/>
                        </a:rPr>
                        <a:t>(Presel off)</a:t>
                      </a:r>
                      <a:endParaRPr kumimoji="0" lang="en-US" sz="1400" b="1" i="0" u="none" strike="noStrike" cap="none" normalizeH="0" baseline="0" smtClean="0">
                        <a:ln>
                          <a:noFill/>
                        </a:ln>
                        <a:solidFill>
                          <a:srgbClr val="FFFFFF"/>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33375">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FFFF"/>
                          </a:solidFill>
                          <a:effectLst/>
                          <a:latin typeface="Arial" pitchFamily="34" charset="0"/>
                          <a:cs typeface="Arial" pitchFamily="34" charset="0"/>
                        </a:rPr>
                        <a:t>Agilent MXG N5181A</a:t>
                      </a:r>
                      <a:endParaRPr kumimoji="0" lang="en-US" sz="14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333375">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FFFF"/>
                          </a:solidFill>
                          <a:effectLst/>
                          <a:latin typeface="Arial" pitchFamily="34" charset="0"/>
                          <a:cs typeface="Arial" pitchFamily="34" charset="0"/>
                        </a:rPr>
                        <a:t>Agilent MXG N5182A</a:t>
                      </a:r>
                      <a:endParaRPr kumimoji="0" lang="en-US" sz="14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r>
              <a:tr h="366713">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FFFF"/>
                          </a:solidFill>
                          <a:effectLst/>
                          <a:latin typeface="Arial" pitchFamily="34" charset="0"/>
                          <a:cs typeface="Arial" pitchFamily="34" charset="0"/>
                        </a:rPr>
                        <a:t>Agilent MXG N5183A</a:t>
                      </a:r>
                      <a:endParaRPr kumimoji="0" lang="en-US" sz="14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333375">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2929"/>
                          </a:solidFill>
                          <a:effectLst>
                            <a:outerShdw blurRad="38100" dist="38100" dir="2700000" algn="tl">
                              <a:srgbClr val="000000"/>
                            </a:outerShdw>
                          </a:effectLst>
                          <a:latin typeface="Arial" pitchFamily="34" charset="0"/>
                          <a:cs typeface="Arial" pitchFamily="34" charset="0"/>
                        </a:rPr>
                        <a:t>Agilent analog EXG N5171B</a:t>
                      </a:r>
                      <a:endParaRPr kumimoji="0" lang="en-US" sz="1400" b="1" i="0" u="none" strike="noStrike" cap="none" normalizeH="0" baseline="0" smtClean="0">
                        <a:ln>
                          <a:noFill/>
                        </a:ln>
                        <a:solidFill>
                          <a:srgbClr val="FF2929"/>
                        </a:solidFill>
                        <a:effectLst>
                          <a:outerShdw blurRad="38100" dist="38100" dir="2700000" algn="tl">
                            <a:srgbClr val="000000"/>
                          </a:outerShdw>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r>
              <a:tr h="333375">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2929"/>
                          </a:solidFill>
                          <a:effectLst>
                            <a:outerShdw blurRad="38100" dist="38100" dir="2700000" algn="tl">
                              <a:srgbClr val="000000"/>
                            </a:outerShdw>
                          </a:effectLst>
                          <a:latin typeface="Arial" pitchFamily="34" charset="0"/>
                          <a:cs typeface="Arial" pitchFamily="34" charset="0"/>
                        </a:rPr>
                        <a:t>Agilent analog MXG N5181B</a:t>
                      </a:r>
                      <a:endParaRPr kumimoji="0" lang="en-US" sz="1400" b="1" i="0" u="none" strike="noStrike" cap="none" normalizeH="0" baseline="0" smtClean="0">
                        <a:ln>
                          <a:noFill/>
                        </a:ln>
                        <a:solidFill>
                          <a:srgbClr val="FF2929"/>
                        </a:solidFill>
                        <a:effectLst>
                          <a:outerShdw blurRad="38100" dist="38100" dir="2700000" algn="tl">
                            <a:srgbClr val="000000"/>
                          </a:outerShdw>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366713">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FFFF"/>
                          </a:solidFill>
                          <a:effectLst/>
                          <a:latin typeface="Arial" pitchFamily="34" charset="0"/>
                          <a:cs typeface="Arial" pitchFamily="34" charset="0"/>
                        </a:rPr>
                        <a:t>Agilent PSG E8257D</a:t>
                      </a:r>
                      <a:endParaRPr kumimoji="0" lang="en-US" sz="14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r>
              <a:tr h="366713">
                <a:tc>
                  <a:txBody>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smtClean="0">
                          <a:ln>
                            <a:noFill/>
                          </a:ln>
                          <a:solidFill>
                            <a:srgbClr val="FFFFFF"/>
                          </a:solidFill>
                          <a:effectLst/>
                          <a:latin typeface="Arial" pitchFamily="34" charset="0"/>
                          <a:cs typeface="Arial" pitchFamily="34" charset="0"/>
                        </a:rPr>
                        <a:t>Agilent PSG E8267D</a:t>
                      </a:r>
                      <a:endParaRPr kumimoji="0" lang="en-US" sz="14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bl>
          </a:graphicData>
        </a:graphic>
      </p:graphicFrame>
      <p:grpSp>
        <p:nvGrpSpPr>
          <p:cNvPr id="68678" name="Group 23"/>
          <p:cNvGrpSpPr>
            <a:grpSpLocks/>
          </p:cNvGrpSpPr>
          <p:nvPr/>
        </p:nvGrpSpPr>
        <p:grpSpPr bwMode="auto">
          <a:xfrm>
            <a:off x="2125663" y="3524250"/>
            <a:ext cx="5341937" cy="2243138"/>
            <a:chOff x="2133600" y="3810000"/>
            <a:chExt cx="5342339" cy="2243554"/>
          </a:xfrm>
        </p:grpSpPr>
        <p:sp>
          <p:nvSpPr>
            <p:cNvPr id="68712" name="Oval 24"/>
            <p:cNvSpPr>
              <a:spLocks noChangeArrowheads="1"/>
            </p:cNvSpPr>
            <p:nvPr/>
          </p:nvSpPr>
          <p:spPr bwMode="auto">
            <a:xfrm>
              <a:off x="3505200" y="5754372"/>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26" name="&quot;No&quot; Symbol 25"/>
            <p:cNvSpPr/>
            <p:nvPr/>
          </p:nvSpPr>
          <p:spPr bwMode="auto">
            <a:xfrm>
              <a:off x="5639064" y="5748697"/>
              <a:ext cx="228617" cy="228642"/>
            </a:xfrm>
            <a:prstGeom prst="noSmoking">
              <a:avLst/>
            </a:prstGeom>
            <a:solidFill>
              <a:srgbClr val="FF0000"/>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en-US" sz="2400">
                <a:solidFill>
                  <a:srgbClr val="000000"/>
                </a:solidFill>
                <a:cs typeface="Arial" pitchFamily="34" charset="0"/>
              </a:endParaRPr>
            </a:p>
          </p:txBody>
        </p:sp>
        <p:sp>
          <p:nvSpPr>
            <p:cNvPr id="68714" name="TextBox 26"/>
            <p:cNvSpPr txBox="1">
              <a:spLocks noChangeArrowheads="1"/>
            </p:cNvSpPr>
            <p:nvPr/>
          </p:nvSpPr>
          <p:spPr bwMode="auto">
            <a:xfrm>
              <a:off x="3705664" y="5715000"/>
              <a:ext cx="18569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600">
                  <a:solidFill>
                    <a:srgbClr val="000000"/>
                  </a:solidFill>
                </a:rPr>
                <a:t>Already supported</a:t>
              </a:r>
            </a:p>
          </p:txBody>
        </p:sp>
        <p:sp>
          <p:nvSpPr>
            <p:cNvPr id="68715" name="TextBox 27"/>
            <p:cNvSpPr txBox="1">
              <a:spLocks noChangeArrowheads="1"/>
            </p:cNvSpPr>
            <p:nvPr/>
          </p:nvSpPr>
          <p:spPr bwMode="auto">
            <a:xfrm>
              <a:off x="5867400" y="5715000"/>
              <a:ext cx="152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600">
                  <a:solidFill>
                    <a:srgbClr val="000000"/>
                  </a:solidFill>
                </a:rPr>
                <a:t>Not supported</a:t>
              </a:r>
            </a:p>
          </p:txBody>
        </p:sp>
        <p:pic>
          <p:nvPicPr>
            <p:cNvPr id="68716" name="Picture 3" descr="C:\Users\wilkieyu\AppData\Local\Microsoft\Windows\Temporary Internet Files\Content.IE5\Y5HQDJ7C\MM900185588[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5791200"/>
              <a:ext cx="416139"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7" name="TextBox 29"/>
            <p:cNvSpPr txBox="1">
              <a:spLocks noChangeArrowheads="1"/>
            </p:cNvSpPr>
            <p:nvPr/>
          </p:nvSpPr>
          <p:spPr bwMode="auto">
            <a:xfrm>
              <a:off x="2590800" y="5715000"/>
              <a:ext cx="160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600">
                  <a:solidFill>
                    <a:srgbClr val="000000"/>
                  </a:solidFill>
                </a:rPr>
                <a:t>New</a:t>
              </a:r>
            </a:p>
          </p:txBody>
        </p:sp>
        <p:sp>
          <p:nvSpPr>
            <p:cNvPr id="59" name="&quot;No&quot; Symbol 58"/>
            <p:cNvSpPr/>
            <p:nvPr/>
          </p:nvSpPr>
          <p:spPr bwMode="auto">
            <a:xfrm>
              <a:off x="6180442" y="3810000"/>
              <a:ext cx="228617" cy="228642"/>
            </a:xfrm>
            <a:prstGeom prst="noSmoking">
              <a:avLst/>
            </a:prstGeom>
            <a:solidFill>
              <a:srgbClr val="FF0000"/>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en-US" sz="2400">
                <a:solidFill>
                  <a:srgbClr val="000000"/>
                </a:solidFill>
                <a:cs typeface="Arial" pitchFamily="34" charset="0"/>
              </a:endParaRPr>
            </a:p>
          </p:txBody>
        </p:sp>
        <p:sp>
          <p:nvSpPr>
            <p:cNvPr id="66" name="&quot;No&quot; Symbol 65"/>
            <p:cNvSpPr/>
            <p:nvPr/>
          </p:nvSpPr>
          <p:spPr bwMode="auto">
            <a:xfrm>
              <a:off x="6170916" y="4876998"/>
              <a:ext cx="228617" cy="228642"/>
            </a:xfrm>
            <a:prstGeom prst="noSmoking">
              <a:avLst/>
            </a:prstGeom>
            <a:solidFill>
              <a:srgbClr val="FF0000"/>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en-US" sz="2400">
                <a:solidFill>
                  <a:srgbClr val="000000"/>
                </a:solidFill>
                <a:cs typeface="Arial" pitchFamily="34" charset="0"/>
              </a:endParaRPr>
            </a:p>
          </p:txBody>
        </p:sp>
        <p:sp>
          <p:nvSpPr>
            <p:cNvPr id="67" name="&quot;No&quot; Symbol 66"/>
            <p:cNvSpPr/>
            <p:nvPr/>
          </p:nvSpPr>
          <p:spPr bwMode="auto">
            <a:xfrm>
              <a:off x="7247322" y="4876998"/>
              <a:ext cx="228617" cy="228642"/>
            </a:xfrm>
            <a:prstGeom prst="noSmoking">
              <a:avLst/>
            </a:prstGeom>
            <a:solidFill>
              <a:srgbClr val="FF0000"/>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en-US" sz="2400">
                <a:solidFill>
                  <a:srgbClr val="000000"/>
                </a:solidFill>
                <a:cs typeface="Arial" pitchFamily="34" charset="0"/>
              </a:endParaRPr>
            </a:p>
          </p:txBody>
        </p:sp>
        <p:sp>
          <p:nvSpPr>
            <p:cNvPr id="68" name="&quot;No&quot; Symbol 67"/>
            <p:cNvSpPr/>
            <p:nvPr/>
          </p:nvSpPr>
          <p:spPr bwMode="auto">
            <a:xfrm>
              <a:off x="7247322" y="5181854"/>
              <a:ext cx="228617" cy="228642"/>
            </a:xfrm>
            <a:prstGeom prst="noSmoking">
              <a:avLst/>
            </a:prstGeom>
            <a:solidFill>
              <a:srgbClr val="FF0000"/>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en-US" sz="2400">
                <a:solidFill>
                  <a:srgbClr val="000000"/>
                </a:solidFill>
                <a:cs typeface="Arial" pitchFamily="34" charset="0"/>
              </a:endParaRPr>
            </a:p>
          </p:txBody>
        </p:sp>
        <p:sp>
          <p:nvSpPr>
            <p:cNvPr id="69" name="&quot;No&quot; Symbol 68"/>
            <p:cNvSpPr/>
            <p:nvPr/>
          </p:nvSpPr>
          <p:spPr bwMode="auto">
            <a:xfrm>
              <a:off x="6196318" y="5213610"/>
              <a:ext cx="228617" cy="228642"/>
            </a:xfrm>
            <a:prstGeom prst="noSmoking">
              <a:avLst/>
            </a:prstGeom>
            <a:solidFill>
              <a:srgbClr val="FF0000"/>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en-US" sz="2400">
                <a:solidFill>
                  <a:srgbClr val="000000"/>
                </a:solidFill>
                <a:cs typeface="Arial" pitchFamily="34" charset="0"/>
              </a:endParaRPr>
            </a:p>
          </p:txBody>
        </p:sp>
      </p:grpSp>
      <p:pic>
        <p:nvPicPr>
          <p:cNvPr id="68679" name="Picture 3" descr="C:\Users\wilkieyu\AppData\Local\Microsoft\Windows\Temporary Internet Files\Content.IE5\Y5HQDJ7C\MM900185588[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4186238"/>
            <a:ext cx="4159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80" name="Picture 3" descr="C:\Users\wilkieyu\AppData\Local\Microsoft\Windows\Temporary Internet Files\Content.IE5\Y5HQDJ7C\MM900185588[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1850" y="3868738"/>
            <a:ext cx="4159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81" name="Picture 3" descr="C:\Users\wilkieyu\AppData\Local\Microsoft\Windows\Temporary Internet Files\Content.IE5\Y5HQDJ7C\MM900185588[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350" y="3856038"/>
            <a:ext cx="415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82" name="Picture 3" descr="C:\Users\wilkieyu\AppData\Local\Microsoft\Windows\Temporary Internet Files\Content.IE5\Y5HQDJ7C\MM900185588[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675" y="3868738"/>
            <a:ext cx="4159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83" name="Picture 3" descr="C:\Users\wilkieyu\AppData\Local\Microsoft\Windows\Temporary Internet Files\Content.IE5\Y5HQDJ7C\MM900185588[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2475" y="3868738"/>
            <a:ext cx="4159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84" name="Picture 3" descr="C:\Users\wilkieyu\AppData\Local\Microsoft\Windows\Temporary Internet Files\Content.IE5\Y5HQDJ7C\MM900185588[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3868738"/>
            <a:ext cx="4159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85" name="Picture 3" descr="C:\Users\wilkieyu\AppData\Local\Microsoft\Windows\Temporary Internet Files\Content.IE5\Y5HQDJ7C\MM900185588[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2475" y="4186238"/>
            <a:ext cx="4159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86" name="Picture 3" descr="C:\Users\wilkieyu\AppData\Local\Microsoft\Windows\Temporary Internet Files\Content.IE5\Y5HQDJ7C\MM900185588[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675" y="4186238"/>
            <a:ext cx="4159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87" name="Picture 3" descr="C:\Users\wilkieyu\AppData\Local\Microsoft\Windows\Temporary Internet Files\Content.IE5\Y5HQDJ7C\MM900185588[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350" y="4186238"/>
            <a:ext cx="4159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88" name="Picture 3" descr="C:\Users\wilkieyu\AppData\Local\Microsoft\Windows\Temporary Internet Files\Content.IE5\Y5HQDJ7C\MM900185588[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1850" y="4186238"/>
            <a:ext cx="4159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89" name="Oval 44"/>
          <p:cNvSpPr>
            <a:spLocks noChangeArrowheads="1"/>
          </p:cNvSpPr>
          <p:nvPr/>
        </p:nvSpPr>
        <p:spPr bwMode="auto">
          <a:xfrm>
            <a:off x="3827463" y="28384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690" name="Oval 45"/>
          <p:cNvSpPr>
            <a:spLocks noChangeArrowheads="1"/>
          </p:cNvSpPr>
          <p:nvPr/>
        </p:nvSpPr>
        <p:spPr bwMode="auto">
          <a:xfrm>
            <a:off x="4656138" y="28384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691" name="Oval 46"/>
          <p:cNvSpPr>
            <a:spLocks noChangeArrowheads="1"/>
          </p:cNvSpPr>
          <p:nvPr/>
        </p:nvSpPr>
        <p:spPr bwMode="auto">
          <a:xfrm>
            <a:off x="5494338" y="28384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692" name="Oval 47"/>
          <p:cNvSpPr>
            <a:spLocks noChangeArrowheads="1"/>
          </p:cNvSpPr>
          <p:nvPr/>
        </p:nvSpPr>
        <p:spPr bwMode="auto">
          <a:xfrm>
            <a:off x="6196013" y="28384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693" name="Oval 48"/>
          <p:cNvSpPr>
            <a:spLocks noChangeArrowheads="1"/>
          </p:cNvSpPr>
          <p:nvPr/>
        </p:nvSpPr>
        <p:spPr bwMode="auto">
          <a:xfrm>
            <a:off x="7275513" y="28384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694" name="Oval 49"/>
          <p:cNvSpPr>
            <a:spLocks noChangeArrowheads="1"/>
          </p:cNvSpPr>
          <p:nvPr/>
        </p:nvSpPr>
        <p:spPr bwMode="auto">
          <a:xfrm>
            <a:off x="4656138" y="31686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695" name="Oval 50"/>
          <p:cNvSpPr>
            <a:spLocks noChangeArrowheads="1"/>
          </p:cNvSpPr>
          <p:nvPr/>
        </p:nvSpPr>
        <p:spPr bwMode="auto">
          <a:xfrm>
            <a:off x="5494338" y="31686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696" name="Oval 51"/>
          <p:cNvSpPr>
            <a:spLocks noChangeArrowheads="1"/>
          </p:cNvSpPr>
          <p:nvPr/>
        </p:nvSpPr>
        <p:spPr bwMode="auto">
          <a:xfrm>
            <a:off x="6196013" y="31686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697" name="Oval 52"/>
          <p:cNvSpPr>
            <a:spLocks noChangeArrowheads="1"/>
          </p:cNvSpPr>
          <p:nvPr/>
        </p:nvSpPr>
        <p:spPr bwMode="auto">
          <a:xfrm>
            <a:off x="7275513" y="31686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698" name="Oval 53"/>
          <p:cNvSpPr>
            <a:spLocks noChangeArrowheads="1"/>
          </p:cNvSpPr>
          <p:nvPr/>
        </p:nvSpPr>
        <p:spPr bwMode="auto">
          <a:xfrm>
            <a:off x="3827463" y="31686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699" name="Oval 54"/>
          <p:cNvSpPr>
            <a:spLocks noChangeArrowheads="1"/>
          </p:cNvSpPr>
          <p:nvPr/>
        </p:nvSpPr>
        <p:spPr bwMode="auto">
          <a:xfrm>
            <a:off x="3867150" y="35242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700" name="Oval 55"/>
          <p:cNvSpPr>
            <a:spLocks noChangeArrowheads="1"/>
          </p:cNvSpPr>
          <p:nvPr/>
        </p:nvSpPr>
        <p:spPr bwMode="auto">
          <a:xfrm>
            <a:off x="4695825" y="35242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701" name="Oval 56"/>
          <p:cNvSpPr>
            <a:spLocks noChangeArrowheads="1"/>
          </p:cNvSpPr>
          <p:nvPr/>
        </p:nvSpPr>
        <p:spPr bwMode="auto">
          <a:xfrm>
            <a:off x="5534025" y="35242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702" name="Oval 57"/>
          <p:cNvSpPr>
            <a:spLocks noChangeArrowheads="1"/>
          </p:cNvSpPr>
          <p:nvPr/>
        </p:nvSpPr>
        <p:spPr bwMode="auto">
          <a:xfrm>
            <a:off x="7315200" y="35242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703" name="Oval 59"/>
          <p:cNvSpPr>
            <a:spLocks noChangeArrowheads="1"/>
          </p:cNvSpPr>
          <p:nvPr/>
        </p:nvSpPr>
        <p:spPr bwMode="auto">
          <a:xfrm>
            <a:off x="3827463" y="45910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704" name="Oval 60"/>
          <p:cNvSpPr>
            <a:spLocks noChangeArrowheads="1"/>
          </p:cNvSpPr>
          <p:nvPr/>
        </p:nvSpPr>
        <p:spPr bwMode="auto">
          <a:xfrm>
            <a:off x="3827463" y="49720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705" name="Oval 61"/>
          <p:cNvSpPr>
            <a:spLocks noChangeArrowheads="1"/>
          </p:cNvSpPr>
          <p:nvPr/>
        </p:nvSpPr>
        <p:spPr bwMode="auto">
          <a:xfrm>
            <a:off x="4656138" y="45910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706" name="Oval 62"/>
          <p:cNvSpPr>
            <a:spLocks noChangeArrowheads="1"/>
          </p:cNvSpPr>
          <p:nvPr/>
        </p:nvSpPr>
        <p:spPr bwMode="auto">
          <a:xfrm>
            <a:off x="4656138" y="49720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707" name="Oval 63"/>
          <p:cNvSpPr>
            <a:spLocks noChangeArrowheads="1"/>
          </p:cNvSpPr>
          <p:nvPr/>
        </p:nvSpPr>
        <p:spPr bwMode="auto">
          <a:xfrm>
            <a:off x="5494338" y="49720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708" name="Oval 64"/>
          <p:cNvSpPr>
            <a:spLocks noChangeArrowheads="1"/>
          </p:cNvSpPr>
          <p:nvPr/>
        </p:nvSpPr>
        <p:spPr bwMode="auto">
          <a:xfrm>
            <a:off x="5494338" y="4591050"/>
            <a:ext cx="228600" cy="228600"/>
          </a:xfrm>
          <a:prstGeom prst="ellipse">
            <a:avLst/>
          </a:prstGeom>
          <a:solidFill>
            <a:srgbClr val="00FF99"/>
          </a:solidFill>
          <a:ln w="12700" algn="ctr">
            <a:solidFill>
              <a:schemeClr val="tx1"/>
            </a:solidFill>
            <a:round/>
            <a:headEnd/>
            <a:tailEnd/>
          </a:ln>
        </p:spPr>
        <p:txBody>
          <a:bodyPr lIns="0" tIns="0" rIns="0" bIns="0"/>
          <a:lstStyle/>
          <a:p>
            <a:pPr fontAlgn="base">
              <a:spcBef>
                <a:spcPct val="0"/>
              </a:spcBef>
              <a:spcAft>
                <a:spcPct val="0"/>
              </a:spcAft>
            </a:pPr>
            <a:endParaRPr lang="en-US" sz="2400">
              <a:solidFill>
                <a:srgbClr val="000000"/>
              </a:solidFill>
              <a:cs typeface="Arial" pitchFamily="34" charset="0"/>
            </a:endParaRPr>
          </a:p>
        </p:txBody>
      </p:sp>
      <p:sp>
        <p:nvSpPr>
          <p:cNvPr id="68709" name="TextBox 1"/>
          <p:cNvSpPr txBox="1">
            <a:spLocks noChangeArrowheads="1"/>
          </p:cNvSpPr>
          <p:nvPr/>
        </p:nvSpPr>
        <p:spPr bwMode="auto">
          <a:xfrm>
            <a:off x="533400" y="5864225"/>
            <a:ext cx="762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400">
                <a:solidFill>
                  <a:srgbClr val="000000"/>
                </a:solidFill>
              </a:rPr>
              <a:t>For install base customers, Option R2C is NOT required, just upgrade the FW to rev. A.11.xx</a:t>
            </a:r>
          </a:p>
        </p:txBody>
      </p:sp>
      <p:sp>
        <p:nvSpPr>
          <p:cNvPr id="68710" name="TextBox 1"/>
          <p:cNvSpPr txBox="1">
            <a:spLocks noChangeArrowheads="1"/>
          </p:cNvSpPr>
          <p:nvPr/>
        </p:nvSpPr>
        <p:spPr bwMode="auto">
          <a:xfrm>
            <a:off x="228599" y="1689100"/>
            <a:ext cx="8343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ru-RU" sz="1800" dirty="0" smtClean="0">
                <a:solidFill>
                  <a:srgbClr val="000000"/>
                </a:solidFill>
              </a:rPr>
              <a:t>Необходимо</a:t>
            </a:r>
            <a:r>
              <a:rPr lang="en-US" sz="1800" dirty="0" smtClean="0">
                <a:solidFill>
                  <a:srgbClr val="000000"/>
                </a:solidFill>
              </a:rPr>
              <a:t> </a:t>
            </a:r>
            <a:r>
              <a:rPr lang="ru-RU" sz="1800" dirty="0" smtClean="0">
                <a:solidFill>
                  <a:srgbClr val="000000"/>
                </a:solidFill>
              </a:rPr>
              <a:t>ПО анализатора версии</a:t>
            </a:r>
            <a:r>
              <a:rPr lang="en-US" sz="1800" dirty="0" smtClean="0">
                <a:solidFill>
                  <a:srgbClr val="000000"/>
                </a:solidFill>
              </a:rPr>
              <a:t> </a:t>
            </a:r>
            <a:r>
              <a:rPr lang="en-US" sz="1800" dirty="0">
                <a:solidFill>
                  <a:srgbClr val="000000"/>
                </a:solidFill>
              </a:rPr>
              <a:t>A.11.xx </a:t>
            </a:r>
            <a:r>
              <a:rPr lang="en-US" sz="1800" dirty="0" smtClean="0">
                <a:solidFill>
                  <a:srgbClr val="000000"/>
                </a:solidFill>
              </a:rPr>
              <a:t>(</a:t>
            </a:r>
            <a:r>
              <a:rPr lang="ru-RU" sz="1800" dirty="0" smtClean="0">
                <a:solidFill>
                  <a:srgbClr val="000000"/>
                </a:solidFill>
              </a:rPr>
              <a:t>доступно с октября 2012</a:t>
            </a:r>
            <a:r>
              <a:rPr lang="en-US" sz="1800" dirty="0" smtClean="0">
                <a:solidFill>
                  <a:srgbClr val="000000"/>
                </a:solidFill>
              </a:rPr>
              <a:t>)</a:t>
            </a:r>
            <a:endParaRPr lang="en-US" sz="1800" dirty="0">
              <a:solidFill>
                <a:srgbClr val="000000"/>
              </a:solidFill>
            </a:endParaRPr>
          </a:p>
        </p:txBody>
      </p:sp>
      <p:grpSp>
        <p:nvGrpSpPr>
          <p:cNvPr id="50" name="Group 49"/>
          <p:cNvGrpSpPr/>
          <p:nvPr/>
        </p:nvGrpSpPr>
        <p:grpSpPr>
          <a:xfrm>
            <a:off x="7086600" y="376049"/>
            <a:ext cx="1981200" cy="685801"/>
            <a:chOff x="-282893" y="1313569"/>
            <a:chExt cx="3624850" cy="1335258"/>
          </a:xfrm>
          <a:scene3d>
            <a:camera prst="orthographicFront"/>
            <a:lightRig rig="flat" dir="t"/>
          </a:scene3d>
        </p:grpSpPr>
        <p:sp>
          <p:nvSpPr>
            <p:cNvPr id="51" name="Pentagon 50"/>
            <p:cNvSpPr/>
            <p:nvPr/>
          </p:nvSpPr>
          <p:spPr>
            <a:xfrm>
              <a:off x="3817" y="1313571"/>
              <a:ext cx="3338140" cy="1335256"/>
            </a:xfrm>
            <a:prstGeom prst="homePlate">
              <a:avLst/>
            </a:prstGeom>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52" name="Pentagon 4"/>
            <p:cNvSpPr/>
            <p:nvPr/>
          </p:nvSpPr>
          <p:spPr>
            <a:xfrm>
              <a:off x="-282893" y="1313569"/>
              <a:ext cx="2717618" cy="1335256"/>
            </a:xfrm>
            <a:prstGeom prst="rect">
              <a:avLst/>
            </a:prstGeom>
            <a:sp3d/>
          </p:spPr>
          <p:style>
            <a:lnRef idx="0">
              <a:scrgbClr r="0" g="0" b="0"/>
            </a:lnRef>
            <a:fillRef idx="0">
              <a:scrgbClr r="0" g="0" b="0"/>
            </a:fillRef>
            <a:effectRef idx="0">
              <a:scrgbClr r="0" g="0" b="0"/>
            </a:effectRef>
            <a:fontRef idx="minor">
              <a:schemeClr val="lt1"/>
            </a:fontRef>
          </p:style>
          <p:txBody>
            <a:bodyPr lIns="336042" tIns="168021" rIns="84011" bIns="168021" spcCol="1270" anchor="ctr"/>
            <a:lstStyle/>
            <a:p>
              <a:pPr algn="ctr" defTabSz="2800350" fontAlgn="base">
                <a:lnSpc>
                  <a:spcPct val="90000"/>
                </a:lnSpc>
                <a:spcBef>
                  <a:spcPct val="0"/>
                </a:spcBef>
                <a:spcAft>
                  <a:spcPct val="35000"/>
                </a:spcAft>
                <a:defRPr/>
              </a:pPr>
              <a:r>
                <a:rPr lang="en-US" sz="3600" dirty="0">
                  <a:solidFill>
                    <a:srgbClr val="FFFFFF"/>
                  </a:solidFill>
                </a:rPr>
                <a:t>A.11</a:t>
              </a:r>
            </a:p>
          </p:txBody>
        </p:sp>
      </p:grpSp>
    </p:spTree>
    <p:extLst>
      <p:ext uri="{BB962C8B-B14F-4D97-AF65-F5344CB8AC3E}">
        <p14:creationId xmlns:p14="http://schemas.microsoft.com/office/powerpoint/2010/main" val="375495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heel(1)">
                                      <p:cBhvr>
                                        <p:cTn id="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1912" name="Group 8"/>
          <p:cNvGraphicFramePr>
            <a:graphicFrameLocks noGrp="1"/>
          </p:cNvGraphicFramePr>
          <p:nvPr>
            <p:ph idx="4294967295"/>
            <p:extLst>
              <p:ext uri="{D42A27DB-BD31-4B8C-83A1-F6EECF244321}">
                <p14:modId xmlns:p14="http://schemas.microsoft.com/office/powerpoint/2010/main" val="1305049763"/>
              </p:ext>
            </p:extLst>
          </p:nvPr>
        </p:nvGraphicFramePr>
        <p:xfrm>
          <a:off x="76200" y="1111250"/>
          <a:ext cx="8991600" cy="4935541"/>
        </p:xfrm>
        <a:graphic>
          <a:graphicData uri="http://schemas.openxmlformats.org/drawingml/2006/table">
            <a:tbl>
              <a:tblPr/>
              <a:tblGrid>
                <a:gridCol w="1797050"/>
                <a:gridCol w="1754188"/>
                <a:gridCol w="1782762"/>
                <a:gridCol w="1905000"/>
                <a:gridCol w="1752600"/>
              </a:tblGrid>
              <a:tr h="365125">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500" b="1" i="0" u="none" strike="noStrike" cap="none" normalizeH="0" baseline="0" smtClean="0">
                          <a:ln>
                            <a:noFill/>
                          </a:ln>
                          <a:solidFill>
                            <a:schemeClr val="tx1"/>
                          </a:solidFill>
                          <a:effectLst/>
                          <a:latin typeface="Arial" pitchFamily="34" charset="0"/>
                        </a:rPr>
                        <a:t>CXA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500" b="1" i="0" u="none" strike="noStrike" cap="none" normalizeH="0" baseline="0" smtClean="0">
                          <a:ln>
                            <a:noFill/>
                          </a:ln>
                          <a:solidFill>
                            <a:schemeClr val="tx1"/>
                          </a:solidFill>
                          <a:effectLst/>
                          <a:latin typeface="Arial" pitchFamily="34" charset="0"/>
                        </a:rPr>
                        <a:t>EXA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Arial" pitchFamily="34" charset="0"/>
                        </a:rPr>
                        <a:t>MXA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500" b="1" i="0" u="none" strike="noStrike" cap="none" normalizeH="0" baseline="0" smtClean="0">
                          <a:ln>
                            <a:noFill/>
                          </a:ln>
                          <a:solidFill>
                            <a:schemeClr val="tx1"/>
                          </a:solidFill>
                          <a:effectLst/>
                          <a:latin typeface="Arial" pitchFamily="34" charset="0"/>
                        </a:rPr>
                        <a:t>PXA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r>
              <a:tr h="587375">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Arial" pitchFamily="34" charset="0"/>
                        </a:rPr>
                        <a:t>Частотный диапазон</a:t>
                      </a:r>
                      <a:r>
                        <a:rPr kumimoji="0" lang="en-US" sz="1200" b="1" i="0" u="none" strike="noStrike" cap="none" normalizeH="0" baseline="0" smtClean="0">
                          <a:ln>
                            <a:noFill/>
                          </a:ln>
                          <a:solidFill>
                            <a:schemeClr val="tx1"/>
                          </a:solidFill>
                          <a:effectLst/>
                          <a:latin typeface="Arial" pitchFamily="34" charset="0"/>
                        </a:rPr>
                        <a:t>e</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100" b="0" i="0" u="none" strike="noStrike" cap="none" normalizeH="0" baseline="0" dirty="0" smtClean="0">
                          <a:ln>
                            <a:noFill/>
                          </a:ln>
                          <a:solidFill>
                            <a:schemeClr val="tx1"/>
                          </a:solidFill>
                          <a:effectLst/>
                          <a:latin typeface="Arial" pitchFamily="34" charset="0"/>
                        </a:rPr>
                        <a:t>9 </a:t>
                      </a:r>
                      <a:r>
                        <a:rPr kumimoji="0" lang="ru-RU" sz="1100" b="0" i="0" u="none" strike="noStrike" cap="none" normalizeH="0" baseline="0" dirty="0" smtClean="0">
                          <a:ln>
                            <a:noFill/>
                          </a:ln>
                          <a:solidFill>
                            <a:schemeClr val="tx1"/>
                          </a:solidFill>
                          <a:effectLst/>
                          <a:latin typeface="Arial" pitchFamily="34" charset="0"/>
                        </a:rPr>
                        <a:t>кГц-</a:t>
                      </a:r>
                      <a:r>
                        <a:rPr kumimoji="0" lang="en-US" sz="1100" b="0" i="0" u="none" strike="noStrike" cap="none" normalizeH="0" baseline="0" dirty="0" smtClean="0">
                          <a:ln>
                            <a:noFill/>
                          </a:ln>
                          <a:solidFill>
                            <a:schemeClr val="tx1"/>
                          </a:solidFill>
                          <a:effectLst/>
                          <a:latin typeface="Arial" pitchFamily="34" charset="0"/>
                        </a:rPr>
                        <a:t>3/7.5/</a:t>
                      </a:r>
                      <a:r>
                        <a:rPr kumimoji="0" lang="en-US" sz="1100" b="0" i="0" u="none" strike="noStrike" cap="none" normalizeH="0" baseline="0" dirty="0" smtClean="0">
                          <a:ln>
                            <a:noFill/>
                          </a:ln>
                          <a:solidFill>
                            <a:srgbClr val="FF0000"/>
                          </a:solidFill>
                          <a:effectLst/>
                          <a:latin typeface="Arial" pitchFamily="34" charset="0"/>
                        </a:rPr>
                        <a:t>13.6/26.5</a:t>
                      </a:r>
                      <a:r>
                        <a:rPr kumimoji="0" lang="en-US" sz="1100" b="0" i="0" u="none" strike="noStrike" cap="none" normalizeH="0" baseline="0" dirty="0" smtClean="0">
                          <a:ln>
                            <a:noFill/>
                          </a:ln>
                          <a:solidFill>
                            <a:schemeClr val="tx1"/>
                          </a:solidFill>
                          <a:effectLst/>
                          <a:latin typeface="Arial" pitchFamily="34" charset="0"/>
                        </a:rPr>
                        <a:t> </a:t>
                      </a:r>
                      <a:r>
                        <a:rPr kumimoji="0" lang="ru-RU" sz="1100" b="0" i="0" u="none" strike="noStrike" cap="none" normalizeH="0" baseline="0" dirty="0" smtClean="0">
                          <a:ln>
                            <a:noFill/>
                          </a:ln>
                          <a:solidFill>
                            <a:schemeClr val="tx1"/>
                          </a:solidFill>
                          <a:effectLst/>
                          <a:latin typeface="Arial" pitchFamily="34" charset="0"/>
                        </a:rPr>
                        <a:t>ГГц</a:t>
                      </a:r>
                      <a:endParaRPr kumimoji="0" lang="en-US" sz="1100" b="0" i="0" u="none" strike="noStrike" cap="none" normalizeH="0" baseline="0" dirty="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050" b="0" i="0" u="none" strike="noStrike" cap="none" normalizeH="0" baseline="0" dirty="0" smtClean="0">
                          <a:ln>
                            <a:noFill/>
                          </a:ln>
                          <a:solidFill>
                            <a:srgbClr val="00B050"/>
                          </a:solidFill>
                          <a:effectLst/>
                          <a:latin typeface="Arial" pitchFamily="34" charset="0"/>
                        </a:rPr>
                        <a:t>10Гц</a:t>
                      </a:r>
                      <a:r>
                        <a:rPr kumimoji="0" lang="ru-RU" sz="1050" b="0" i="0" u="none" strike="noStrike" cap="none" normalizeH="0" baseline="0" dirty="0" smtClean="0">
                          <a:ln>
                            <a:noFill/>
                          </a:ln>
                          <a:solidFill>
                            <a:schemeClr val="tx1"/>
                          </a:solidFill>
                          <a:effectLst/>
                          <a:latin typeface="Arial" pitchFamily="34" charset="0"/>
                        </a:rPr>
                        <a:t>-</a:t>
                      </a:r>
                      <a:r>
                        <a:rPr kumimoji="0" lang="en-US" sz="1050" b="0" i="0" u="none" strike="noStrike" cap="none" normalizeH="0" baseline="0" dirty="0" smtClean="0">
                          <a:ln>
                            <a:noFill/>
                          </a:ln>
                          <a:solidFill>
                            <a:schemeClr val="tx1"/>
                          </a:solidFill>
                          <a:effectLst/>
                          <a:latin typeface="Arial" pitchFamily="34" charset="0"/>
                        </a:rPr>
                        <a:t>3.6/7/13.6/26.5/</a:t>
                      </a:r>
                    </a:p>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050" b="0" i="0" u="none" strike="noStrike" cap="none" normalizeH="0" baseline="0" dirty="0" smtClean="0">
                          <a:ln>
                            <a:noFill/>
                          </a:ln>
                          <a:solidFill>
                            <a:srgbClr val="FF0000"/>
                          </a:solidFill>
                          <a:effectLst/>
                          <a:latin typeface="Arial" pitchFamily="34" charset="0"/>
                        </a:rPr>
                        <a:t>32/44 </a:t>
                      </a:r>
                      <a:r>
                        <a:rPr kumimoji="0" lang="ru-RU" sz="1050" b="0" i="0" u="none" strike="noStrike" cap="none" normalizeH="0" baseline="0" dirty="0" smtClean="0">
                          <a:ln>
                            <a:noFill/>
                          </a:ln>
                          <a:solidFill>
                            <a:schemeClr val="tx1"/>
                          </a:solidFill>
                          <a:effectLst/>
                          <a:latin typeface="Arial" pitchFamily="34" charset="0"/>
                        </a:rPr>
                        <a:t>ГГц</a:t>
                      </a:r>
                      <a:endParaRPr kumimoji="0" lang="en-US" sz="1050" b="0" i="0" u="none" strike="noStrike" cap="none" normalizeH="0" baseline="0" dirty="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4F9"/>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050" b="0" i="0" u="none" strike="noStrike" cap="none" normalizeH="0" baseline="0" dirty="0" smtClean="0">
                          <a:ln>
                            <a:noFill/>
                          </a:ln>
                          <a:solidFill>
                            <a:srgbClr val="00B050"/>
                          </a:solidFill>
                          <a:effectLst/>
                          <a:latin typeface="Arial" pitchFamily="34" charset="0"/>
                        </a:rPr>
                        <a:t>1</a:t>
                      </a:r>
                      <a:r>
                        <a:rPr kumimoji="0" lang="en-US" sz="1050" b="0" i="0" u="none" strike="noStrike" cap="none" normalizeH="0" baseline="0" dirty="0" smtClean="0">
                          <a:ln>
                            <a:noFill/>
                          </a:ln>
                          <a:solidFill>
                            <a:srgbClr val="00B050"/>
                          </a:solidFill>
                          <a:effectLst/>
                          <a:latin typeface="Arial" pitchFamily="34" charset="0"/>
                        </a:rPr>
                        <a:t>0</a:t>
                      </a:r>
                      <a:r>
                        <a:rPr kumimoji="0" lang="ru-RU" sz="1050" b="0" i="0" u="none" strike="noStrike" cap="none" normalizeH="0" baseline="0" dirty="0" smtClean="0">
                          <a:ln>
                            <a:noFill/>
                          </a:ln>
                          <a:solidFill>
                            <a:srgbClr val="00B050"/>
                          </a:solidFill>
                          <a:effectLst/>
                          <a:latin typeface="Arial" pitchFamily="34" charset="0"/>
                        </a:rPr>
                        <a:t>Гц-</a:t>
                      </a:r>
                      <a:r>
                        <a:rPr kumimoji="0" lang="en-US" sz="1050" b="0" i="0" u="none" strike="noStrike" cap="none" normalizeH="0" baseline="0" dirty="0" smtClean="0">
                          <a:ln>
                            <a:noFill/>
                          </a:ln>
                          <a:solidFill>
                            <a:schemeClr val="tx1"/>
                          </a:solidFill>
                          <a:effectLst/>
                          <a:latin typeface="Arial" pitchFamily="34" charset="0"/>
                        </a:rPr>
                        <a:t>3.6/8.4/13.6/26.5 </a:t>
                      </a:r>
                      <a:r>
                        <a:rPr kumimoji="0" lang="ru-RU" sz="1050" b="0" i="0" u="none" strike="noStrike" cap="none" normalizeH="0" baseline="0" dirty="0" smtClean="0">
                          <a:ln>
                            <a:noFill/>
                          </a:ln>
                          <a:solidFill>
                            <a:schemeClr val="tx1"/>
                          </a:solidFill>
                          <a:effectLst/>
                          <a:latin typeface="Arial" pitchFamily="34" charset="0"/>
                        </a:rPr>
                        <a:t>ГГц</a:t>
                      </a:r>
                      <a:endParaRPr kumimoji="0" lang="en-US" sz="1050" b="0" i="0" u="none" strike="noStrike" cap="none" normalizeH="0" baseline="0" dirty="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100" b="0" i="0" u="none" strike="noStrike" cap="none" normalizeH="0" baseline="0" dirty="0" smtClean="0">
                          <a:ln>
                            <a:noFill/>
                          </a:ln>
                          <a:solidFill>
                            <a:schemeClr val="tx1"/>
                          </a:solidFill>
                          <a:effectLst/>
                          <a:latin typeface="Arial" pitchFamily="34" charset="0"/>
                        </a:rPr>
                        <a:t>3</a:t>
                      </a:r>
                      <a:r>
                        <a:rPr kumimoji="0" lang="ru-RU" sz="1100" b="0" i="0" u="none" strike="noStrike" cap="none" normalizeH="0" baseline="0" dirty="0" smtClean="0">
                          <a:ln>
                            <a:noFill/>
                          </a:ln>
                          <a:solidFill>
                            <a:schemeClr val="tx1"/>
                          </a:solidFill>
                          <a:effectLst/>
                          <a:latin typeface="Arial" pitchFamily="34" charset="0"/>
                        </a:rPr>
                        <a:t>Гц-</a:t>
                      </a:r>
                      <a:r>
                        <a:rPr kumimoji="0" lang="en-US" sz="1100" b="0" i="0" u="none" strike="noStrike" cap="none" normalizeH="0" baseline="0" dirty="0" smtClean="0">
                          <a:ln>
                            <a:noFill/>
                          </a:ln>
                          <a:solidFill>
                            <a:schemeClr val="tx1"/>
                          </a:solidFill>
                          <a:effectLst/>
                          <a:latin typeface="Arial" pitchFamily="34" charset="0"/>
                        </a:rPr>
                        <a:t> </a:t>
                      </a:r>
                      <a:r>
                        <a:rPr kumimoji="0" lang="en-US" sz="1000" b="0" i="0" u="none" strike="noStrike" cap="none" normalizeH="0" baseline="0" dirty="0" smtClean="0">
                          <a:ln>
                            <a:noFill/>
                          </a:ln>
                          <a:solidFill>
                            <a:schemeClr val="tx1"/>
                          </a:solidFill>
                          <a:effectLst/>
                          <a:latin typeface="Arial" pitchFamily="34" charset="0"/>
                        </a:rPr>
                        <a:t>3.6/8.4/13.6/</a:t>
                      </a:r>
                      <a:r>
                        <a:rPr kumimoji="0" lang="ru-RU" sz="1000" b="0" i="0" u="none" strike="noStrike" cap="none" normalizeH="0" baseline="0" dirty="0" smtClean="0">
                          <a:ln>
                            <a:noFill/>
                          </a:ln>
                          <a:solidFill>
                            <a:schemeClr val="tx1"/>
                          </a:solidFill>
                          <a:effectLst/>
                          <a:latin typeface="Arial" pitchFamily="34" charset="0"/>
                        </a:rPr>
                        <a:t>26,</a:t>
                      </a:r>
                      <a:r>
                        <a:rPr kumimoji="0" lang="en-US" sz="1000" b="0" i="0" u="none" strike="noStrike" cap="none" normalizeH="0" baseline="0" dirty="0" smtClean="0">
                          <a:ln>
                            <a:noFill/>
                          </a:ln>
                          <a:solidFill>
                            <a:schemeClr val="tx1"/>
                          </a:solidFill>
                          <a:effectLst/>
                          <a:latin typeface="Arial" pitchFamily="34" charset="0"/>
                        </a:rPr>
                        <a:t>5</a:t>
                      </a:r>
                      <a:r>
                        <a:rPr kumimoji="0" lang="ru-RU" sz="1000" b="0" i="0" u="none" strike="noStrike" cap="none" normalizeH="0" baseline="0" dirty="0" smtClean="0">
                          <a:ln>
                            <a:noFill/>
                          </a:ln>
                          <a:solidFill>
                            <a:schemeClr val="tx1"/>
                          </a:solidFill>
                          <a:effectLst/>
                          <a:latin typeface="Arial" pitchFamily="34" charset="0"/>
                        </a:rPr>
                        <a:t>/43,5ГГц/</a:t>
                      </a:r>
                    </a:p>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000" b="0" i="0" u="none" strike="noStrike" cap="none" normalizeH="0" baseline="0" dirty="0" smtClean="0">
                          <a:ln>
                            <a:noFill/>
                          </a:ln>
                          <a:solidFill>
                            <a:schemeClr val="tx1"/>
                          </a:solidFill>
                          <a:effectLst/>
                          <a:latin typeface="Arial" pitchFamily="34" charset="0"/>
                        </a:rPr>
                        <a:t>44ГГц/50ГГц</a:t>
                      </a:r>
                      <a:endParaRPr kumimoji="0" lang="en-US" sz="1000" b="0" i="0" u="none" strike="noStrike" cap="none" normalizeH="0" baseline="0" dirty="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0C6"/>
                    </a:solidFill>
                  </a:tcPr>
                </a:tc>
              </a:tr>
              <a:tr h="293688">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Arial" pitchFamily="34" charset="0"/>
                        </a:rPr>
                        <a:t>Полоса демодуляции</a:t>
                      </a:r>
                      <a:endParaRPr kumimoji="0" lang="en-US" sz="1200" b="1" i="1" u="none" strike="noStrike" cap="none" normalizeH="0" baseline="0" smtClean="0">
                        <a:ln>
                          <a:noFill/>
                        </a:ln>
                        <a:solidFill>
                          <a:schemeClr val="tx1"/>
                        </a:solidFill>
                        <a:effectLst/>
                        <a:latin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10, </a:t>
                      </a:r>
                      <a:r>
                        <a:rPr kumimoji="0" lang="en-US" sz="1200" b="1" i="0" u="none" strike="noStrike" cap="none" normalizeH="0" baseline="0" smtClean="0">
                          <a:ln>
                            <a:noFill/>
                          </a:ln>
                          <a:solidFill>
                            <a:schemeClr val="tx1"/>
                          </a:solidFill>
                          <a:effectLst/>
                          <a:latin typeface="Arial" pitchFamily="34" charset="0"/>
                        </a:rPr>
                        <a:t>25 </a:t>
                      </a:r>
                      <a:r>
                        <a:rPr kumimoji="0" lang="ru-RU" sz="1200" b="1" i="0" u="none" strike="noStrike" cap="none" normalizeH="0" baseline="0" smtClean="0">
                          <a:ln>
                            <a:noFill/>
                          </a:ln>
                          <a:solidFill>
                            <a:schemeClr val="tx1"/>
                          </a:solidFill>
                          <a:effectLst/>
                          <a:latin typeface="Arial" pitchFamily="34" charset="0"/>
                        </a:rPr>
                        <a:t>МГц</a:t>
                      </a:r>
                      <a:endParaRPr kumimoji="0" lang="en-US" sz="1200" b="1"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10,</a:t>
                      </a:r>
                      <a:r>
                        <a:rPr kumimoji="0" lang="en-US" sz="1200" b="1" i="0" u="none" strike="noStrike" cap="none" normalizeH="0" baseline="0" dirty="0" smtClean="0">
                          <a:ln>
                            <a:noFill/>
                          </a:ln>
                          <a:solidFill>
                            <a:srgbClr val="008000"/>
                          </a:solidFill>
                          <a:effectLst/>
                          <a:latin typeface="Arial" pitchFamily="34" charset="0"/>
                        </a:rPr>
                        <a:t> 25</a:t>
                      </a:r>
                      <a:r>
                        <a:rPr kumimoji="0" lang="en-US" sz="1200" b="0" i="0" u="none" strike="noStrike" cap="none" normalizeH="0" baseline="0" dirty="0" smtClean="0">
                          <a:ln>
                            <a:noFill/>
                          </a:ln>
                          <a:solidFill>
                            <a:schemeClr val="tx1"/>
                          </a:solidFill>
                          <a:effectLst/>
                          <a:latin typeface="Arial" pitchFamily="34" charset="0"/>
                        </a:rPr>
                        <a:t>, </a:t>
                      </a:r>
                      <a:r>
                        <a:rPr kumimoji="0" lang="en-US" sz="1200" b="1" i="0" u="none" strike="noStrike" cap="none" normalizeH="0" baseline="0" dirty="0" smtClean="0">
                          <a:ln>
                            <a:noFill/>
                          </a:ln>
                          <a:solidFill>
                            <a:schemeClr val="tx1"/>
                          </a:solidFill>
                          <a:effectLst/>
                          <a:latin typeface="Arial" pitchFamily="34" charset="0"/>
                        </a:rPr>
                        <a:t>40</a:t>
                      </a:r>
                      <a:r>
                        <a:rPr kumimoji="0" lang="ru-RU" sz="1200" b="1" i="0" u="none" strike="noStrike" cap="none" normalizeH="0" baseline="0" dirty="0" smtClean="0">
                          <a:ln>
                            <a:noFill/>
                          </a:ln>
                          <a:solidFill>
                            <a:schemeClr val="tx1"/>
                          </a:solidFill>
                          <a:effectLst/>
                          <a:latin typeface="Arial" pitchFamily="34" charset="0"/>
                        </a:rPr>
                        <a:t> МГц</a:t>
                      </a:r>
                      <a:endParaRPr kumimoji="0" lang="en-US" sz="1200" b="1" i="1" u="none" strike="noStrike" cap="none" normalizeH="0" baseline="0" dirty="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4F9"/>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dirty="0" smtClean="0">
                          <a:ln>
                            <a:noFill/>
                          </a:ln>
                          <a:solidFill>
                            <a:srgbClr val="008000"/>
                          </a:solidFill>
                          <a:effectLst/>
                          <a:latin typeface="Arial" pitchFamily="34" charset="0"/>
                        </a:rPr>
                        <a:t>25</a:t>
                      </a:r>
                      <a:r>
                        <a:rPr kumimoji="0" lang="en-US" sz="1200" b="0" i="0" u="none" strike="noStrike" cap="none" normalizeH="0" baseline="0" dirty="0" smtClean="0">
                          <a:ln>
                            <a:noFill/>
                          </a:ln>
                          <a:solidFill>
                            <a:schemeClr val="tx1"/>
                          </a:solidFill>
                          <a:effectLst/>
                          <a:latin typeface="Arial" pitchFamily="34" charset="0"/>
                        </a:rPr>
                        <a:t>, </a:t>
                      </a:r>
                      <a:r>
                        <a:rPr kumimoji="0" lang="en-US" sz="1200" b="1" i="0" u="none" strike="noStrike" cap="none" normalizeH="0" baseline="0" dirty="0" smtClean="0">
                          <a:ln>
                            <a:noFill/>
                          </a:ln>
                          <a:solidFill>
                            <a:schemeClr val="tx1"/>
                          </a:solidFill>
                          <a:effectLst/>
                          <a:latin typeface="Arial" pitchFamily="34" charset="0"/>
                        </a:rPr>
                        <a:t>40 </a:t>
                      </a:r>
                      <a:r>
                        <a:rPr kumimoji="0" lang="ru-RU" sz="1200" b="1" i="0" u="none" strike="noStrike" cap="none" normalizeH="0" baseline="0" dirty="0" smtClean="0">
                          <a:ln>
                            <a:noFill/>
                          </a:ln>
                          <a:solidFill>
                            <a:schemeClr val="tx1"/>
                          </a:solidFill>
                          <a:effectLst/>
                          <a:latin typeface="Arial" pitchFamily="34" charset="0"/>
                        </a:rPr>
                        <a:t>МГц</a:t>
                      </a:r>
                      <a:endParaRPr kumimoji="0" lang="en-US" sz="1200" b="1" i="0" u="none" strike="noStrike" cap="none" normalizeH="0" baseline="0" dirty="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10/</a:t>
                      </a:r>
                      <a:r>
                        <a:rPr kumimoji="0" lang="en-US" sz="1200" b="1" i="0" u="none" strike="noStrike" cap="none" normalizeH="0" baseline="0" dirty="0" smtClean="0">
                          <a:ln>
                            <a:noFill/>
                          </a:ln>
                          <a:solidFill>
                            <a:schemeClr val="tx1"/>
                          </a:solidFill>
                          <a:effectLst/>
                          <a:latin typeface="Arial" pitchFamily="34" charset="0"/>
                        </a:rPr>
                        <a:t>25/40/</a:t>
                      </a:r>
                      <a:r>
                        <a:rPr kumimoji="0" lang="en-US" sz="1200" b="1" i="0" u="none" strike="noStrike" cap="none" normalizeH="0" baseline="0" dirty="0" smtClean="0">
                          <a:ln>
                            <a:noFill/>
                          </a:ln>
                          <a:solidFill>
                            <a:srgbClr val="FF0000"/>
                          </a:solidFill>
                          <a:effectLst/>
                          <a:latin typeface="Arial" pitchFamily="34" charset="0"/>
                        </a:rPr>
                        <a:t>160 </a:t>
                      </a:r>
                      <a:r>
                        <a:rPr kumimoji="0" lang="ru-RU" sz="1200" b="1" i="0" u="none" strike="noStrike" cap="none" normalizeH="0" baseline="0" dirty="0" smtClean="0">
                          <a:ln>
                            <a:noFill/>
                          </a:ln>
                          <a:solidFill>
                            <a:srgbClr val="FF0000"/>
                          </a:solidFill>
                          <a:effectLst/>
                          <a:latin typeface="Arial" pitchFamily="34" charset="0"/>
                        </a:rPr>
                        <a:t>МГц</a:t>
                      </a:r>
                      <a:endParaRPr kumimoji="0" lang="en-US" sz="1200" b="1" i="0" u="none" strike="noStrike" cap="none" normalizeH="0" baseline="0" dirty="0" smtClean="0">
                        <a:ln>
                          <a:noFill/>
                        </a:ln>
                        <a:solidFill>
                          <a:srgbClr val="FF0000"/>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0C6"/>
                    </a:solidFill>
                  </a:tcPr>
                </a:tc>
              </a:tr>
              <a:tr h="522288">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Arial" pitchFamily="34" charset="0"/>
                        </a:rPr>
                        <a:t>Амплитудная погрешность</a:t>
                      </a:r>
                      <a:r>
                        <a:rPr kumimoji="0" lang="en-US" sz="1200" b="1" i="0" u="none" strike="noStrike" cap="none" normalizeH="0" baseline="0" smtClean="0">
                          <a:ln>
                            <a:noFill/>
                          </a:ln>
                          <a:solidFill>
                            <a:schemeClr val="tx1"/>
                          </a:solidFill>
                          <a:effectLst/>
                          <a:latin typeface="Arial" pitchFamily="34" charset="0"/>
                        </a:rPr>
                        <a:t/>
                      </a:r>
                      <a:br>
                        <a:rPr kumimoji="0" lang="en-US" sz="1200" b="1" i="0" u="none" strike="noStrike" cap="none" normalizeH="0" baseline="0" smtClean="0">
                          <a:ln>
                            <a:noFill/>
                          </a:ln>
                          <a:solidFill>
                            <a:schemeClr val="tx1"/>
                          </a:solidFill>
                          <a:effectLst/>
                          <a:latin typeface="Arial" pitchFamily="34" charset="0"/>
                        </a:rPr>
                      </a:br>
                      <a:r>
                        <a:rPr kumimoji="0" lang="en-US" sz="900" b="0" i="0" u="none" strike="noStrike" cap="none" normalizeH="0" baseline="0" smtClean="0">
                          <a:ln>
                            <a:noFill/>
                          </a:ln>
                          <a:solidFill>
                            <a:schemeClr val="tx1"/>
                          </a:solidFill>
                          <a:effectLst/>
                          <a:latin typeface="Arial" pitchFamily="34" charset="0"/>
                        </a:rPr>
                        <a:t>(</a:t>
                      </a:r>
                      <a:r>
                        <a:rPr kumimoji="0" lang="ru-RU" sz="900" b="0" i="0" u="none" strike="noStrike" cap="none" normalizeH="0" baseline="0" smtClean="0">
                          <a:ln>
                            <a:noFill/>
                          </a:ln>
                          <a:solidFill>
                            <a:schemeClr val="tx1"/>
                          </a:solidFill>
                          <a:effectLst/>
                          <a:latin typeface="Arial" pitchFamily="34" charset="0"/>
                        </a:rPr>
                        <a:t>до 3ГГц</a:t>
                      </a:r>
                      <a:r>
                        <a:rPr kumimoji="0" lang="en-US" sz="900" b="0" i="0" u="none" strike="noStrike" cap="none" normalizeH="0" baseline="0" smtClean="0">
                          <a:ln>
                            <a:noFill/>
                          </a:ln>
                          <a:solidFill>
                            <a:schemeClr val="tx1"/>
                          </a:solidFill>
                          <a:effectLst/>
                          <a:latin typeface="Arial" pitchFamily="34" charset="0"/>
                        </a:rPr>
                        <a:t>, 95% </a:t>
                      </a:r>
                      <a:r>
                        <a:rPr kumimoji="0" lang="ru-RU" sz="900" b="0" i="0" u="none" strike="noStrike" cap="none" normalizeH="0" baseline="0" smtClean="0">
                          <a:ln>
                            <a:noFill/>
                          </a:ln>
                          <a:solidFill>
                            <a:schemeClr val="tx1"/>
                          </a:solidFill>
                          <a:effectLst/>
                          <a:latin typeface="Arial" pitchFamily="34" charset="0"/>
                        </a:rPr>
                        <a:t>вероятность</a:t>
                      </a:r>
                      <a:r>
                        <a:rPr kumimoji="0" lang="en-US" sz="900" b="0" i="0" u="none" strike="noStrike" cap="none" normalizeH="0" baseline="0" smtClean="0">
                          <a:ln>
                            <a:noFill/>
                          </a:ln>
                          <a:solidFill>
                            <a:schemeClr val="tx1"/>
                          </a:solidFill>
                          <a:effectLst/>
                          <a:latin typeface="Arial" pitchFamily="34" charset="0"/>
                        </a:rPr>
                        <a: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 1.4 </a:t>
                      </a:r>
                      <a:r>
                        <a:rPr kumimoji="0" lang="ru-RU" sz="1200" b="0" i="0" u="none" strike="noStrike" cap="none" normalizeH="0" baseline="0" smtClean="0">
                          <a:ln>
                            <a:noFill/>
                          </a:ln>
                          <a:solidFill>
                            <a:schemeClr val="tx1"/>
                          </a:solidFill>
                          <a:effectLst/>
                          <a:latin typeface="Arial" pitchFamily="34" charset="0"/>
                        </a:rPr>
                        <a:t>дБ</a:t>
                      </a:r>
                      <a:r>
                        <a:rPr kumimoji="0" lang="en-US" sz="1200" b="0" i="0" u="none" strike="noStrike" cap="none" normalizeH="0" baseline="0" smtClean="0">
                          <a:ln>
                            <a:noFill/>
                          </a:ln>
                          <a:solidFill>
                            <a:schemeClr val="tx1"/>
                          </a:solidFill>
                          <a:effectLst/>
                          <a:latin typeface="Arial" pitchFamily="34" charset="0"/>
                        </a:rPr>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 </a:t>
                      </a:r>
                      <a:r>
                        <a:rPr kumimoji="0" lang="en-US" sz="1200" b="0" i="0" u="none" strike="noStrike" cap="none" normalizeH="0" baseline="0" smtClean="0">
                          <a:ln>
                            <a:noFill/>
                          </a:ln>
                          <a:solidFill>
                            <a:schemeClr val="tx1"/>
                          </a:solidFill>
                          <a:effectLst/>
                          <a:latin typeface="Arial" pitchFamily="34" charset="0"/>
                          <a:cs typeface="Arial" pitchFamily="34" charset="0"/>
                        </a:rPr>
                        <a:t>±</a:t>
                      </a:r>
                      <a:r>
                        <a:rPr kumimoji="0" lang="en-US" sz="1200" b="0" i="0" u="none" strike="noStrike" cap="none" normalizeH="0" baseline="0" smtClean="0">
                          <a:ln>
                            <a:noFill/>
                          </a:ln>
                          <a:solidFill>
                            <a:schemeClr val="tx1"/>
                          </a:solidFill>
                          <a:effectLst/>
                          <a:latin typeface="Arial" pitchFamily="34" charset="0"/>
                        </a:rPr>
                        <a:t> 0.5 </a:t>
                      </a:r>
                      <a:r>
                        <a:rPr kumimoji="0" lang="ru-RU" sz="1200" b="0" i="0" u="none" strike="noStrike" cap="none" normalizeH="0" baseline="0" smtClean="0">
                          <a:ln>
                            <a:noFill/>
                          </a:ln>
                          <a:solidFill>
                            <a:schemeClr val="tx1"/>
                          </a:solidFill>
                          <a:effectLst/>
                          <a:latin typeface="Arial" pitchFamily="34" charset="0"/>
                        </a:rPr>
                        <a:t>дБ</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±1.0 </a:t>
                      </a:r>
                      <a:r>
                        <a:rPr kumimoji="0" lang="ru-RU" sz="1200" b="0" i="0" u="none" strike="noStrike" cap="none" normalizeH="0" baseline="0" dirty="0" smtClean="0">
                          <a:ln>
                            <a:noFill/>
                          </a:ln>
                          <a:solidFill>
                            <a:schemeClr val="tx1"/>
                          </a:solidFill>
                          <a:effectLst/>
                          <a:latin typeface="Arial" pitchFamily="34" charset="0"/>
                        </a:rPr>
                        <a:t>дБ</a:t>
                      </a:r>
                      <a:r>
                        <a:rPr kumimoji="0" lang="en-US" sz="1200" b="0" i="0" u="none" strike="noStrike" cap="none" normalizeH="0" baseline="0" dirty="0" smtClean="0">
                          <a:ln>
                            <a:noFill/>
                          </a:ln>
                          <a:solidFill>
                            <a:schemeClr val="tx1"/>
                          </a:solidFill>
                          <a:effectLst/>
                          <a:latin typeface="Arial" pitchFamily="34" charset="0"/>
                        </a:rPr>
                        <a:t/>
                      </a:r>
                      <a:br>
                        <a:rPr kumimoji="0" lang="en-US" sz="1200" b="0" i="0" u="none" strike="noStrike" cap="none" normalizeH="0" baseline="0" dirty="0" smtClean="0">
                          <a:ln>
                            <a:noFill/>
                          </a:ln>
                          <a:solidFill>
                            <a:schemeClr val="tx1"/>
                          </a:solidFill>
                          <a:effectLst/>
                          <a:latin typeface="Arial" pitchFamily="34" charset="0"/>
                        </a:rPr>
                      </a:br>
                      <a:r>
                        <a:rPr kumimoji="0" lang="en-US" sz="1200" b="0" i="0" u="none" strike="noStrike" cap="none" normalizeH="0" baseline="0" dirty="0" smtClean="0">
                          <a:ln>
                            <a:noFill/>
                          </a:ln>
                          <a:solidFill>
                            <a:schemeClr val="tx1"/>
                          </a:solidFill>
                          <a:effectLst/>
                          <a:latin typeface="Arial" pitchFamily="34" charset="0"/>
                        </a:rPr>
                        <a:t>0.27 </a:t>
                      </a:r>
                      <a:r>
                        <a:rPr kumimoji="0" lang="ru-RU" sz="1200" b="0" i="0" u="none" strike="noStrike" cap="none" normalizeH="0" baseline="0" dirty="0" smtClean="0">
                          <a:ln>
                            <a:noFill/>
                          </a:ln>
                          <a:solidFill>
                            <a:schemeClr val="tx1"/>
                          </a:solidFill>
                          <a:effectLst/>
                          <a:latin typeface="Arial" pitchFamily="34" charset="0"/>
                        </a:rPr>
                        <a:t>дБ</a:t>
                      </a:r>
                      <a:endParaRPr kumimoji="0" lang="en-US" sz="1200" b="0" i="0" u="none" strike="noStrike" cap="none" normalizeH="0" baseline="0" dirty="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4F9"/>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±0.78 </a:t>
                      </a:r>
                      <a:r>
                        <a:rPr kumimoji="0" lang="ru-RU" sz="1200" b="0" i="0" u="none" strike="noStrike" cap="none" normalizeH="0" baseline="0" smtClean="0">
                          <a:ln>
                            <a:noFill/>
                          </a:ln>
                          <a:solidFill>
                            <a:schemeClr val="tx1"/>
                          </a:solidFill>
                          <a:effectLst/>
                          <a:latin typeface="Arial" pitchFamily="34" charset="0"/>
                        </a:rPr>
                        <a:t>дБ</a:t>
                      </a:r>
                      <a:r>
                        <a:rPr kumimoji="0" lang="en-US" sz="1200" b="0" i="0" u="none" strike="noStrike" cap="none" normalizeH="0" baseline="0" smtClean="0">
                          <a:ln>
                            <a:noFill/>
                          </a:ln>
                          <a:solidFill>
                            <a:schemeClr val="tx1"/>
                          </a:solidFill>
                          <a:effectLst/>
                          <a:latin typeface="Arial" pitchFamily="34" charset="0"/>
                        </a:rPr>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0.23 </a:t>
                      </a:r>
                      <a:r>
                        <a:rPr kumimoji="0" lang="ru-RU" sz="1200" b="0" i="0" u="none" strike="noStrike" cap="none" normalizeH="0" baseline="0" smtClean="0">
                          <a:ln>
                            <a:noFill/>
                          </a:ln>
                          <a:solidFill>
                            <a:schemeClr val="tx1"/>
                          </a:solidFill>
                          <a:effectLst/>
                          <a:latin typeface="Arial" pitchFamily="34" charset="0"/>
                        </a:rPr>
                        <a:t>дБ</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 0.52</a:t>
                      </a:r>
                      <a:r>
                        <a:rPr kumimoji="0" lang="en-US" sz="1200" b="0" i="0" u="none" strike="noStrike" cap="none" normalizeH="0" baseline="0" smtClean="0">
                          <a:ln>
                            <a:noFill/>
                          </a:ln>
                          <a:solidFill>
                            <a:schemeClr val="tx1"/>
                          </a:solidFill>
                          <a:effectLst/>
                          <a:latin typeface="Arial" pitchFamily="34" charset="0"/>
                        </a:rPr>
                        <a:t> </a:t>
                      </a:r>
                      <a:r>
                        <a:rPr kumimoji="0" lang="ru-RU" sz="1200" b="0" i="0" u="none" strike="noStrike" cap="none" normalizeH="0" baseline="0" smtClean="0">
                          <a:ln>
                            <a:noFill/>
                          </a:ln>
                          <a:solidFill>
                            <a:schemeClr val="tx1"/>
                          </a:solidFill>
                          <a:effectLst/>
                          <a:latin typeface="Arial" pitchFamily="34" charset="0"/>
                        </a:rPr>
                        <a:t>дБ</a:t>
                      </a:r>
                      <a:r>
                        <a:rPr kumimoji="0" lang="en-US" sz="1200" b="0" i="0" u="none" strike="noStrike" cap="none" normalizeH="0" baseline="0" smtClean="0">
                          <a:ln>
                            <a:noFill/>
                          </a:ln>
                          <a:solidFill>
                            <a:schemeClr val="tx1"/>
                          </a:solidFill>
                          <a:effectLst/>
                          <a:latin typeface="Arial" pitchFamily="34" charset="0"/>
                        </a:rPr>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 </a:t>
                      </a:r>
                      <a:r>
                        <a:rPr kumimoji="0" lang="en-US" sz="1200" b="0" i="0" u="none" strike="noStrike" cap="none" normalizeH="0" baseline="0" smtClean="0">
                          <a:ln>
                            <a:noFill/>
                          </a:ln>
                          <a:solidFill>
                            <a:schemeClr val="tx1"/>
                          </a:solidFill>
                          <a:effectLst/>
                          <a:latin typeface="Arial" pitchFamily="34" charset="0"/>
                          <a:cs typeface="Arial" pitchFamily="34" charset="0"/>
                        </a:rPr>
                        <a:t>±</a:t>
                      </a:r>
                      <a:r>
                        <a:rPr kumimoji="0" lang="en-US" sz="1200" b="0" i="0" u="none" strike="noStrike" cap="none" normalizeH="0" baseline="0" smtClean="0">
                          <a:ln>
                            <a:noFill/>
                          </a:ln>
                          <a:solidFill>
                            <a:schemeClr val="tx1"/>
                          </a:solidFill>
                          <a:effectLst/>
                          <a:latin typeface="Arial" pitchFamily="34" charset="0"/>
                        </a:rPr>
                        <a:t> 0.19 </a:t>
                      </a:r>
                      <a:r>
                        <a:rPr kumimoji="0" lang="ru-RU" sz="1200" b="0" i="0" u="none" strike="noStrike" cap="none" normalizeH="0" baseline="0" smtClean="0">
                          <a:ln>
                            <a:noFill/>
                          </a:ln>
                          <a:solidFill>
                            <a:schemeClr val="tx1"/>
                          </a:solidFill>
                          <a:effectLst/>
                          <a:latin typeface="Arial" pitchFamily="34" charset="0"/>
                        </a:rPr>
                        <a:t>дБ</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0C6"/>
                    </a:solidFill>
                  </a:tcPr>
                </a:tc>
              </a:tr>
              <a:tr h="522288">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1200" b="1" i="0" u="none" strike="noStrike" cap="none" normalizeH="0" baseline="0" smtClean="0">
                          <a:ln>
                            <a:noFill/>
                          </a:ln>
                          <a:solidFill>
                            <a:schemeClr val="tx1"/>
                          </a:solidFill>
                          <a:effectLst/>
                          <a:latin typeface="Arial" pitchFamily="34" charset="0"/>
                        </a:rPr>
                        <a:t>TOI                                  </a:t>
                      </a:r>
                      <a:r>
                        <a:rPr kumimoji="0" lang="en-US" sz="900" b="0" i="0" u="none" strike="noStrike" cap="none" normalizeH="0" baseline="0" smtClean="0">
                          <a:ln>
                            <a:noFill/>
                          </a:ln>
                          <a:solidFill>
                            <a:schemeClr val="tx1"/>
                          </a:solidFill>
                          <a:effectLst/>
                          <a:latin typeface="Arial" pitchFamily="34" charset="0"/>
                        </a:rPr>
                        <a:t>(</a:t>
                      </a:r>
                      <a:r>
                        <a:rPr kumimoji="0" lang="ru-RU" sz="900" b="0" i="0" u="none" strike="noStrike" cap="none" normalizeH="0" baseline="0" smtClean="0">
                          <a:ln>
                            <a:noFill/>
                          </a:ln>
                          <a:solidFill>
                            <a:schemeClr val="tx1"/>
                          </a:solidFill>
                          <a:effectLst/>
                          <a:latin typeface="Arial" pitchFamily="34" charset="0"/>
                        </a:rPr>
                        <a:t>на </a:t>
                      </a:r>
                      <a:r>
                        <a:rPr kumimoji="0" lang="en-US" sz="900" b="0" i="0" u="none" strike="noStrike" cap="none" normalizeH="0" baseline="0" smtClean="0">
                          <a:ln>
                            <a:noFill/>
                          </a:ln>
                          <a:solidFill>
                            <a:schemeClr val="tx1"/>
                          </a:solidFill>
                          <a:effectLst/>
                          <a:latin typeface="Arial" pitchFamily="34" charset="0"/>
                        </a:rPr>
                        <a:t>2</a:t>
                      </a:r>
                      <a:r>
                        <a:rPr kumimoji="0" lang="ru-RU" sz="900" b="0" i="0" u="none" strike="noStrike" cap="none" normalizeH="0" baseline="0" smtClean="0">
                          <a:ln>
                            <a:noFill/>
                          </a:ln>
                          <a:solidFill>
                            <a:schemeClr val="tx1"/>
                          </a:solidFill>
                          <a:effectLst/>
                          <a:latin typeface="Arial" pitchFamily="34" charset="0"/>
                        </a:rPr>
                        <a:t>ГГц и на </a:t>
                      </a:r>
                      <a:r>
                        <a:rPr kumimoji="0" lang="en-US" sz="900" b="0" i="0" u="none" strike="noStrike" cap="none" normalizeH="0" baseline="0" smtClean="0">
                          <a:ln>
                            <a:noFill/>
                          </a:ln>
                          <a:solidFill>
                            <a:schemeClr val="tx1"/>
                          </a:solidFill>
                          <a:effectLst/>
                          <a:latin typeface="Arial" pitchFamily="34" charset="0"/>
                        </a:rPr>
                        <a:t>18</a:t>
                      </a:r>
                      <a:r>
                        <a:rPr kumimoji="0" lang="ru-RU" sz="900" b="0" i="0" u="none" strike="noStrike" cap="none" normalizeH="0" baseline="0" smtClean="0">
                          <a:ln>
                            <a:noFill/>
                          </a:ln>
                          <a:solidFill>
                            <a:schemeClr val="tx1"/>
                          </a:solidFill>
                          <a:effectLst/>
                          <a:latin typeface="Arial" pitchFamily="34" charset="0"/>
                        </a:rPr>
                        <a:t>ГГц</a:t>
                      </a:r>
                      <a:r>
                        <a:rPr kumimoji="0" lang="en-US" sz="900" b="0" i="0" u="none" strike="noStrike" cap="none" normalizeH="0" baseline="0" smtClean="0">
                          <a:ln>
                            <a:noFill/>
                          </a:ln>
                          <a:solidFill>
                            <a:schemeClr val="tx1"/>
                          </a:solidFill>
                          <a:effectLst/>
                          <a:latin typeface="Arial" pitchFamily="34" charset="0"/>
                        </a:rPr>
                        <a: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+ 13 </a:t>
                      </a:r>
                      <a:r>
                        <a:rPr kumimoji="0" lang="ru-RU" sz="1200" b="0" i="0" u="none" strike="noStrike" cap="none" normalizeH="0" baseline="0" dirty="0" err="1" smtClean="0">
                          <a:ln>
                            <a:noFill/>
                          </a:ln>
                          <a:solidFill>
                            <a:schemeClr val="tx1"/>
                          </a:solidFill>
                          <a:effectLst/>
                          <a:latin typeface="Arial" pitchFamily="34" charset="0"/>
                        </a:rPr>
                        <a:t>дБм</a:t>
                      </a:r>
                      <a:r>
                        <a:rPr kumimoji="0" lang="en-US" sz="1200" b="0" i="0" u="none" strike="noStrike" cap="none" normalizeH="0" baseline="0" dirty="0" smtClean="0">
                          <a:ln>
                            <a:noFill/>
                          </a:ln>
                          <a:solidFill>
                            <a:schemeClr val="tx1"/>
                          </a:solidFill>
                          <a:effectLst/>
                          <a:latin typeface="Arial" pitchFamily="34" charset="0"/>
                        </a:rPr>
                        <a:t/>
                      </a:r>
                      <a:br>
                        <a:rPr kumimoji="0" lang="en-US" sz="1200" b="0" i="0" u="none" strike="noStrike" cap="none" normalizeH="0" baseline="0" dirty="0" smtClean="0">
                          <a:ln>
                            <a:noFill/>
                          </a:ln>
                          <a:solidFill>
                            <a:schemeClr val="tx1"/>
                          </a:solidFill>
                          <a:effectLst/>
                          <a:latin typeface="Arial" pitchFamily="34" charset="0"/>
                        </a:rPr>
                      </a:br>
                      <a:r>
                        <a:rPr kumimoji="0" lang="en-US" sz="1200" b="0" i="0" u="none" strike="noStrike" cap="none" normalizeH="0" baseline="0" dirty="0" smtClean="0">
                          <a:ln>
                            <a:noFill/>
                          </a:ln>
                          <a:solidFill>
                            <a:schemeClr val="tx1"/>
                          </a:solidFill>
                          <a:effectLst/>
                          <a:latin typeface="Arial" pitchFamily="34" charset="0"/>
                        </a:rPr>
                        <a:t>+</a:t>
                      </a:r>
                      <a:r>
                        <a:rPr kumimoji="0" lang="ru-RU" sz="1200" b="0" i="0" u="none" strike="noStrike" cap="none" normalizeH="0" baseline="0" dirty="0" smtClean="0">
                          <a:ln>
                            <a:noFill/>
                          </a:ln>
                          <a:solidFill>
                            <a:schemeClr val="tx1"/>
                          </a:solidFill>
                          <a:effectLst/>
                          <a:latin typeface="Arial" pitchFamily="34" charset="0"/>
                        </a:rPr>
                        <a:t>10 </a:t>
                      </a:r>
                      <a:r>
                        <a:rPr kumimoji="0" lang="ru-RU" sz="1200" b="0" i="0" u="none" strike="noStrike" cap="none" normalizeH="0" baseline="0" dirty="0" err="1" smtClean="0">
                          <a:ln>
                            <a:noFill/>
                          </a:ln>
                          <a:solidFill>
                            <a:schemeClr val="tx1"/>
                          </a:solidFill>
                          <a:effectLst/>
                          <a:latin typeface="Arial" pitchFamily="34" charset="0"/>
                        </a:rPr>
                        <a:t>дБм</a:t>
                      </a:r>
                      <a:endParaRPr kumimoji="0" lang="en-US" sz="1200" b="1" i="0" u="none" strike="noStrike" cap="none" normalizeH="0" baseline="0" dirty="0" smtClean="0">
                        <a:ln>
                          <a:noFill/>
                        </a:ln>
                        <a:solidFill>
                          <a:srgbClr val="339933"/>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+13 </a:t>
                      </a:r>
                      <a:r>
                        <a:rPr kumimoji="0" lang="ru-RU" sz="1200" b="0" i="0" u="none" strike="noStrike" cap="none" normalizeH="0" baseline="0" smtClean="0">
                          <a:ln>
                            <a:noFill/>
                          </a:ln>
                          <a:solidFill>
                            <a:schemeClr val="tx1"/>
                          </a:solidFill>
                          <a:effectLst/>
                          <a:latin typeface="Arial" pitchFamily="34" charset="0"/>
                        </a:rPr>
                        <a:t>дБм</a:t>
                      </a:r>
                      <a:r>
                        <a:rPr kumimoji="0" lang="en-US" sz="1200" b="0" i="0" u="none" strike="noStrike" cap="none" normalizeH="0" baseline="0" smtClean="0">
                          <a:ln>
                            <a:noFill/>
                          </a:ln>
                          <a:solidFill>
                            <a:schemeClr val="tx1"/>
                          </a:solidFill>
                          <a:effectLst/>
                          <a:latin typeface="Arial" pitchFamily="34" charset="0"/>
                        </a:rPr>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+9 </a:t>
                      </a:r>
                      <a:r>
                        <a:rPr kumimoji="0" lang="ru-RU" sz="1200" b="0" i="0" u="none" strike="noStrike" cap="none" normalizeH="0" baseline="0" smtClean="0">
                          <a:ln>
                            <a:noFill/>
                          </a:ln>
                          <a:solidFill>
                            <a:schemeClr val="tx1"/>
                          </a:solidFill>
                          <a:effectLst/>
                          <a:latin typeface="Arial" pitchFamily="34" charset="0"/>
                        </a:rPr>
                        <a:t>дБм</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4F9"/>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+16 </a:t>
                      </a:r>
                      <a:r>
                        <a:rPr kumimoji="0" lang="ru-RU" sz="1200" b="0" i="0" u="none" strike="noStrike" cap="none" normalizeH="0" baseline="0" smtClean="0">
                          <a:ln>
                            <a:noFill/>
                          </a:ln>
                          <a:solidFill>
                            <a:schemeClr val="tx1"/>
                          </a:solidFill>
                          <a:effectLst/>
                          <a:latin typeface="Arial" pitchFamily="34" charset="0"/>
                        </a:rPr>
                        <a:t>дБм</a:t>
                      </a:r>
                      <a:r>
                        <a:rPr kumimoji="0" lang="en-US" sz="1200" b="0" i="0" u="none" strike="noStrike" cap="none" normalizeH="0" baseline="0" smtClean="0">
                          <a:ln>
                            <a:noFill/>
                          </a:ln>
                          <a:solidFill>
                            <a:schemeClr val="tx1"/>
                          </a:solidFill>
                          <a:effectLst/>
                          <a:latin typeface="Arial" pitchFamily="34" charset="0"/>
                        </a:rPr>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+10 </a:t>
                      </a:r>
                      <a:r>
                        <a:rPr kumimoji="0" lang="ru-RU" sz="1200" b="0" i="0" u="none" strike="noStrike" cap="none" normalizeH="0" baseline="0" smtClean="0">
                          <a:ln>
                            <a:noFill/>
                          </a:ln>
                          <a:solidFill>
                            <a:schemeClr val="tx1"/>
                          </a:solidFill>
                          <a:effectLst/>
                          <a:latin typeface="Arial" pitchFamily="34" charset="0"/>
                        </a:rPr>
                        <a:t>дБм</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&gt;+21 </a:t>
                      </a:r>
                      <a:r>
                        <a:rPr kumimoji="0" lang="ru-RU" sz="1200" b="0" i="0" u="none" strike="noStrike" cap="none" normalizeH="0" baseline="0" smtClean="0">
                          <a:ln>
                            <a:noFill/>
                          </a:ln>
                          <a:solidFill>
                            <a:schemeClr val="tx1"/>
                          </a:solidFill>
                          <a:effectLst/>
                          <a:latin typeface="Arial" pitchFamily="34" charset="0"/>
                        </a:rPr>
                        <a:t>дБм</a:t>
                      </a:r>
                      <a:r>
                        <a:rPr kumimoji="0" lang="en-US" sz="1200" b="0" i="0" u="none" strike="noStrike" cap="none" normalizeH="0" baseline="0" smtClean="0">
                          <a:ln>
                            <a:noFill/>
                          </a:ln>
                          <a:solidFill>
                            <a:schemeClr val="tx1"/>
                          </a:solidFill>
                          <a:effectLst/>
                          <a:latin typeface="Arial" pitchFamily="34" charset="0"/>
                        </a:rPr>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+17 </a:t>
                      </a:r>
                      <a:r>
                        <a:rPr kumimoji="0" lang="ru-RU" sz="1200" b="0" i="0" u="none" strike="noStrike" cap="none" normalizeH="0" baseline="0" smtClean="0">
                          <a:ln>
                            <a:noFill/>
                          </a:ln>
                          <a:solidFill>
                            <a:schemeClr val="tx1"/>
                          </a:solidFill>
                          <a:effectLst/>
                          <a:latin typeface="Arial" pitchFamily="34" charset="0"/>
                        </a:rPr>
                        <a:t>дБм</a:t>
                      </a:r>
                      <a:r>
                        <a:rPr kumimoji="0" lang="en-US" sz="1200" b="0" i="0" u="none" strike="noStrike" cap="none" normalizeH="0" baseline="0" smtClean="0">
                          <a:ln>
                            <a:noFill/>
                          </a:ln>
                          <a:solidFill>
                            <a:schemeClr val="tx1"/>
                          </a:solidFill>
                          <a:effectLst/>
                          <a:latin typeface="Arial" pitchFamily="34" charset="0"/>
                        </a:rPr>
                        <a:t> </a:t>
                      </a:r>
                      <a:r>
                        <a:rPr kumimoji="0" lang="ru-RU" sz="1200" b="0" i="0" u="none" strike="noStrike" cap="none" normalizeH="0" baseline="0" smtClean="0">
                          <a:ln>
                            <a:noFill/>
                          </a:ln>
                          <a:solidFill>
                            <a:schemeClr val="tx1"/>
                          </a:solidFill>
                          <a:effectLst/>
                          <a:latin typeface="Arial" pitchFamily="34" charset="0"/>
                        </a:rPr>
                        <a:t>ном</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0C6"/>
                    </a:solidFill>
                  </a:tcPr>
                </a:tc>
              </a:tr>
              <a:tr h="709613">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ru-RU" sz="1200" b="1" i="0" u="none" strike="noStrike" cap="none" normalizeH="0" baseline="0" smtClean="0">
                          <a:ln>
                            <a:noFill/>
                          </a:ln>
                          <a:solidFill>
                            <a:schemeClr val="tx1"/>
                          </a:solidFill>
                          <a:effectLst/>
                          <a:latin typeface="Arial" pitchFamily="34" charset="0"/>
                        </a:rPr>
                        <a:t>Чувствительность</a:t>
                      </a:r>
                      <a:r>
                        <a:rPr kumimoji="0" lang="en-US" sz="1200" b="1" i="0" u="none" strike="noStrike" cap="none" normalizeH="0" baseline="0" smtClean="0">
                          <a:ln>
                            <a:noFill/>
                          </a:ln>
                          <a:solidFill>
                            <a:schemeClr val="tx1"/>
                          </a:solidFill>
                          <a:effectLst/>
                          <a:latin typeface="Arial" pitchFamily="34" charset="0"/>
                        </a:rPr>
                        <a:t> (NFE)</a:t>
                      </a:r>
                    </a:p>
                    <a:p>
                      <a:pPr marL="0" marR="0" lvl="0" indent="0" algn="ctr" defTabSz="914400" rtl="0" eaLnBrk="1" fontAlgn="base" latinLnBrk="0" hangingPunct="1">
                        <a:lnSpc>
                          <a:spcPct val="100000"/>
                        </a:lnSpc>
                        <a:spcBef>
                          <a:spcPct val="50000"/>
                        </a:spcBef>
                        <a:spcAft>
                          <a:spcPct val="50000"/>
                        </a:spcAft>
                        <a:buClrTx/>
                        <a:buSzTx/>
                        <a:buFontTx/>
                        <a:buNone/>
                        <a:tabLst/>
                      </a:pPr>
                      <a:r>
                        <a:rPr kumimoji="0" lang="en-US" sz="900" b="0" i="0" u="none" strike="noStrike" cap="none" normalizeH="0" baseline="0" smtClean="0">
                          <a:ln>
                            <a:noFill/>
                          </a:ln>
                          <a:solidFill>
                            <a:schemeClr val="tx1"/>
                          </a:solidFill>
                          <a:effectLst/>
                          <a:latin typeface="Arial" pitchFamily="34" charset="0"/>
                        </a:rPr>
                        <a:t>(</a:t>
                      </a:r>
                      <a:r>
                        <a:rPr kumimoji="0" lang="ru-RU" sz="900" b="0" i="0" u="none" strike="noStrike" cap="none" normalizeH="0" baseline="0" smtClean="0">
                          <a:ln>
                            <a:noFill/>
                          </a:ln>
                          <a:solidFill>
                            <a:schemeClr val="tx1"/>
                          </a:solidFill>
                          <a:effectLst/>
                          <a:latin typeface="Arial" pitchFamily="34" charset="0"/>
                        </a:rPr>
                        <a:t>на </a:t>
                      </a:r>
                      <a:r>
                        <a:rPr kumimoji="0" lang="en-US" sz="900" b="0" i="0" u="none" strike="noStrike" cap="none" normalizeH="0" baseline="0" smtClean="0">
                          <a:ln>
                            <a:noFill/>
                          </a:ln>
                          <a:solidFill>
                            <a:schemeClr val="tx1"/>
                          </a:solidFill>
                          <a:effectLst/>
                          <a:latin typeface="Arial" pitchFamily="34" charset="0"/>
                        </a:rPr>
                        <a:t>2</a:t>
                      </a:r>
                      <a:r>
                        <a:rPr kumimoji="0" lang="ru-RU" sz="900" b="0" i="0" u="none" strike="noStrike" cap="none" normalizeH="0" baseline="0" smtClean="0">
                          <a:ln>
                            <a:noFill/>
                          </a:ln>
                          <a:solidFill>
                            <a:schemeClr val="tx1"/>
                          </a:solidFill>
                          <a:effectLst/>
                          <a:latin typeface="Arial" pitchFamily="34" charset="0"/>
                        </a:rPr>
                        <a:t> и на 18ГГц</a:t>
                      </a:r>
                      <a:r>
                        <a:rPr kumimoji="0" lang="en-US" sz="900" b="0" i="0" u="none" strike="noStrike" cap="none" normalizeH="0" baseline="0" smtClean="0">
                          <a:ln>
                            <a:noFill/>
                          </a:ln>
                          <a:solidFill>
                            <a:schemeClr val="tx1"/>
                          </a:solidFill>
                          <a:effectLst/>
                          <a:latin typeface="Arial" pitchFamily="34" charset="0"/>
                        </a:rPr>
                        <a:t>)</a:t>
                      </a:r>
                      <a:r>
                        <a:rPr kumimoji="0" lang="ru-RU" sz="900" b="0" i="0" u="none" strike="noStrike" cap="none" normalizeH="0" baseline="0" smtClean="0">
                          <a:ln>
                            <a:noFill/>
                          </a:ln>
                          <a:solidFill>
                            <a:schemeClr val="tx1"/>
                          </a:solidFill>
                          <a:effectLst/>
                          <a:latin typeface="Arial" pitchFamily="34" charset="0"/>
                        </a:rPr>
                        <a:t>, МШУ выкл</a:t>
                      </a:r>
                      <a:endParaRPr kumimoji="0" lang="en-US" sz="9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-142 </a:t>
                      </a:r>
                      <a:r>
                        <a:rPr kumimoji="0" lang="ru-RU" sz="1200" b="0" i="0" u="none" strike="noStrike" cap="none" normalizeH="0" baseline="0" dirty="0" err="1" smtClean="0">
                          <a:ln>
                            <a:noFill/>
                          </a:ln>
                          <a:solidFill>
                            <a:schemeClr val="tx1"/>
                          </a:solidFill>
                          <a:effectLst/>
                          <a:latin typeface="Arial" pitchFamily="34" charset="0"/>
                        </a:rPr>
                        <a:t>дБм</a:t>
                      </a:r>
                      <a:r>
                        <a:rPr kumimoji="0" lang="en-US" sz="1200" b="0" i="0" u="none" strike="noStrike" cap="none" normalizeH="0" baseline="0" dirty="0" smtClean="0">
                          <a:ln>
                            <a:noFill/>
                          </a:ln>
                          <a:solidFill>
                            <a:schemeClr val="tx1"/>
                          </a:solidFill>
                          <a:effectLst/>
                          <a:latin typeface="Arial" pitchFamily="34" charset="0"/>
                        </a:rPr>
                        <a:t>/</a:t>
                      </a:r>
                      <a:r>
                        <a:rPr kumimoji="0" lang="ru-RU" sz="1200" b="0" i="0" u="none" strike="noStrike" cap="none" normalizeH="0" baseline="0" dirty="0" smtClean="0">
                          <a:ln>
                            <a:noFill/>
                          </a:ln>
                          <a:solidFill>
                            <a:schemeClr val="tx1"/>
                          </a:solidFill>
                          <a:effectLst/>
                          <a:latin typeface="Arial" pitchFamily="34" charset="0"/>
                        </a:rPr>
                        <a:t>Гц</a:t>
                      </a:r>
                      <a:r>
                        <a:rPr kumimoji="0" lang="en-US" sz="1200" b="0" i="0" u="none" strike="noStrike" cap="none" normalizeH="0" baseline="0" dirty="0" smtClean="0">
                          <a:ln>
                            <a:noFill/>
                          </a:ln>
                          <a:solidFill>
                            <a:schemeClr val="tx1"/>
                          </a:solidFill>
                          <a:effectLst/>
                          <a:latin typeface="Arial" pitchFamily="34" charset="0"/>
                        </a:rPr>
                        <a:t/>
                      </a:r>
                      <a:br>
                        <a:rPr kumimoji="0" lang="en-US" sz="1200" b="0" i="0" u="none" strike="noStrike" cap="none" normalizeH="0" baseline="0" dirty="0" smtClean="0">
                          <a:ln>
                            <a:noFill/>
                          </a:ln>
                          <a:solidFill>
                            <a:schemeClr val="tx1"/>
                          </a:solidFill>
                          <a:effectLst/>
                          <a:latin typeface="Arial" pitchFamily="34" charset="0"/>
                        </a:rPr>
                      </a:br>
                      <a:r>
                        <a:rPr kumimoji="0" lang="ru-RU" sz="1200" b="0" i="0" u="none" strike="noStrike" cap="none" normalizeH="0" baseline="0" dirty="0" smtClean="0">
                          <a:ln>
                            <a:noFill/>
                          </a:ln>
                          <a:solidFill>
                            <a:schemeClr val="tx1"/>
                          </a:solidFill>
                          <a:effectLst/>
                          <a:latin typeface="Arial" pitchFamily="34" charset="0"/>
                        </a:rPr>
                        <a:t>-134 </a:t>
                      </a:r>
                      <a:r>
                        <a:rPr kumimoji="0" lang="ru-RU" sz="1200" b="0" i="0" u="none" strike="noStrike" cap="none" normalizeH="0" baseline="0" dirty="0" err="1" smtClean="0">
                          <a:ln>
                            <a:noFill/>
                          </a:ln>
                          <a:solidFill>
                            <a:schemeClr val="tx1"/>
                          </a:solidFill>
                          <a:effectLst/>
                          <a:latin typeface="Arial" pitchFamily="34" charset="0"/>
                        </a:rPr>
                        <a:t>дБм</a:t>
                      </a:r>
                      <a:r>
                        <a:rPr kumimoji="0" lang="en-US" sz="1200" b="0" i="0" u="none" strike="noStrike" cap="none" normalizeH="0" baseline="0" dirty="0" smtClean="0">
                          <a:ln>
                            <a:noFill/>
                          </a:ln>
                          <a:solidFill>
                            <a:schemeClr val="tx1"/>
                          </a:solidFill>
                          <a:effectLst/>
                          <a:latin typeface="Arial" pitchFamily="34" charset="0"/>
                        </a:rPr>
                        <a:t>/</a:t>
                      </a:r>
                      <a:r>
                        <a:rPr kumimoji="0" lang="ru-RU" sz="1200" b="0" i="0" u="none" strike="noStrike" cap="none" normalizeH="0" baseline="0" dirty="0" smtClean="0">
                          <a:ln>
                            <a:noFill/>
                          </a:ln>
                          <a:solidFill>
                            <a:schemeClr val="tx1"/>
                          </a:solidFill>
                          <a:effectLst/>
                          <a:latin typeface="Arial" pitchFamily="34" charset="0"/>
                        </a:rPr>
                        <a:t>Гц</a:t>
                      </a:r>
                      <a:endParaRPr kumimoji="0" lang="en-US" sz="1200" b="1" i="0" u="none" strike="noStrike" cap="none" normalizeH="0" baseline="0" dirty="0" smtClean="0">
                        <a:ln>
                          <a:noFill/>
                        </a:ln>
                        <a:solidFill>
                          <a:srgbClr val="339933"/>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-146 </a:t>
                      </a:r>
                      <a:r>
                        <a:rPr kumimoji="0" lang="ru-RU" sz="1200" b="0" i="0" u="none" strike="noStrike" cap="none" normalizeH="0" baseline="0" smtClean="0">
                          <a:ln>
                            <a:noFill/>
                          </a:ln>
                          <a:solidFill>
                            <a:schemeClr val="tx1"/>
                          </a:solidFill>
                          <a:effectLst/>
                          <a:latin typeface="Arial" pitchFamily="34" charset="0"/>
                        </a:rPr>
                        <a:t>дБм</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r>
                        <a:rPr kumimoji="0" lang="en-US" sz="1200" b="0" i="0" u="none" strike="noStrike" cap="none" normalizeH="0" baseline="0" smtClean="0">
                          <a:ln>
                            <a:noFill/>
                          </a:ln>
                          <a:solidFill>
                            <a:schemeClr val="tx1"/>
                          </a:solidFill>
                          <a:effectLst/>
                          <a:latin typeface="Arial" pitchFamily="34" charset="0"/>
                        </a:rPr>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-137 </a:t>
                      </a:r>
                      <a:r>
                        <a:rPr kumimoji="0" lang="ru-RU" sz="1200" b="0" i="0" u="none" strike="noStrike" cap="none" normalizeH="0" baseline="0" smtClean="0">
                          <a:ln>
                            <a:noFill/>
                          </a:ln>
                          <a:solidFill>
                            <a:schemeClr val="tx1"/>
                          </a:solidFill>
                          <a:effectLst/>
                          <a:latin typeface="Arial" pitchFamily="34" charset="0"/>
                        </a:rPr>
                        <a:t>дБм</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4F9"/>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-151 </a:t>
                      </a:r>
                      <a:r>
                        <a:rPr kumimoji="0" lang="ru-RU" sz="1200" b="0" i="0" u="none" strike="noStrike" cap="none" normalizeH="0" baseline="0" smtClean="0">
                          <a:ln>
                            <a:noFill/>
                          </a:ln>
                          <a:solidFill>
                            <a:schemeClr val="tx1"/>
                          </a:solidFill>
                          <a:effectLst/>
                          <a:latin typeface="Arial" pitchFamily="34" charset="0"/>
                        </a:rPr>
                        <a:t>дБм</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r>
                        <a:rPr kumimoji="0" lang="en-US" sz="1200" b="0" i="0" u="none" strike="noStrike" cap="none" normalizeH="0" baseline="0" smtClean="0">
                          <a:ln>
                            <a:noFill/>
                          </a:ln>
                          <a:solidFill>
                            <a:schemeClr val="tx1"/>
                          </a:solidFill>
                          <a:effectLst/>
                          <a:latin typeface="Arial" pitchFamily="34" charset="0"/>
                        </a:rPr>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-143 </a:t>
                      </a:r>
                      <a:r>
                        <a:rPr kumimoji="0" lang="ru-RU" sz="1200" b="0" i="0" u="none" strike="noStrike" cap="none" normalizeH="0" baseline="0" smtClean="0">
                          <a:ln>
                            <a:noFill/>
                          </a:ln>
                          <a:solidFill>
                            <a:schemeClr val="tx1"/>
                          </a:solidFill>
                          <a:effectLst/>
                          <a:latin typeface="Arial" pitchFamily="34" charset="0"/>
                        </a:rPr>
                        <a:t>дБм</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-153 (-155, -159*) </a:t>
                      </a:r>
                      <a:r>
                        <a:rPr kumimoji="0" lang="ru-RU" sz="1200" b="0" i="0" u="none" strike="noStrike" cap="none" normalizeH="0" baseline="0" smtClean="0">
                          <a:ln>
                            <a:noFill/>
                          </a:ln>
                          <a:solidFill>
                            <a:schemeClr val="tx1"/>
                          </a:solidFill>
                          <a:effectLst/>
                          <a:latin typeface="Arial" pitchFamily="34" charset="0"/>
                        </a:rPr>
                        <a:t>дБм</a:t>
                      </a:r>
                      <a:r>
                        <a:rPr kumimoji="0" lang="en-US" sz="1200" b="0" i="0" u="none" strike="noStrike" cap="none" normalizeH="0" baseline="0" smtClean="0">
                          <a:ln>
                            <a:noFill/>
                          </a:ln>
                          <a:solidFill>
                            <a:schemeClr val="tx1"/>
                          </a:solidFill>
                          <a:effectLst/>
                          <a:latin typeface="Arial" pitchFamily="34" charset="0"/>
                        </a:rPr>
                        <a:t>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-145 (-147,-152*) </a:t>
                      </a:r>
                      <a:r>
                        <a:rPr kumimoji="0" lang="ru-RU" sz="1200" b="0" i="0" u="none" strike="noStrike" cap="none" normalizeH="0" baseline="0" smtClean="0">
                          <a:ln>
                            <a:noFill/>
                          </a:ln>
                          <a:solidFill>
                            <a:schemeClr val="tx1"/>
                          </a:solidFill>
                          <a:effectLst/>
                          <a:latin typeface="Arial" pitchFamily="34" charset="0"/>
                        </a:rPr>
                        <a:t>дБм</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0C6"/>
                    </a:solidFill>
                  </a:tcPr>
                </a:tc>
              </a:tr>
              <a:tr h="604838">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Arial" pitchFamily="34" charset="0"/>
                        </a:rPr>
                        <a:t>Фазовый шум</a:t>
                      </a:r>
                      <a:r>
                        <a:rPr kumimoji="0" lang="en-US" sz="1200" b="1" i="0" u="none" strike="noStrike" cap="none" normalizeH="0" baseline="0" smtClean="0">
                          <a:ln>
                            <a:noFill/>
                          </a:ln>
                          <a:solidFill>
                            <a:schemeClr val="tx1"/>
                          </a:solidFill>
                          <a:effectLst/>
                          <a:latin typeface="Arial" pitchFamily="34" charset="0"/>
                        </a:rPr>
                        <a:t> </a:t>
                      </a:r>
                      <a:br>
                        <a:rPr kumimoji="0" lang="en-US" sz="1200" b="1" i="0" u="none" strike="noStrike" cap="none" normalizeH="0" baseline="0" smtClean="0">
                          <a:ln>
                            <a:noFill/>
                          </a:ln>
                          <a:solidFill>
                            <a:schemeClr val="tx1"/>
                          </a:solidFill>
                          <a:effectLst/>
                          <a:latin typeface="Arial" pitchFamily="34" charset="0"/>
                        </a:rPr>
                      </a:br>
                      <a:r>
                        <a:rPr kumimoji="0" lang="en-US" sz="900" b="0" i="0" u="none" strike="noStrike" cap="none" normalizeH="0" baseline="0" smtClean="0">
                          <a:ln>
                            <a:noFill/>
                          </a:ln>
                          <a:solidFill>
                            <a:schemeClr val="tx1"/>
                          </a:solidFill>
                          <a:effectLst/>
                          <a:latin typeface="Arial" pitchFamily="34" charset="0"/>
                        </a:rPr>
                        <a:t>(</a:t>
                      </a:r>
                      <a:r>
                        <a:rPr kumimoji="0" lang="ru-RU" sz="900" b="0" i="0" u="none" strike="noStrike" cap="none" normalizeH="0" baseline="0" smtClean="0">
                          <a:ln>
                            <a:noFill/>
                          </a:ln>
                          <a:solidFill>
                            <a:schemeClr val="tx1"/>
                          </a:solidFill>
                          <a:effectLst/>
                          <a:latin typeface="Arial" pitchFamily="34" charset="0"/>
                        </a:rPr>
                        <a:t>отстройки 1кГц и 1МГц</a:t>
                      </a:r>
                      <a:r>
                        <a:rPr kumimoji="0" lang="en-US" sz="900" b="0" i="0" u="none" strike="noStrike" cap="none" normalizeH="0" baseline="0" smtClean="0">
                          <a:ln>
                            <a:noFill/>
                          </a:ln>
                          <a:solidFill>
                            <a:schemeClr val="tx1"/>
                          </a:solidFill>
                          <a:effectLst/>
                          <a:latin typeface="Arial" pitchFamily="34" charset="0"/>
                        </a:rPr>
                        <a: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-94 </a:t>
                      </a:r>
                      <a:r>
                        <a:rPr kumimoji="0" lang="ru-RU" sz="1200" b="0" i="0" u="none" strike="noStrike" cap="none" normalizeH="0" baseline="0" smtClean="0">
                          <a:ln>
                            <a:noFill/>
                          </a:ln>
                          <a:solidFill>
                            <a:schemeClr val="tx1"/>
                          </a:solidFill>
                          <a:effectLst/>
                          <a:latin typeface="Arial" pitchFamily="34" charset="0"/>
                        </a:rPr>
                        <a:t>дБн</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r>
                        <a:rPr kumimoji="0" lang="en-US" sz="1200" b="0" i="0" u="none" strike="noStrike" cap="none" normalizeH="0" baseline="0" smtClean="0">
                          <a:ln>
                            <a:noFill/>
                          </a:ln>
                          <a:solidFill>
                            <a:schemeClr val="tx1"/>
                          </a:solidFill>
                          <a:effectLst/>
                          <a:latin typeface="Arial" pitchFamily="34" charset="0"/>
                        </a:rPr>
                        <a:t>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-120 </a:t>
                      </a:r>
                      <a:r>
                        <a:rPr kumimoji="0" lang="ru-RU" sz="1200" b="0" i="0" u="none" strike="noStrike" cap="none" normalizeH="0" baseline="0" smtClean="0">
                          <a:ln>
                            <a:noFill/>
                          </a:ln>
                          <a:solidFill>
                            <a:schemeClr val="tx1"/>
                          </a:solidFill>
                          <a:effectLst/>
                          <a:latin typeface="Arial" pitchFamily="34" charset="0"/>
                        </a:rPr>
                        <a:t>дБн</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r>
                        <a:rPr kumimoji="0" lang="en-US" sz="1200" b="0" i="0" u="none" strike="noStrike" cap="none" normalizeH="0" baseline="0" smtClean="0">
                          <a:ln>
                            <a:noFill/>
                          </a:ln>
                          <a:solidFill>
                            <a:schemeClr val="tx1"/>
                          </a:solidFill>
                          <a:effectLst/>
                          <a:latin typeface="Arial" pitchFamily="34" charset="0"/>
                        </a:rPr>
                        <a:t>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-98 </a:t>
                      </a:r>
                      <a:r>
                        <a:rPr kumimoji="0" lang="ru-RU" sz="1200" b="0" i="0" u="none" strike="noStrike" cap="none" normalizeH="0" baseline="0" smtClean="0">
                          <a:ln>
                            <a:noFill/>
                          </a:ln>
                          <a:solidFill>
                            <a:schemeClr val="tx1"/>
                          </a:solidFill>
                          <a:effectLst/>
                          <a:latin typeface="Arial" pitchFamily="34" charset="0"/>
                        </a:rPr>
                        <a:t>дБн</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r>
                        <a:rPr kumimoji="0" lang="en-US" sz="1200" b="0" i="1" u="none" strike="noStrike" cap="none" normalizeH="0" baseline="0" smtClean="0">
                          <a:ln>
                            <a:noFill/>
                          </a:ln>
                          <a:solidFill>
                            <a:schemeClr val="tx1"/>
                          </a:solidFill>
                          <a:effectLst/>
                          <a:latin typeface="Arial" pitchFamily="34" charset="0"/>
                        </a:rPr>
                        <a:t>                                                                  </a:t>
                      </a:r>
                      <a:r>
                        <a:rPr kumimoji="0" lang="en-US" sz="1200" b="0" i="0" u="none" strike="noStrike" cap="none" normalizeH="0" baseline="0" smtClean="0">
                          <a:ln>
                            <a:noFill/>
                          </a:ln>
                          <a:solidFill>
                            <a:schemeClr val="tx1"/>
                          </a:solidFill>
                          <a:effectLst/>
                          <a:latin typeface="Arial" pitchFamily="34" charset="0"/>
                        </a:rPr>
                        <a:t>-132 </a:t>
                      </a:r>
                      <a:r>
                        <a:rPr kumimoji="0" lang="ru-RU" sz="1200" b="0" i="0" u="none" strike="noStrike" cap="none" normalizeH="0" baseline="0" smtClean="0">
                          <a:ln>
                            <a:noFill/>
                          </a:ln>
                          <a:solidFill>
                            <a:schemeClr val="tx1"/>
                          </a:solidFill>
                          <a:effectLst/>
                          <a:latin typeface="Arial" pitchFamily="34" charset="0"/>
                        </a:rPr>
                        <a:t>дБн</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4F9"/>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-101 </a:t>
                      </a:r>
                      <a:r>
                        <a:rPr kumimoji="0" lang="ru-RU" sz="1200" b="0" i="0" u="none" strike="noStrike" cap="none" normalizeH="0" baseline="0" smtClean="0">
                          <a:ln>
                            <a:noFill/>
                          </a:ln>
                          <a:solidFill>
                            <a:schemeClr val="tx1"/>
                          </a:solidFill>
                          <a:effectLst/>
                          <a:latin typeface="Arial" pitchFamily="34" charset="0"/>
                        </a:rPr>
                        <a:t>дБн</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r>
                        <a:rPr kumimoji="0" lang="en-US" sz="1200" b="0" i="0" u="none" strike="noStrike" cap="none" normalizeH="0" baseline="0" smtClean="0">
                          <a:ln>
                            <a:noFill/>
                          </a:ln>
                          <a:solidFill>
                            <a:schemeClr val="tx1"/>
                          </a:solidFill>
                          <a:effectLst/>
                          <a:latin typeface="Arial" pitchFamily="34" charset="0"/>
                        </a:rPr>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-135 </a:t>
                      </a:r>
                      <a:r>
                        <a:rPr kumimoji="0" lang="ru-RU" sz="1200" b="0" i="0" u="none" strike="noStrike" cap="none" normalizeH="0" baseline="0" smtClean="0">
                          <a:ln>
                            <a:noFill/>
                          </a:ln>
                          <a:solidFill>
                            <a:schemeClr val="tx1"/>
                          </a:solidFill>
                          <a:effectLst/>
                          <a:latin typeface="Arial" pitchFamily="34" charset="0"/>
                        </a:rPr>
                        <a:t>дБн</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-121 </a:t>
                      </a:r>
                      <a:r>
                        <a:rPr kumimoji="0" lang="ru-RU" sz="1200" b="0" i="0" u="none" strike="noStrike" cap="none" normalizeH="0" baseline="0" smtClean="0">
                          <a:ln>
                            <a:noFill/>
                          </a:ln>
                          <a:solidFill>
                            <a:schemeClr val="tx1"/>
                          </a:solidFill>
                          <a:effectLst/>
                          <a:latin typeface="Arial" pitchFamily="34" charset="0"/>
                        </a:rPr>
                        <a:t>дБн</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r>
                        <a:rPr kumimoji="0" lang="en-US" sz="1200" b="0" i="0" u="none" strike="noStrike" cap="none" normalizeH="0" baseline="0" smtClean="0">
                          <a:ln>
                            <a:noFill/>
                          </a:ln>
                          <a:solidFill>
                            <a:schemeClr val="tx1"/>
                          </a:solidFill>
                          <a:effectLst/>
                          <a:latin typeface="Arial" pitchFamily="34" charset="0"/>
                        </a:rPr>
                        <a:t/>
                      </a:r>
                      <a:br>
                        <a:rPr kumimoji="0" lang="en-US" sz="1200" b="0" i="0" u="none" strike="noStrike" cap="none" normalizeH="0" baseline="0" smtClean="0">
                          <a:ln>
                            <a:noFill/>
                          </a:ln>
                          <a:solidFill>
                            <a:schemeClr val="tx1"/>
                          </a:solidFill>
                          <a:effectLst/>
                          <a:latin typeface="Arial" pitchFamily="34" charset="0"/>
                        </a:rPr>
                      </a:br>
                      <a:r>
                        <a:rPr kumimoji="0" lang="en-US" sz="1200" b="0" i="0" u="none" strike="noStrike" cap="none" normalizeH="0" baseline="0" smtClean="0">
                          <a:ln>
                            <a:noFill/>
                          </a:ln>
                          <a:solidFill>
                            <a:schemeClr val="tx1"/>
                          </a:solidFill>
                          <a:effectLst/>
                          <a:latin typeface="Arial" pitchFamily="34" charset="0"/>
                        </a:rPr>
                        <a:t>-145 </a:t>
                      </a:r>
                      <a:r>
                        <a:rPr kumimoji="0" lang="ru-RU" sz="1200" b="0" i="0" u="none" strike="noStrike" cap="none" normalizeH="0" baseline="0" smtClean="0">
                          <a:ln>
                            <a:noFill/>
                          </a:ln>
                          <a:solidFill>
                            <a:schemeClr val="tx1"/>
                          </a:solidFill>
                          <a:effectLst/>
                          <a:latin typeface="Arial" pitchFamily="34" charset="0"/>
                        </a:rPr>
                        <a:t>дБн</a:t>
                      </a:r>
                      <a:r>
                        <a:rPr kumimoji="0" lang="en-US" sz="1200" b="0" i="0" u="none" strike="noStrike" cap="none" normalizeH="0" baseline="0" smtClean="0">
                          <a:ln>
                            <a:noFill/>
                          </a:ln>
                          <a:solidFill>
                            <a:schemeClr val="tx1"/>
                          </a:solidFill>
                          <a:effectLst/>
                          <a:latin typeface="Arial" pitchFamily="34" charset="0"/>
                        </a:rPr>
                        <a:t>/</a:t>
                      </a:r>
                      <a:r>
                        <a:rPr kumimoji="0" lang="ru-RU" sz="1200" b="0" i="0" u="none" strike="noStrike" cap="none" normalizeH="0" baseline="0" smtClean="0">
                          <a:ln>
                            <a:noFill/>
                          </a:ln>
                          <a:solidFill>
                            <a:schemeClr val="tx1"/>
                          </a:solidFill>
                          <a:effectLst/>
                          <a:latin typeface="Arial" pitchFamily="34" charset="0"/>
                        </a:rPr>
                        <a:t>Гц</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0C6"/>
                    </a:solidFill>
                  </a:tcPr>
                </a:tc>
              </a:tr>
              <a:tr h="731838">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Arial" pitchFamily="34" charset="0"/>
                        </a:rPr>
                        <a:t>Динамический диапазон по искажениям 3го порядка, РЧ</a:t>
                      </a:r>
                      <a:r>
                        <a:rPr kumimoji="0" lang="en-US" sz="1200" b="1" i="0" u="none" strike="noStrike" cap="none" normalizeH="0" baseline="0" smtClean="0">
                          <a:ln>
                            <a:noFill/>
                          </a:ln>
                          <a:solidFill>
                            <a:schemeClr val="tx1"/>
                          </a:solidFill>
                          <a:effectLst/>
                          <a:latin typeface="Arial" pitchFamily="34" charset="0"/>
                        </a:rPr>
                        <a:t>/</a:t>
                      </a:r>
                      <a:r>
                        <a:rPr kumimoji="0" lang="ru-RU" sz="1200" b="1" i="0" u="none" strike="noStrike" cap="none" normalizeH="0" baseline="0" smtClean="0">
                          <a:ln>
                            <a:noFill/>
                          </a:ln>
                          <a:solidFill>
                            <a:schemeClr val="tx1"/>
                          </a:solidFill>
                          <a:effectLst/>
                          <a:latin typeface="Arial" pitchFamily="34" charset="0"/>
                        </a:rPr>
                        <a:t>СВЧ</a:t>
                      </a:r>
                      <a:endParaRPr kumimoji="0" lang="en-US" sz="1200" b="1" i="0" u="none" strike="noStrike" cap="none" normalizeH="0" baseline="0" smtClean="0">
                        <a:ln>
                          <a:noFill/>
                        </a:ln>
                        <a:solidFill>
                          <a:schemeClr val="tx1"/>
                        </a:solidFill>
                        <a:effectLst/>
                        <a:latin typeface="Arial"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102 </a:t>
                      </a:r>
                      <a:r>
                        <a:rPr kumimoji="0" lang="ru-RU" sz="1200" b="0" i="0" u="none" strike="noStrike" cap="none" normalizeH="0" baseline="0" dirty="0" smtClean="0">
                          <a:ln>
                            <a:noFill/>
                          </a:ln>
                          <a:solidFill>
                            <a:schemeClr val="tx1"/>
                          </a:solidFill>
                          <a:effectLst/>
                          <a:latin typeface="Arial" pitchFamily="34" charset="0"/>
                        </a:rPr>
                        <a:t>дБ</a:t>
                      </a:r>
                      <a:r>
                        <a:rPr kumimoji="0" lang="en-US" sz="1200" b="0" i="0" u="none" strike="noStrike" cap="none" normalizeH="0" baseline="0" dirty="0" smtClean="0">
                          <a:ln>
                            <a:noFill/>
                          </a:ln>
                          <a:solidFill>
                            <a:schemeClr val="tx1"/>
                          </a:solidFill>
                          <a:effectLst/>
                          <a:latin typeface="Arial" pitchFamily="34" charset="0"/>
                        </a:rPr>
                        <a:t>/-100</a:t>
                      </a:r>
                      <a:r>
                        <a:rPr kumimoji="0" lang="ru-RU" sz="1200" b="0" i="0" u="none" strike="noStrike" cap="none" normalizeH="0" baseline="0" dirty="0" smtClean="0">
                          <a:ln>
                            <a:noFill/>
                          </a:ln>
                          <a:solidFill>
                            <a:schemeClr val="tx1"/>
                          </a:solidFill>
                          <a:effectLst/>
                          <a:latin typeface="Arial" pitchFamily="34" charset="0"/>
                        </a:rPr>
                        <a:t>дБ</a:t>
                      </a:r>
                      <a:endParaRPr kumimoji="0" lang="en-US" sz="1200" b="0" i="0" u="none" strike="noStrike" cap="none" normalizeH="0" baseline="0" dirty="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106/97 </a:t>
                      </a:r>
                      <a:r>
                        <a:rPr kumimoji="0" lang="ru-RU" sz="1200" b="0" i="0" u="none" strike="noStrike" cap="none" normalizeH="0" baseline="0" smtClean="0">
                          <a:ln>
                            <a:noFill/>
                          </a:ln>
                          <a:solidFill>
                            <a:schemeClr val="tx1"/>
                          </a:solidFill>
                          <a:effectLst/>
                          <a:latin typeface="Arial" pitchFamily="34" charset="0"/>
                        </a:rPr>
                        <a:t>дБ</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4F9"/>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113/104 </a:t>
                      </a:r>
                      <a:r>
                        <a:rPr kumimoji="0" lang="ru-RU" sz="1200" b="0" i="0" u="none" strike="noStrike" cap="none" normalizeH="0" baseline="0" smtClean="0">
                          <a:ln>
                            <a:noFill/>
                          </a:ln>
                          <a:solidFill>
                            <a:schemeClr val="tx1"/>
                          </a:solidFill>
                          <a:effectLst/>
                          <a:latin typeface="Arial" pitchFamily="34" charset="0"/>
                        </a:rPr>
                        <a:t>дБ</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Arial" pitchFamily="34" charset="0"/>
                        </a:rPr>
                        <a:t>115/112 </a:t>
                      </a:r>
                      <a:r>
                        <a:rPr kumimoji="0" lang="ru-RU" sz="1200" b="0" i="0" u="none" strike="noStrike" cap="none" normalizeH="0" baseline="0" smtClean="0">
                          <a:ln>
                            <a:noFill/>
                          </a:ln>
                          <a:solidFill>
                            <a:schemeClr val="tx1"/>
                          </a:solidFill>
                          <a:effectLst/>
                          <a:latin typeface="Arial" pitchFamily="34" charset="0"/>
                        </a:rPr>
                        <a:t>дБ</a:t>
                      </a: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0C6"/>
                    </a:solidFill>
                  </a:tcPr>
                </a:tc>
              </a:tr>
              <a:tr h="598488">
                <a:tc>
                  <a:txBody>
                    <a:bodyPr/>
                    <a:lstStyle/>
                    <a:p>
                      <a:pPr marL="0" marR="0" lvl="0" indent="0" algn="ctr" defTabSz="914400" rtl="0" eaLnBrk="1" fontAlgn="base" latinLnBrk="0" hangingPunct="1">
                        <a:lnSpc>
                          <a:spcPct val="100000"/>
                        </a:lnSpc>
                        <a:spcBef>
                          <a:spcPct val="50000"/>
                        </a:spcBef>
                        <a:spcAft>
                          <a:spcPct val="50000"/>
                        </a:spcAft>
                        <a:buClrTx/>
                        <a:buSzTx/>
                        <a:buFontTx/>
                        <a:buNone/>
                        <a:tabLst/>
                      </a:pPr>
                      <a:r>
                        <a:rPr kumimoji="0" lang="ru-RU" sz="1200" b="1" i="0" u="none" strike="noStrike" cap="none" normalizeH="0" baseline="0" smtClean="0">
                          <a:ln>
                            <a:noFill/>
                          </a:ln>
                          <a:solidFill>
                            <a:schemeClr val="tx1"/>
                          </a:solidFill>
                          <a:effectLst/>
                          <a:latin typeface="Arial" pitchFamily="34" charset="0"/>
                        </a:rPr>
                        <a:t>Общие свойства</a:t>
                      </a:r>
                      <a:r>
                        <a:rPr kumimoji="0" lang="en-US" sz="1200" b="1" i="0" u="none" strike="noStrike" cap="none" normalizeH="0" baseline="0" smtClean="0">
                          <a:ln>
                            <a:noFill/>
                          </a:ln>
                          <a:solidFill>
                            <a:schemeClr val="tx1"/>
                          </a:solidFill>
                          <a:effectLst/>
                          <a:latin typeface="Arial" pitchFamily="34" charset="0"/>
                        </a:rPr>
                        <a:t> X</a:t>
                      </a:r>
                      <a:r>
                        <a:rPr kumimoji="0" lang="ru-RU" sz="1200" b="1" i="0" u="none" strike="noStrike" cap="none" normalizeH="0" baseline="0" smtClean="0">
                          <a:ln>
                            <a:noFill/>
                          </a:ln>
                          <a:solidFill>
                            <a:schemeClr val="tx1"/>
                          </a:solidFill>
                          <a:effectLst/>
                          <a:latin typeface="Arial" pitchFamily="34" charset="0"/>
                        </a:rPr>
                        <a:t> платформы</a:t>
                      </a:r>
                      <a:r>
                        <a:rPr kumimoji="0" lang="en-US" sz="1200" b="1" i="0" u="none" strike="noStrike" cap="none" normalizeH="0" baseline="0" smtClean="0">
                          <a:ln>
                            <a:noFill/>
                          </a:ln>
                          <a:solidFill>
                            <a:schemeClr val="tx1"/>
                          </a:solidFill>
                          <a:effectLst/>
                          <a:latin typeface="Arial" pitchFamily="34" charset="0"/>
                        </a:rPr>
                        <a:t>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0" i="0" u="none" strike="noStrike" cap="none" normalizeH="0" baseline="0" smtClean="0">
                        <a:ln>
                          <a:noFill/>
                        </a:ln>
                        <a:solidFill>
                          <a:schemeClr val="bg2"/>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4F9"/>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100" b="0" i="0" u="none" strike="noStrike" cap="none" normalizeH="0" baseline="0" smtClean="0">
                        <a:ln>
                          <a:noFill/>
                        </a:ln>
                        <a:solidFill>
                          <a:schemeClr val="bg2"/>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0" i="0" u="none" strike="noStrike" cap="none" normalizeH="0" baseline="0" dirty="0" smtClean="0">
                        <a:ln>
                          <a:noFill/>
                        </a:ln>
                        <a:solidFill>
                          <a:schemeClr val="bg2"/>
                        </a:solidFill>
                        <a:effectLst/>
                        <a:latin typeface="Arial"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0C6"/>
                    </a:solidFill>
                  </a:tcPr>
                </a:tc>
              </a:tr>
            </a:tbl>
          </a:graphicData>
        </a:graphic>
      </p:graphicFrame>
      <p:pic>
        <p:nvPicPr>
          <p:cNvPr id="12352" name="Picture 111" descr="mxa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52400"/>
            <a:ext cx="107156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53" name="Rectangle 113"/>
          <p:cNvSpPr>
            <a:spLocks noGrp="1" noChangeArrowheads="1"/>
          </p:cNvSpPr>
          <p:nvPr>
            <p:ph type="title" idx="4294967295"/>
          </p:nvPr>
        </p:nvSpPr>
        <p:spPr>
          <a:xfrm>
            <a:off x="152400" y="228600"/>
            <a:ext cx="7850188" cy="685800"/>
          </a:xfrm>
        </p:spPr>
        <p:txBody>
          <a:bodyPr/>
          <a:lstStyle/>
          <a:p>
            <a:pPr eaLnBrk="1" hangingPunct="1"/>
            <a:r>
              <a:rPr lang="ru-RU" smtClean="0"/>
              <a:t>Параметры анализаторов платформы </a:t>
            </a:r>
            <a:r>
              <a:rPr lang="en-US" smtClean="0"/>
              <a:t>X</a:t>
            </a:r>
            <a:endParaRPr lang="en-US" i="1" smtClean="0"/>
          </a:p>
        </p:txBody>
      </p:sp>
      <p:sp>
        <p:nvSpPr>
          <p:cNvPr id="75862" name="Text Box 160"/>
          <p:cNvSpPr txBox="1">
            <a:spLocks noChangeArrowheads="1"/>
          </p:cNvSpPr>
          <p:nvPr/>
        </p:nvSpPr>
        <p:spPr bwMode="auto">
          <a:xfrm>
            <a:off x="1905000" y="5283200"/>
            <a:ext cx="7086600" cy="615950"/>
          </a:xfrm>
          <a:prstGeom prst="rect">
            <a:avLst/>
          </a:prstGeom>
          <a:solidFill>
            <a:schemeClr val="tx2">
              <a:lumMod val="75000"/>
            </a:schemeClr>
          </a:solidFill>
          <a:ln w="19050">
            <a:noFill/>
            <a:miter lim="800000"/>
            <a:headEnd/>
            <a:tailEnd/>
          </a:ln>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ct val="50000"/>
              </a:spcAft>
            </a:pPr>
            <a:r>
              <a:rPr lang="ru-RU" sz="2000">
                <a:solidFill>
                  <a:schemeClr val="bg1"/>
                </a:solidFill>
              </a:rPr>
              <a:t>Набор измерений, интерфейс пользователя</a:t>
            </a:r>
            <a:r>
              <a:rPr lang="en-US" sz="2000">
                <a:solidFill>
                  <a:schemeClr val="bg1"/>
                </a:solidFill>
              </a:rPr>
              <a:t>,</a:t>
            </a:r>
            <a:r>
              <a:rPr lang="ru-RU" sz="2000">
                <a:solidFill>
                  <a:schemeClr val="bg1"/>
                </a:solidFill>
              </a:rPr>
              <a:t> одинаковое мкПО, 100% совместимость</a:t>
            </a:r>
            <a:r>
              <a:rPr lang="en-US" sz="2000">
                <a:solidFill>
                  <a:schemeClr val="bg1"/>
                </a:solidFill>
              </a:rPr>
              <a:t>,</a:t>
            </a:r>
            <a:r>
              <a:rPr lang="ru-RU" sz="2000">
                <a:solidFill>
                  <a:schemeClr val="bg1"/>
                </a:solidFill>
              </a:rPr>
              <a:t> скорость </a:t>
            </a:r>
            <a:endParaRPr lang="en-US" sz="2000" b="1">
              <a:solidFill>
                <a:schemeClr val="bg1"/>
              </a:solidFill>
            </a:endParaRPr>
          </a:p>
        </p:txBody>
      </p:sp>
      <p:sp>
        <p:nvSpPr>
          <p:cNvPr id="12355" name="Text Box 16"/>
          <p:cNvSpPr txBox="1">
            <a:spLocks noChangeArrowheads="1"/>
          </p:cNvSpPr>
          <p:nvPr/>
        </p:nvSpPr>
        <p:spPr bwMode="auto">
          <a:xfrm>
            <a:off x="0" y="12700"/>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ja-JP" altLang="en-US" sz="1000">
                <a:solidFill>
                  <a:schemeClr val="bg1"/>
                </a:solidFill>
                <a:ea typeface="MS PGothic" pitchFamily="34" charset="-128"/>
              </a:rPr>
              <a:t>****</a:t>
            </a:r>
            <a:r>
              <a:rPr lang="en-US" altLang="ja-JP" sz="1000">
                <a:solidFill>
                  <a:schemeClr val="bg1"/>
                </a:solidFill>
                <a:ea typeface="MS PGothic" pitchFamily="34" charset="-128"/>
              </a:rPr>
              <a:t>AGILENT CONFIDENTIAL****NDA REQUIRED****AGILENT CONFIDENTIAL****NDA REQUIRED****AGILENT CONFIDENTIAL****NDA REQUIRED****</a:t>
            </a:r>
          </a:p>
        </p:txBody>
      </p:sp>
      <p:sp>
        <p:nvSpPr>
          <p:cNvPr id="12356" name="Slide Number Placeholder 6"/>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C2BDC47F-AFFA-44BA-B4FC-33AAEE001BC3}" type="slidenum">
              <a:rPr lang="en-US" sz="800">
                <a:solidFill>
                  <a:srgbClr val="FFFFFF"/>
                </a:solidFill>
              </a:rPr>
              <a:pPr/>
              <a:t>4</a:t>
            </a:fld>
            <a:endParaRPr lang="en-US" sz="800">
              <a:solidFill>
                <a:srgbClr val="FFFFFF"/>
              </a:solidFill>
            </a:endParaRPr>
          </a:p>
        </p:txBody>
      </p:sp>
    </p:spTree>
    <p:extLst>
      <p:ext uri="{BB962C8B-B14F-4D97-AF65-F5344CB8AC3E}">
        <p14:creationId xmlns:p14="http://schemas.microsoft.com/office/powerpoint/2010/main" val="252802672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mixers">
            <a:hlinkClick r:id="rId3" tooltip="mixers"/>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2400"/>
            <a:ext cx="14081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p:txBody>
          <a:bodyPr/>
          <a:lstStyle/>
          <a:p>
            <a:r>
              <a:rPr lang="ru-RU" smtClean="0"/>
              <a:t>Свипирование с отстройкой</a:t>
            </a:r>
            <a:endParaRPr lang="en-US" smtClean="0"/>
          </a:p>
        </p:txBody>
      </p:sp>
      <p:sp>
        <p:nvSpPr>
          <p:cNvPr id="47108" name="Slide Number Placeholder 2"/>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972ED368-0BA5-4AD2-BA8B-E3711AD28DF2}" type="slidenum">
              <a:rPr lang="en-US" sz="800">
                <a:solidFill>
                  <a:srgbClr val="FFFFFF"/>
                </a:solidFill>
              </a:rPr>
              <a:pPr/>
              <a:t>40</a:t>
            </a:fld>
            <a:endParaRPr lang="en-US" sz="800">
              <a:solidFill>
                <a:srgbClr val="FFFFFF"/>
              </a:solidFill>
            </a:endParaRPr>
          </a:p>
        </p:txBody>
      </p:sp>
      <p:sp>
        <p:nvSpPr>
          <p:cNvPr id="47109" name="Rounded Rectangle 4"/>
          <p:cNvSpPr>
            <a:spLocks noChangeArrowheads="1"/>
          </p:cNvSpPr>
          <p:nvPr/>
        </p:nvSpPr>
        <p:spPr bwMode="auto">
          <a:xfrm>
            <a:off x="152400" y="3200400"/>
            <a:ext cx="3962400" cy="2895600"/>
          </a:xfrm>
          <a:prstGeom prst="roundRect">
            <a:avLst>
              <a:gd name="adj" fmla="val 6597"/>
            </a:avLst>
          </a:prstGeom>
          <a:solidFill>
            <a:srgbClr val="FFFFCC"/>
          </a:solidFill>
          <a:ln>
            <a:noFill/>
          </a:ln>
          <a:extLst>
            <a:ext uri="{91240B29-F687-4F45-9708-019B960494DF}">
              <a14:hiddenLine xmlns:a14="http://schemas.microsoft.com/office/drawing/2010/main" w="31750" algn="ctr">
                <a:solidFill>
                  <a:srgbClr val="000000"/>
                </a:solidFill>
                <a:round/>
                <a:headEnd/>
                <a:tailEnd/>
              </a14:hiddenLine>
            </a:ext>
          </a:extLst>
        </p:spPr>
        <p:txBody>
          <a:bodyPr lIns="0" tIns="0" rIns="0" bIns="0"/>
          <a:lstStyle/>
          <a:p>
            <a:endParaRPr lang="en-US">
              <a:latin typeface="Arial" pitchFamily="34" charset="0"/>
            </a:endParaRPr>
          </a:p>
        </p:txBody>
      </p:sp>
      <p:sp>
        <p:nvSpPr>
          <p:cNvPr id="47110" name="Rounded Rectangle 29"/>
          <p:cNvSpPr>
            <a:spLocks noChangeArrowheads="1"/>
          </p:cNvSpPr>
          <p:nvPr/>
        </p:nvSpPr>
        <p:spPr bwMode="auto">
          <a:xfrm>
            <a:off x="4800600" y="990600"/>
            <a:ext cx="3657600" cy="685800"/>
          </a:xfrm>
          <a:prstGeom prst="roundRect">
            <a:avLst>
              <a:gd name="adj" fmla="val 16667"/>
            </a:avLst>
          </a:prstGeom>
          <a:solidFill>
            <a:srgbClr val="FFFFCC">
              <a:alpha val="54117"/>
            </a:srgbClr>
          </a:solidFill>
          <a:ln w="28575" algn="ctr">
            <a:solidFill>
              <a:schemeClr val="accent1"/>
            </a:solidFill>
            <a:round/>
            <a:headEnd/>
            <a:tailEnd/>
          </a:ln>
        </p:spPr>
        <p:txBody>
          <a:bodyPr lIns="0" tIns="0" rIns="0" bIns="0"/>
          <a:lstStyle/>
          <a:p>
            <a:endParaRPr lang="en-US">
              <a:latin typeface="Arial" pitchFamily="34" charset="0"/>
            </a:endParaRPr>
          </a:p>
        </p:txBody>
      </p:sp>
      <p:sp>
        <p:nvSpPr>
          <p:cNvPr id="31" name="TextBox 30"/>
          <p:cNvSpPr txBox="1"/>
          <p:nvPr/>
        </p:nvSpPr>
        <p:spPr>
          <a:xfrm>
            <a:off x="4572000" y="1066800"/>
            <a:ext cx="4038600" cy="461963"/>
          </a:xfrm>
          <a:prstGeom prst="rect">
            <a:avLst/>
          </a:prstGeom>
          <a:noFill/>
        </p:spPr>
        <p:txBody>
          <a:bodyPr>
            <a:spAutoFit/>
          </a:bodyPr>
          <a:lstStyle/>
          <a:p>
            <a:pPr algn="ctr">
              <a:defRPr/>
            </a:pPr>
            <a:r>
              <a:rPr lang="en-US" b="1" dirty="0">
                <a:latin typeface="Lucida Calligraphy" pitchFamily="66" charset="0"/>
              </a:rPr>
              <a:t> f</a:t>
            </a:r>
            <a:r>
              <a:rPr lang="en-US" b="1" baseline="-25000" dirty="0">
                <a:latin typeface="+mn-lt"/>
              </a:rPr>
              <a:t>SS</a:t>
            </a:r>
            <a:r>
              <a:rPr lang="en-US" b="1" dirty="0">
                <a:latin typeface="Lucida Calligraphy" pitchFamily="66" charset="0"/>
              </a:rPr>
              <a:t>= </a:t>
            </a:r>
            <a:r>
              <a:rPr lang="en-US" b="1" dirty="0">
                <a:latin typeface="Lucida Calligraphy" pitchFamily="66" charset="0"/>
                <a:sym typeface="Symbol"/>
              </a:rPr>
              <a:t></a:t>
            </a:r>
            <a:r>
              <a:rPr lang="en-US" b="1" dirty="0">
                <a:latin typeface="Lucida Calligraphy" pitchFamily="66" charset="0"/>
              </a:rPr>
              <a:t>f</a:t>
            </a:r>
            <a:r>
              <a:rPr lang="en-US" b="1" baseline="-25000" dirty="0">
                <a:latin typeface="+mn-lt"/>
              </a:rPr>
              <a:t>SA</a:t>
            </a:r>
            <a:r>
              <a:rPr lang="en-US" b="1" dirty="0">
                <a:latin typeface="Lucida Calligraphy" pitchFamily="66" charset="0"/>
              </a:rPr>
              <a:t> + f</a:t>
            </a:r>
            <a:r>
              <a:rPr lang="en-US" b="1" baseline="-25000" dirty="0">
                <a:latin typeface="Lucida Calligraphy" pitchFamily="66" charset="0"/>
              </a:rPr>
              <a:t>offset/SS</a:t>
            </a:r>
            <a:r>
              <a:rPr lang="en-US" b="1" baseline="-25000" dirty="0">
                <a:latin typeface="+mn-lt"/>
              </a:rPr>
              <a:t> </a:t>
            </a:r>
            <a:r>
              <a:rPr lang="en-US" b="1" dirty="0">
                <a:latin typeface="Lucida Calligraphy" pitchFamily="66" charset="0"/>
              </a:rPr>
              <a:t>   </a:t>
            </a:r>
          </a:p>
        </p:txBody>
      </p:sp>
      <p:sp>
        <p:nvSpPr>
          <p:cNvPr id="32" name="Text Placeholder 2"/>
          <p:cNvSpPr txBox="1">
            <a:spLocks/>
          </p:cNvSpPr>
          <p:nvPr/>
        </p:nvSpPr>
        <p:spPr>
          <a:xfrm>
            <a:off x="228600" y="1066800"/>
            <a:ext cx="4495800" cy="2085975"/>
          </a:xfrm>
          <a:prstGeom prst="rect">
            <a:avLst/>
          </a:prstGeom>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461963" indent="-230188"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ct val="50000"/>
              </a:spcAft>
              <a:buFontTx/>
              <a:buChar char="•"/>
            </a:pPr>
            <a:r>
              <a:rPr lang="ru-RU"/>
              <a:t>Генератор свипирует с отстройкой от анализатора</a:t>
            </a:r>
            <a:endParaRPr lang="en-US"/>
          </a:p>
          <a:p>
            <a:pPr>
              <a:spcAft>
                <a:spcPct val="50000"/>
              </a:spcAft>
              <a:buFontTx/>
              <a:buChar char="•"/>
            </a:pPr>
            <a:r>
              <a:rPr lang="ru-RU"/>
              <a:t>Тестирование миксеров</a:t>
            </a:r>
            <a:endParaRPr lang="en-US"/>
          </a:p>
          <a:p>
            <a:pPr lvl="2">
              <a:lnSpc>
                <a:spcPct val="80000"/>
              </a:lnSpc>
              <a:spcAft>
                <a:spcPct val="30000"/>
              </a:spcAft>
              <a:buFont typeface="Wingdings" pitchFamily="2" charset="2"/>
              <a:buChar char="Ø"/>
            </a:pPr>
            <a:r>
              <a:rPr lang="ru-RU" sz="1800"/>
              <a:t>Потери преобразования</a:t>
            </a:r>
            <a:endParaRPr lang="en-US" sz="1800"/>
          </a:p>
          <a:p>
            <a:pPr lvl="2">
              <a:lnSpc>
                <a:spcPct val="80000"/>
              </a:lnSpc>
              <a:spcAft>
                <a:spcPct val="30000"/>
              </a:spcAft>
              <a:buFont typeface="Wingdings" pitchFamily="2" charset="2"/>
              <a:buChar char="Ø"/>
            </a:pPr>
            <a:r>
              <a:rPr lang="ru-RU" sz="1800"/>
              <a:t>Точность переноса частоты</a:t>
            </a:r>
            <a:endParaRPr lang="en-US" sz="1800"/>
          </a:p>
          <a:p>
            <a:pPr lvl="2">
              <a:lnSpc>
                <a:spcPct val="80000"/>
              </a:lnSpc>
              <a:spcAft>
                <a:spcPct val="30000"/>
              </a:spcAft>
            </a:pPr>
            <a:endParaRPr lang="en-US" sz="1800"/>
          </a:p>
          <a:p>
            <a:pPr lvl="2">
              <a:spcAft>
                <a:spcPct val="30000"/>
              </a:spcAft>
            </a:pPr>
            <a:endParaRPr lang="en-US" sz="2000"/>
          </a:p>
          <a:p>
            <a:pPr>
              <a:spcAft>
                <a:spcPct val="50000"/>
              </a:spcAft>
            </a:pPr>
            <a:endParaRPr lang="en-US"/>
          </a:p>
        </p:txBody>
      </p:sp>
      <p:grpSp>
        <p:nvGrpSpPr>
          <p:cNvPr id="47113" name="Group 38"/>
          <p:cNvGrpSpPr>
            <a:grpSpLocks/>
          </p:cNvGrpSpPr>
          <p:nvPr/>
        </p:nvGrpSpPr>
        <p:grpSpPr bwMode="auto">
          <a:xfrm>
            <a:off x="381000" y="3200400"/>
            <a:ext cx="5219700" cy="2852738"/>
            <a:chOff x="3924300" y="3124200"/>
            <a:chExt cx="5219700" cy="2852380"/>
          </a:xfrm>
        </p:grpSpPr>
        <p:grpSp>
          <p:nvGrpSpPr>
            <p:cNvPr id="47116" name="Group 33"/>
            <p:cNvGrpSpPr>
              <a:grpSpLocks/>
            </p:cNvGrpSpPr>
            <p:nvPr/>
          </p:nvGrpSpPr>
          <p:grpSpPr bwMode="auto">
            <a:xfrm>
              <a:off x="3924300" y="3124200"/>
              <a:ext cx="5219700" cy="2669941"/>
              <a:chOff x="266700" y="3429000"/>
              <a:chExt cx="5219700" cy="2669941"/>
            </a:xfrm>
          </p:grpSpPr>
          <p:sp>
            <p:nvSpPr>
              <p:cNvPr id="47120" name="TextBox 14"/>
              <p:cNvSpPr txBox="1">
                <a:spLocks noChangeArrowheads="1"/>
              </p:cNvSpPr>
              <p:nvPr/>
            </p:nvSpPr>
            <p:spPr bwMode="auto">
              <a:xfrm>
                <a:off x="1447800" y="3429000"/>
                <a:ext cx="609600" cy="3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MXG</a:t>
                </a:r>
              </a:p>
            </p:txBody>
          </p:sp>
          <p:pic>
            <p:nvPicPr>
              <p:cNvPr id="471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105400"/>
                <a:ext cx="144779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2"/>
              <p:cNvPicPr>
                <a:picLocks noChangeAspect="1" noChangeArrowheads="1"/>
              </p:cNvPicPr>
              <p:nvPr/>
            </p:nvPicPr>
            <p:blipFill>
              <a:blip r:embed="rId6" cstate="print">
                <a:lum bright="12000"/>
                <a:extLst>
                  <a:ext uri="{28A0092B-C50C-407E-A947-70E740481C1C}">
                    <a14:useLocalDpi xmlns:a14="http://schemas.microsoft.com/office/drawing/2010/main" val="0"/>
                  </a:ext>
                </a:extLst>
              </a:blip>
              <a:srcRect/>
              <a:stretch>
                <a:fillRect/>
              </a:stretch>
            </p:blipFill>
            <p:spPr bwMode="auto">
              <a:xfrm>
                <a:off x="1272914" y="5179625"/>
                <a:ext cx="605368" cy="44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125" y="3676650"/>
                <a:ext cx="15240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124" name="Shape 10"/>
              <p:cNvCxnSpPr>
                <a:cxnSpLocks noChangeShapeType="1"/>
                <a:endCxn id="47131" idx="0"/>
              </p:cNvCxnSpPr>
              <p:nvPr/>
            </p:nvCxnSpPr>
            <p:spPr bwMode="auto">
              <a:xfrm>
                <a:off x="2438400" y="4038600"/>
                <a:ext cx="1019175" cy="457200"/>
              </a:xfrm>
              <a:prstGeom prst="bentConnector2">
                <a:avLst/>
              </a:prstGeom>
              <a:noFill/>
              <a:ln w="19050"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47125" name="Elbow Connector 38"/>
              <p:cNvCxnSpPr>
                <a:cxnSpLocks noChangeShapeType="1"/>
                <a:stCxn id="47131" idx="4"/>
              </p:cNvCxnSpPr>
              <p:nvPr/>
            </p:nvCxnSpPr>
            <p:spPr bwMode="auto">
              <a:xfrm rot="5400000">
                <a:off x="2681288" y="4862513"/>
                <a:ext cx="533401" cy="1019174"/>
              </a:xfrm>
              <a:prstGeom prst="bentConnector2">
                <a:avLst/>
              </a:prstGeom>
              <a:noFill/>
              <a:ln w="19050"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47126" name="Curved Right Arrow 12"/>
              <p:cNvSpPr>
                <a:spLocks noChangeArrowheads="1"/>
              </p:cNvSpPr>
              <p:nvPr/>
            </p:nvSpPr>
            <p:spPr bwMode="auto">
              <a:xfrm flipV="1">
                <a:off x="457200" y="3962400"/>
                <a:ext cx="533400" cy="1371600"/>
              </a:xfrm>
              <a:prstGeom prst="curvedRightArrow">
                <a:avLst>
                  <a:gd name="adj1" fmla="val 25000"/>
                  <a:gd name="adj2" fmla="val 50000"/>
                  <a:gd name="adj3" fmla="val 26787"/>
                </a:avLst>
              </a:prstGeom>
              <a:solidFill>
                <a:srgbClr val="FF3399"/>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p>
                <a:endParaRPr lang="en-US">
                  <a:latin typeface="Arial" pitchFamily="34" charset="0"/>
                </a:endParaRPr>
              </a:p>
            </p:txBody>
          </p:sp>
          <p:sp>
            <p:nvSpPr>
              <p:cNvPr id="47127" name="TextBox 13"/>
              <p:cNvSpPr txBox="1">
                <a:spLocks noChangeArrowheads="1"/>
              </p:cNvSpPr>
              <p:nvPr/>
            </p:nvSpPr>
            <p:spPr bwMode="auto">
              <a:xfrm>
                <a:off x="266700" y="4572000"/>
                <a:ext cx="838200" cy="27696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b="1">
                    <a:solidFill>
                      <a:srgbClr val="FF3399"/>
                    </a:solidFill>
                  </a:rPr>
                  <a:t>Opt ESC</a:t>
                </a:r>
              </a:p>
            </p:txBody>
          </p:sp>
          <p:sp>
            <p:nvSpPr>
              <p:cNvPr id="47128" name="TextBox 15"/>
              <p:cNvSpPr txBox="1">
                <a:spLocks noChangeArrowheads="1"/>
              </p:cNvSpPr>
              <p:nvPr/>
            </p:nvSpPr>
            <p:spPr bwMode="auto">
              <a:xfrm>
                <a:off x="1219200" y="4800600"/>
                <a:ext cx="1066800" cy="3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MXA/EXA</a:t>
                </a:r>
              </a:p>
            </p:txBody>
          </p:sp>
          <p:sp>
            <p:nvSpPr>
              <p:cNvPr id="47129" name="TextBox 16"/>
              <p:cNvSpPr txBox="1">
                <a:spLocks noChangeArrowheads="1"/>
              </p:cNvSpPr>
              <p:nvPr/>
            </p:nvSpPr>
            <p:spPr bwMode="auto">
              <a:xfrm>
                <a:off x="1066800" y="4191000"/>
                <a:ext cx="1600200" cy="3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Sweep: f</a:t>
                </a:r>
                <a:r>
                  <a:rPr lang="en-US" sz="1400" baseline="-25000"/>
                  <a:t>1</a:t>
                </a:r>
                <a:r>
                  <a:rPr lang="en-US" sz="1400"/>
                  <a:t> </a:t>
                </a:r>
                <a:r>
                  <a:rPr lang="en-US" sz="1400">
                    <a:sym typeface="Wingdings" pitchFamily="2" charset="2"/>
                  </a:rPr>
                  <a:t> f</a:t>
                </a:r>
                <a:r>
                  <a:rPr lang="en-US" sz="1400" baseline="-25000">
                    <a:sym typeface="Wingdings" pitchFamily="2" charset="2"/>
                  </a:rPr>
                  <a:t>2</a:t>
                </a:r>
                <a:endParaRPr lang="en-US" sz="1400"/>
              </a:p>
            </p:txBody>
          </p:sp>
          <p:sp>
            <p:nvSpPr>
              <p:cNvPr id="47130" name="TextBox 17"/>
              <p:cNvSpPr txBox="1">
                <a:spLocks noChangeArrowheads="1"/>
              </p:cNvSpPr>
              <p:nvPr/>
            </p:nvSpPr>
            <p:spPr bwMode="auto">
              <a:xfrm>
                <a:off x="1066800" y="5791200"/>
                <a:ext cx="2286000" cy="3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Sweep: (f</a:t>
                </a:r>
                <a:r>
                  <a:rPr lang="en-US" sz="1400" baseline="-25000"/>
                  <a:t>1</a:t>
                </a:r>
                <a:r>
                  <a:rPr lang="en-US" sz="1400"/>
                  <a:t> - f</a:t>
                </a:r>
                <a:r>
                  <a:rPr lang="en-US" sz="1400" baseline="-25000"/>
                  <a:t>LO</a:t>
                </a:r>
                <a:r>
                  <a:rPr lang="en-US" sz="1400">
                    <a:sym typeface="Wingdings" pitchFamily="2" charset="2"/>
                  </a:rPr>
                  <a:t> f</a:t>
                </a:r>
                <a:r>
                  <a:rPr lang="en-US" sz="1400" baseline="-25000">
                    <a:sym typeface="Wingdings" pitchFamily="2" charset="2"/>
                  </a:rPr>
                  <a:t>2</a:t>
                </a:r>
                <a:r>
                  <a:rPr lang="en-US" sz="1400">
                    <a:sym typeface="Wingdings" pitchFamily="2" charset="2"/>
                  </a:rPr>
                  <a:t> - f</a:t>
                </a:r>
                <a:r>
                  <a:rPr lang="en-US" sz="1400" baseline="-25000">
                    <a:sym typeface="Wingdings" pitchFamily="2" charset="2"/>
                  </a:rPr>
                  <a:t>LO</a:t>
                </a:r>
                <a:r>
                  <a:rPr lang="en-US" sz="1400">
                    <a:sym typeface="Wingdings" pitchFamily="2" charset="2"/>
                  </a:rPr>
                  <a:t>)  </a:t>
                </a:r>
                <a:endParaRPr lang="en-US" sz="1400"/>
              </a:p>
            </p:txBody>
          </p:sp>
          <p:sp>
            <p:nvSpPr>
              <p:cNvPr id="47131" name="Flowchart: Summing Junction 19"/>
              <p:cNvSpPr>
                <a:spLocks noChangeArrowheads="1"/>
              </p:cNvSpPr>
              <p:nvPr/>
            </p:nvSpPr>
            <p:spPr bwMode="auto">
              <a:xfrm>
                <a:off x="3152775" y="4495800"/>
                <a:ext cx="609600" cy="609600"/>
              </a:xfrm>
              <a:prstGeom prst="flowChartSummingJunction">
                <a:avLst/>
              </a:prstGeom>
              <a:noFill/>
              <a:ln w="190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Arial" pitchFamily="34" charset="0"/>
                </a:endParaRPr>
              </a:p>
            </p:txBody>
          </p:sp>
          <p:pic>
            <p:nvPicPr>
              <p:cNvPr id="47132"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4114800"/>
                <a:ext cx="15240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133" name="Elbow Connector 24"/>
              <p:cNvCxnSpPr>
                <a:cxnSpLocks noChangeShapeType="1"/>
                <a:endCxn id="47131" idx="6"/>
              </p:cNvCxnSpPr>
              <p:nvPr/>
            </p:nvCxnSpPr>
            <p:spPr bwMode="auto">
              <a:xfrm rot="10800000" flipV="1">
                <a:off x="3762376" y="4495800"/>
                <a:ext cx="1647827" cy="304800"/>
              </a:xfrm>
              <a:prstGeom prst="bentConnector3">
                <a:avLst>
                  <a:gd name="adj1" fmla="val 1444"/>
                </a:avLst>
              </a:prstGeom>
              <a:noFill/>
              <a:ln w="19050"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47134" name="TextBox 26"/>
              <p:cNvSpPr txBox="1">
                <a:spLocks noChangeArrowheads="1"/>
              </p:cNvSpPr>
              <p:nvPr/>
            </p:nvSpPr>
            <p:spPr bwMode="auto">
              <a:xfrm>
                <a:off x="2971800" y="4114800"/>
                <a:ext cx="533400" cy="3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  RF</a:t>
                </a:r>
              </a:p>
            </p:txBody>
          </p:sp>
          <p:sp>
            <p:nvSpPr>
              <p:cNvPr id="47135" name="TextBox 27"/>
              <p:cNvSpPr txBox="1">
                <a:spLocks noChangeArrowheads="1"/>
              </p:cNvSpPr>
              <p:nvPr/>
            </p:nvSpPr>
            <p:spPr bwMode="auto">
              <a:xfrm>
                <a:off x="3657600" y="4876800"/>
                <a:ext cx="533400" cy="3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  LO</a:t>
                </a:r>
              </a:p>
            </p:txBody>
          </p:sp>
          <p:sp>
            <p:nvSpPr>
              <p:cNvPr id="47136" name="TextBox 28"/>
              <p:cNvSpPr txBox="1">
                <a:spLocks noChangeArrowheads="1"/>
              </p:cNvSpPr>
              <p:nvPr/>
            </p:nvSpPr>
            <p:spPr bwMode="auto">
              <a:xfrm>
                <a:off x="3048000" y="5181601"/>
                <a:ext cx="533400" cy="3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  IF</a:t>
                </a:r>
              </a:p>
            </p:txBody>
          </p:sp>
        </p:grpSp>
        <p:sp>
          <p:nvSpPr>
            <p:cNvPr id="47117" name="TextBox 34"/>
            <p:cNvSpPr txBox="1">
              <a:spLocks noChangeArrowheads="1"/>
            </p:cNvSpPr>
            <p:nvPr/>
          </p:nvSpPr>
          <p:spPr bwMode="auto">
            <a:xfrm>
              <a:off x="4800600" y="4114802"/>
              <a:ext cx="1371600" cy="26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b="1">
                  <a:solidFill>
                    <a:srgbClr val="00B050"/>
                  </a:solidFill>
                </a:rPr>
                <a:t>(700  to 800 MHz) </a:t>
              </a:r>
            </a:p>
          </p:txBody>
        </p:sp>
        <p:sp>
          <p:nvSpPr>
            <p:cNvPr id="47118" name="TextBox 35"/>
            <p:cNvSpPr txBox="1">
              <a:spLocks noChangeArrowheads="1"/>
            </p:cNvSpPr>
            <p:nvPr/>
          </p:nvSpPr>
          <p:spPr bwMode="auto">
            <a:xfrm>
              <a:off x="5029200" y="5715000"/>
              <a:ext cx="1371600" cy="26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b="1">
                  <a:solidFill>
                    <a:srgbClr val="00B050"/>
                  </a:solidFill>
                </a:rPr>
                <a:t>(200  to 300 MHz) </a:t>
              </a:r>
            </a:p>
          </p:txBody>
        </p:sp>
        <p:sp>
          <p:nvSpPr>
            <p:cNvPr id="47119" name="TextBox 36"/>
            <p:cNvSpPr txBox="1">
              <a:spLocks noChangeArrowheads="1"/>
            </p:cNvSpPr>
            <p:nvPr/>
          </p:nvSpPr>
          <p:spPr bwMode="auto">
            <a:xfrm>
              <a:off x="7658100" y="4591050"/>
              <a:ext cx="838200" cy="26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b="1">
                  <a:solidFill>
                    <a:srgbClr val="00B050"/>
                  </a:solidFill>
                </a:rPr>
                <a:t>(500 MHz) </a:t>
              </a:r>
            </a:p>
          </p:txBody>
        </p:sp>
      </p:grpSp>
      <p:pic>
        <p:nvPicPr>
          <p:cNvPr id="4711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7525" y="2286000"/>
            <a:ext cx="35464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5867400" y="5257800"/>
            <a:ext cx="2286000" cy="461963"/>
          </a:xfrm>
          <a:prstGeom prst="rect">
            <a:avLst/>
          </a:prstGeom>
          <a:no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t> </a:t>
            </a:r>
            <a:r>
              <a:rPr lang="ru-RU" b="1"/>
              <a:t>Для</a:t>
            </a:r>
            <a:r>
              <a:rPr lang="en-US" b="1"/>
              <a:t>: </a:t>
            </a:r>
            <a:r>
              <a:rPr lang="en-US" b="1">
                <a:latin typeface="Lucida Calligraphy" pitchFamily="66" charset="0"/>
              </a:rPr>
              <a:t>f</a:t>
            </a:r>
            <a:r>
              <a:rPr lang="en-US" b="1" baseline="-25000"/>
              <a:t>LO</a:t>
            </a:r>
            <a:r>
              <a:rPr lang="en-US" b="1"/>
              <a:t> &lt; </a:t>
            </a:r>
            <a:r>
              <a:rPr lang="en-US" b="1">
                <a:latin typeface="Lucida Calligraphy" pitchFamily="66" charset="0"/>
              </a:rPr>
              <a:t>f</a:t>
            </a:r>
            <a:r>
              <a:rPr lang="en-US" b="1" baseline="-25000"/>
              <a:t>RF</a:t>
            </a:r>
            <a:endParaRPr lang="en-US"/>
          </a:p>
        </p:txBody>
      </p:sp>
    </p:spTree>
    <p:extLst>
      <p:ext uri="{BB962C8B-B14F-4D97-AF65-F5344CB8AC3E}">
        <p14:creationId xmlns:p14="http://schemas.microsoft.com/office/powerpoint/2010/main" val="299764145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p:cNvSpPr/>
          <p:nvPr/>
        </p:nvSpPr>
        <p:spPr bwMode="auto">
          <a:xfrm>
            <a:off x="228600" y="3429000"/>
            <a:ext cx="3962400" cy="2743200"/>
          </a:xfrm>
          <a:prstGeom prst="roundRect">
            <a:avLst>
              <a:gd name="adj" fmla="val 6598"/>
            </a:avLst>
          </a:prstGeom>
          <a:solidFill>
            <a:schemeClr val="tx2">
              <a:lumMod val="20000"/>
              <a:lumOff val="80000"/>
            </a:schemeClr>
          </a:solidFill>
          <a:ln w="31750" cap="flat" cmpd="sng" algn="ctr">
            <a:noFill/>
            <a:prstDash val="solid"/>
            <a:round/>
            <a:headEnd type="none" w="med" len="med"/>
            <a:tailEnd type="none" w="med" len="med"/>
          </a:ln>
          <a:effectLst/>
        </p:spPr>
        <p:txBody>
          <a:bodyPr lIns="0" tIns="0" rIns="0" bIns="0"/>
          <a:lstStyle/>
          <a:p>
            <a:endParaRPr lang="en-US">
              <a:latin typeface="Arial" pitchFamily="34" charset="0"/>
            </a:endParaRPr>
          </a:p>
        </p:txBody>
      </p:sp>
      <p:sp>
        <p:nvSpPr>
          <p:cNvPr id="48131" name="Title 1"/>
          <p:cNvSpPr>
            <a:spLocks noGrp="1"/>
          </p:cNvSpPr>
          <p:nvPr>
            <p:ph type="title"/>
          </p:nvPr>
        </p:nvSpPr>
        <p:spPr>
          <a:xfrm>
            <a:off x="227013" y="227013"/>
            <a:ext cx="8691562" cy="992187"/>
          </a:xfrm>
        </p:spPr>
        <p:txBody>
          <a:bodyPr/>
          <a:lstStyle/>
          <a:p>
            <a:r>
              <a:rPr lang="ru-RU" smtClean="0"/>
              <a:t>Свипирование на гармониках</a:t>
            </a:r>
            <a:r>
              <a:rPr lang="en-US" smtClean="0"/>
              <a:t> </a:t>
            </a:r>
          </a:p>
        </p:txBody>
      </p:sp>
      <p:sp>
        <p:nvSpPr>
          <p:cNvPr id="48132" name="Text Placeholder 2"/>
          <p:cNvSpPr>
            <a:spLocks noGrp="1"/>
          </p:cNvSpPr>
          <p:nvPr>
            <p:ph type="body" sz="half" idx="1"/>
          </p:nvPr>
        </p:nvSpPr>
        <p:spPr>
          <a:xfrm>
            <a:off x="228600" y="990600"/>
            <a:ext cx="5030788" cy="2085975"/>
          </a:xfrm>
        </p:spPr>
        <p:txBody>
          <a:bodyPr/>
          <a:lstStyle/>
          <a:p>
            <a:pPr marL="0" indent="0">
              <a:spcAft>
                <a:spcPts val="600"/>
              </a:spcAft>
              <a:buFontTx/>
              <a:buChar char="•"/>
            </a:pPr>
            <a:r>
              <a:rPr lang="ru-RU" smtClean="0"/>
              <a:t>Отношение частот ГСС</a:t>
            </a:r>
            <a:r>
              <a:rPr lang="en-US" smtClean="0"/>
              <a:t>/</a:t>
            </a:r>
            <a:r>
              <a:rPr lang="ru-RU" smtClean="0"/>
              <a:t>АС</a:t>
            </a:r>
            <a:r>
              <a:rPr lang="en-US" smtClean="0"/>
              <a:t>: </a:t>
            </a:r>
            <a:r>
              <a:rPr lang="en-US" smtClean="0">
                <a:sym typeface="Symbol" pitchFamily="18" charset="2"/>
              </a:rPr>
              <a:t></a:t>
            </a:r>
          </a:p>
          <a:p>
            <a:pPr marL="0" indent="0">
              <a:spcAft>
                <a:spcPts val="600"/>
              </a:spcAft>
              <a:buFontTx/>
              <a:buChar char="•"/>
            </a:pPr>
            <a:r>
              <a:rPr lang="en-US" smtClean="0">
                <a:sym typeface="Symbol" pitchFamily="18" charset="2"/>
              </a:rPr>
              <a:t>: Multiplier = (Num./Den.)</a:t>
            </a:r>
            <a:endParaRPr lang="en-US" smtClean="0"/>
          </a:p>
          <a:p>
            <a:pPr marL="0" indent="0">
              <a:spcAft>
                <a:spcPts val="600"/>
              </a:spcAft>
              <a:buFontTx/>
              <a:buChar char="•"/>
            </a:pPr>
            <a:r>
              <a:rPr lang="ru-RU" smtClean="0"/>
              <a:t>Для тестирования усилителей</a:t>
            </a:r>
            <a:endParaRPr lang="en-US" smtClean="0"/>
          </a:p>
          <a:p>
            <a:pPr lvl="2">
              <a:lnSpc>
                <a:spcPct val="80000"/>
              </a:lnSpc>
              <a:buFont typeface="Wingdings" pitchFamily="2" charset="2"/>
              <a:buChar char="Ø"/>
            </a:pPr>
            <a:r>
              <a:rPr lang="en-US" sz="1800" smtClean="0"/>
              <a:t>Harmonic responses (0 &lt;</a:t>
            </a:r>
            <a:r>
              <a:rPr lang="en-US" sz="1800" smtClean="0">
                <a:sym typeface="Symbol" pitchFamily="18" charset="2"/>
              </a:rPr>
              <a:t> &lt; 1)</a:t>
            </a:r>
            <a:endParaRPr lang="en-US" sz="1800" smtClean="0"/>
          </a:p>
          <a:p>
            <a:pPr lvl="2">
              <a:lnSpc>
                <a:spcPct val="80000"/>
              </a:lnSpc>
              <a:buFont typeface="Wingdings" pitchFamily="2" charset="2"/>
              <a:buChar char="Ø"/>
            </a:pPr>
            <a:r>
              <a:rPr lang="en-US" sz="1800" smtClean="0"/>
              <a:t>Sub-harmonic behavior (</a:t>
            </a:r>
            <a:r>
              <a:rPr lang="en-US" sz="1800" smtClean="0">
                <a:sym typeface="Symbol" pitchFamily="18" charset="2"/>
              </a:rPr>
              <a:t>&gt; 1)</a:t>
            </a:r>
            <a:r>
              <a:rPr lang="en-US" sz="1800" smtClean="0"/>
              <a:t> </a:t>
            </a:r>
          </a:p>
          <a:p>
            <a:pPr lvl="2">
              <a:buFontTx/>
              <a:buNone/>
            </a:pPr>
            <a:endParaRPr lang="en-US" smtClean="0"/>
          </a:p>
          <a:p>
            <a:pPr marL="0" indent="0"/>
            <a:endParaRPr lang="en-US" smtClean="0"/>
          </a:p>
          <a:p>
            <a:pPr lvl="2"/>
            <a:endParaRPr lang="en-US" smtClean="0"/>
          </a:p>
          <a:p>
            <a:pPr lvl="1"/>
            <a:endParaRPr lang="en-US" smtClean="0"/>
          </a:p>
          <a:p>
            <a:pPr marL="0" indent="0"/>
            <a:endParaRPr lang="en-US" smtClean="0"/>
          </a:p>
        </p:txBody>
      </p:sp>
      <p:grpSp>
        <p:nvGrpSpPr>
          <p:cNvPr id="48133" name="Group 6"/>
          <p:cNvGrpSpPr>
            <a:grpSpLocks/>
          </p:cNvGrpSpPr>
          <p:nvPr/>
        </p:nvGrpSpPr>
        <p:grpSpPr bwMode="auto">
          <a:xfrm>
            <a:off x="1066800" y="5105400"/>
            <a:ext cx="1447800" cy="609600"/>
            <a:chOff x="3124201" y="838200"/>
            <a:chExt cx="2057400" cy="876148"/>
          </a:xfrm>
        </p:grpSpPr>
        <p:pic>
          <p:nvPicPr>
            <p:cNvPr id="481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1" y="838200"/>
              <a:ext cx="2057400" cy="87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2" name="Picture 2"/>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3417100" y="944880"/>
              <a:ext cx="86026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8134"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3676650"/>
            <a:ext cx="15240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Box 30"/>
          <p:cNvSpPr txBox="1">
            <a:spLocks noChangeArrowheads="1"/>
          </p:cNvSpPr>
          <p:nvPr/>
        </p:nvSpPr>
        <p:spPr bwMode="auto">
          <a:xfrm>
            <a:off x="3581400" y="4648200"/>
            <a:ext cx="585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b="1" u="sng"/>
              <a:t>Amp</a:t>
            </a:r>
          </a:p>
        </p:txBody>
      </p:sp>
      <p:cxnSp>
        <p:nvCxnSpPr>
          <p:cNvPr id="48136" name="Shape 36"/>
          <p:cNvCxnSpPr>
            <a:cxnSpLocks noChangeShapeType="1"/>
          </p:cNvCxnSpPr>
          <p:nvPr/>
        </p:nvCxnSpPr>
        <p:spPr bwMode="auto">
          <a:xfrm>
            <a:off x="2438400" y="4038600"/>
            <a:ext cx="1022350" cy="381000"/>
          </a:xfrm>
          <a:prstGeom prst="bentConnector2">
            <a:avLst/>
          </a:prstGeom>
          <a:noFill/>
          <a:ln w="19050"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48137" name="Elbow Connector 38"/>
          <p:cNvCxnSpPr>
            <a:cxnSpLocks noChangeShapeType="1"/>
          </p:cNvCxnSpPr>
          <p:nvPr/>
        </p:nvCxnSpPr>
        <p:spPr bwMode="auto">
          <a:xfrm rot="5400000">
            <a:off x="2720975" y="4899025"/>
            <a:ext cx="457200" cy="1022350"/>
          </a:xfrm>
          <a:prstGeom prst="bentConnector2">
            <a:avLst/>
          </a:prstGeom>
          <a:noFill/>
          <a:ln w="19050"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42" name="Rounded Rectangle 41"/>
          <p:cNvSpPr/>
          <p:nvPr/>
        </p:nvSpPr>
        <p:spPr bwMode="auto">
          <a:xfrm>
            <a:off x="4953000" y="990600"/>
            <a:ext cx="3429000" cy="685800"/>
          </a:xfrm>
          <a:prstGeom prst="roundRect">
            <a:avLst/>
          </a:prstGeom>
          <a:solidFill>
            <a:schemeClr val="tx2">
              <a:lumMod val="20000"/>
              <a:lumOff val="80000"/>
            </a:schemeClr>
          </a:solidFill>
          <a:ln w="28575" cap="flat" cmpd="sng" algn="ctr">
            <a:solidFill>
              <a:schemeClr val="accent1"/>
            </a:solidFill>
            <a:prstDash val="solid"/>
            <a:round/>
            <a:headEnd type="none" w="med" len="med"/>
            <a:tailEnd type="none" w="med" len="med"/>
          </a:ln>
          <a:effectLst/>
        </p:spPr>
        <p:txBody>
          <a:bodyPr lIns="0" tIns="0" rIns="0" bIns="0"/>
          <a:lstStyle/>
          <a:p>
            <a:endParaRPr lang="en-US">
              <a:latin typeface="Arial" pitchFamily="34" charset="0"/>
            </a:endParaRPr>
          </a:p>
        </p:txBody>
      </p:sp>
      <p:sp>
        <p:nvSpPr>
          <p:cNvPr id="44" name="TextBox 43"/>
          <p:cNvSpPr txBox="1"/>
          <p:nvPr/>
        </p:nvSpPr>
        <p:spPr>
          <a:xfrm>
            <a:off x="5257800" y="1066800"/>
            <a:ext cx="2819400" cy="461963"/>
          </a:xfrm>
          <a:prstGeom prst="rect">
            <a:avLst/>
          </a:prstGeom>
          <a:noFill/>
        </p:spPr>
        <p:txBody>
          <a:bodyPr>
            <a:spAutoFit/>
          </a:bodyPr>
          <a:lstStyle/>
          <a:p>
            <a:pPr algn="ctr">
              <a:defRPr/>
            </a:pPr>
            <a:r>
              <a:rPr lang="en-US" b="1" dirty="0">
                <a:latin typeface="Lucida Calligraphy" pitchFamily="66" charset="0"/>
              </a:rPr>
              <a:t> f</a:t>
            </a:r>
            <a:r>
              <a:rPr lang="en-US" b="1" baseline="-25000" dirty="0">
                <a:latin typeface="+mn-lt"/>
              </a:rPr>
              <a:t>SS</a:t>
            </a:r>
            <a:r>
              <a:rPr lang="en-US" b="1" dirty="0">
                <a:latin typeface="Lucida Calligraphy" pitchFamily="66" charset="0"/>
              </a:rPr>
              <a:t>= </a:t>
            </a:r>
            <a:r>
              <a:rPr lang="en-US" dirty="0">
                <a:sym typeface="Symbol"/>
              </a:rPr>
              <a:t></a:t>
            </a:r>
            <a:r>
              <a:rPr lang="en-US" b="1" dirty="0">
                <a:latin typeface="Lucida Calligraphy" pitchFamily="66" charset="0"/>
              </a:rPr>
              <a:t>f</a:t>
            </a:r>
            <a:r>
              <a:rPr lang="en-US" b="1" baseline="-25000" dirty="0">
                <a:latin typeface="+mn-lt"/>
              </a:rPr>
              <a:t>SA</a:t>
            </a:r>
            <a:r>
              <a:rPr lang="en-US" b="1" dirty="0">
                <a:latin typeface="Lucida Calligraphy" pitchFamily="66" charset="0"/>
              </a:rPr>
              <a:t>   </a:t>
            </a:r>
          </a:p>
        </p:txBody>
      </p:sp>
      <p:sp>
        <p:nvSpPr>
          <p:cNvPr id="48140" name="Curved Right Arrow 47"/>
          <p:cNvSpPr>
            <a:spLocks noChangeArrowheads="1"/>
          </p:cNvSpPr>
          <p:nvPr/>
        </p:nvSpPr>
        <p:spPr bwMode="auto">
          <a:xfrm flipV="1">
            <a:off x="457200" y="3962400"/>
            <a:ext cx="533400" cy="1371600"/>
          </a:xfrm>
          <a:prstGeom prst="curvedRightArrow">
            <a:avLst>
              <a:gd name="adj1" fmla="val 25000"/>
              <a:gd name="adj2" fmla="val 50000"/>
              <a:gd name="adj3" fmla="val 26787"/>
            </a:avLst>
          </a:prstGeom>
          <a:solidFill>
            <a:srgbClr val="FF3399"/>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p>
            <a:endParaRPr lang="en-US">
              <a:latin typeface="Arial" pitchFamily="34" charset="0"/>
            </a:endParaRPr>
          </a:p>
        </p:txBody>
      </p:sp>
      <p:sp>
        <p:nvSpPr>
          <p:cNvPr id="49" name="TextBox 48"/>
          <p:cNvSpPr txBox="1"/>
          <p:nvPr/>
        </p:nvSpPr>
        <p:spPr>
          <a:xfrm>
            <a:off x="266700" y="4572000"/>
            <a:ext cx="838200" cy="276225"/>
          </a:xfrm>
          <a:prstGeom prst="rect">
            <a:avLst/>
          </a:prstGeom>
          <a:solidFill>
            <a:schemeClr val="tx2">
              <a:lumMod val="20000"/>
              <a:lumOff val="80000"/>
            </a:schemeClr>
          </a:solidFill>
        </p:spPr>
        <p:txBody>
          <a:bodyPr>
            <a:spAutoFit/>
          </a:bodyPr>
          <a:lstStyle/>
          <a:p>
            <a:pPr>
              <a:defRPr/>
            </a:pPr>
            <a:r>
              <a:rPr lang="en-US" sz="1200" b="1" dirty="0">
                <a:solidFill>
                  <a:srgbClr val="FF3399"/>
                </a:solidFill>
              </a:rPr>
              <a:t>Opt ESC</a:t>
            </a:r>
          </a:p>
        </p:txBody>
      </p:sp>
      <p:sp>
        <p:nvSpPr>
          <p:cNvPr id="48142" name="TextBox 49"/>
          <p:cNvSpPr txBox="1">
            <a:spLocks noChangeArrowheads="1"/>
          </p:cNvSpPr>
          <p:nvPr/>
        </p:nvSpPr>
        <p:spPr bwMode="auto">
          <a:xfrm>
            <a:off x="1447800" y="34290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MXG</a:t>
            </a:r>
          </a:p>
        </p:txBody>
      </p:sp>
      <p:sp>
        <p:nvSpPr>
          <p:cNvPr id="48143" name="TextBox 50"/>
          <p:cNvSpPr txBox="1">
            <a:spLocks noChangeArrowheads="1"/>
          </p:cNvSpPr>
          <p:nvPr/>
        </p:nvSpPr>
        <p:spPr bwMode="auto">
          <a:xfrm>
            <a:off x="1219200" y="4800600"/>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MXA/EXA</a:t>
            </a:r>
          </a:p>
        </p:txBody>
      </p:sp>
      <p:sp>
        <p:nvSpPr>
          <p:cNvPr id="48144" name="TextBox 51"/>
          <p:cNvSpPr txBox="1">
            <a:spLocks noChangeArrowheads="1"/>
          </p:cNvSpPr>
          <p:nvPr/>
        </p:nvSpPr>
        <p:spPr bwMode="auto">
          <a:xfrm>
            <a:off x="1066800" y="4191000"/>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Sweep: </a:t>
            </a:r>
            <a:r>
              <a:rPr lang="en-US" sz="1400">
                <a:sym typeface="Symbol" pitchFamily="18" charset="2"/>
              </a:rPr>
              <a:t></a:t>
            </a:r>
            <a:r>
              <a:rPr lang="en-US" sz="1400"/>
              <a:t>f</a:t>
            </a:r>
            <a:r>
              <a:rPr lang="en-US" sz="1400" baseline="-25000"/>
              <a:t>1</a:t>
            </a:r>
            <a:r>
              <a:rPr lang="en-US" sz="1400"/>
              <a:t> </a:t>
            </a:r>
            <a:r>
              <a:rPr lang="en-US" sz="1400">
                <a:sym typeface="Wingdings" pitchFamily="2" charset="2"/>
              </a:rPr>
              <a:t> </a:t>
            </a:r>
            <a:r>
              <a:rPr lang="en-US" sz="1400">
                <a:sym typeface="Symbol" pitchFamily="18" charset="2"/>
              </a:rPr>
              <a:t></a:t>
            </a:r>
            <a:r>
              <a:rPr lang="en-US" sz="1400">
                <a:sym typeface="Wingdings" pitchFamily="2" charset="2"/>
              </a:rPr>
              <a:t>f</a:t>
            </a:r>
            <a:r>
              <a:rPr lang="en-US" sz="1400" baseline="-25000">
                <a:sym typeface="Wingdings" pitchFamily="2" charset="2"/>
              </a:rPr>
              <a:t>2</a:t>
            </a:r>
            <a:endParaRPr lang="en-US" sz="1400"/>
          </a:p>
        </p:txBody>
      </p:sp>
      <p:sp>
        <p:nvSpPr>
          <p:cNvPr id="48145" name="TextBox 52"/>
          <p:cNvSpPr txBox="1">
            <a:spLocks noChangeArrowheads="1"/>
          </p:cNvSpPr>
          <p:nvPr/>
        </p:nvSpPr>
        <p:spPr bwMode="auto">
          <a:xfrm>
            <a:off x="1066800" y="5791200"/>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Sweep: f</a:t>
            </a:r>
            <a:r>
              <a:rPr lang="en-US" sz="1400" baseline="-25000"/>
              <a:t>1</a:t>
            </a:r>
            <a:r>
              <a:rPr lang="en-US" sz="1400"/>
              <a:t> </a:t>
            </a:r>
            <a:r>
              <a:rPr lang="en-US" sz="1400">
                <a:sym typeface="Wingdings" pitchFamily="2" charset="2"/>
              </a:rPr>
              <a:t> f</a:t>
            </a:r>
            <a:r>
              <a:rPr lang="en-US" sz="1400" baseline="-25000">
                <a:sym typeface="Wingdings" pitchFamily="2" charset="2"/>
              </a:rPr>
              <a:t>2</a:t>
            </a:r>
            <a:endParaRPr lang="en-US" sz="1400"/>
          </a:p>
        </p:txBody>
      </p:sp>
      <p:sp>
        <p:nvSpPr>
          <p:cNvPr id="48146" name="Isosceles Triangle 31"/>
          <p:cNvSpPr>
            <a:spLocks noChangeArrowheads="1"/>
          </p:cNvSpPr>
          <p:nvPr/>
        </p:nvSpPr>
        <p:spPr bwMode="auto">
          <a:xfrm flipV="1">
            <a:off x="3152775" y="4419600"/>
            <a:ext cx="609600" cy="762000"/>
          </a:xfrm>
          <a:prstGeom prst="triangle">
            <a:avLst>
              <a:gd name="adj" fmla="val 50000"/>
            </a:avLst>
          </a:prstGeom>
          <a:noFill/>
          <a:ln w="190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Arial" pitchFamily="34" charset="0"/>
            </a:endParaRPr>
          </a:p>
        </p:txBody>
      </p:sp>
      <p:sp>
        <p:nvSpPr>
          <p:cNvPr id="48147" name="TextBox 32"/>
          <p:cNvSpPr txBox="1">
            <a:spLocks noChangeArrowheads="1"/>
          </p:cNvSpPr>
          <p:nvPr/>
        </p:nvSpPr>
        <p:spPr bwMode="auto">
          <a:xfrm>
            <a:off x="4648200" y="563880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48148" name="Picture 4" descr="11909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228600"/>
            <a:ext cx="952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9" name="Picture 1"/>
          <p:cNvPicPr>
            <a:picLocks noChangeAspect="1" noChangeArrowheads="1"/>
          </p:cNvPicPr>
          <p:nvPr/>
        </p:nvPicPr>
        <p:blipFill>
          <a:blip r:embed="rId7">
            <a:lum bright="4000" contrast="-4000"/>
            <a:extLst>
              <a:ext uri="{28A0092B-C50C-407E-A947-70E740481C1C}">
                <a14:useLocalDpi xmlns:a14="http://schemas.microsoft.com/office/drawing/2010/main" val="0"/>
              </a:ext>
            </a:extLst>
          </a:blip>
          <a:srcRect/>
          <a:stretch>
            <a:fillRect/>
          </a:stretch>
        </p:blipFill>
        <p:spPr bwMode="auto">
          <a:xfrm>
            <a:off x="4495800" y="23622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0" name="Slide Number Placeholder 2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956F692D-BD2E-4107-B789-FB19CEC4C748}" type="slidenum">
              <a:rPr lang="en-US" sz="800">
                <a:solidFill>
                  <a:srgbClr val="FFFFFF"/>
                </a:solidFill>
              </a:rPr>
              <a:pPr/>
              <a:t>41</a:t>
            </a:fld>
            <a:endParaRPr lang="en-US" sz="800">
              <a:solidFill>
                <a:srgbClr val="FFFFFF"/>
              </a:solidFill>
            </a:endParaRPr>
          </a:p>
        </p:txBody>
      </p:sp>
    </p:spTree>
    <p:extLst>
      <p:ext uri="{BB962C8B-B14F-4D97-AF65-F5344CB8AC3E}">
        <p14:creationId xmlns:p14="http://schemas.microsoft.com/office/powerpoint/2010/main" val="228905644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250825" y="188913"/>
            <a:ext cx="8691563" cy="992187"/>
          </a:xfrm>
        </p:spPr>
        <p:txBody>
          <a:bodyPr/>
          <a:lstStyle/>
          <a:p>
            <a:r>
              <a:rPr lang="ru-RU" smtClean="0"/>
              <a:t>Свипирование мощности</a:t>
            </a:r>
            <a:endParaRPr lang="en-US" smtClean="0"/>
          </a:p>
        </p:txBody>
      </p:sp>
      <p:sp>
        <p:nvSpPr>
          <p:cNvPr id="49155" name="Slide Number Placeholder 2"/>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E2D6B90F-D48B-4E0E-A608-2CEBCFF19B0A}" type="slidenum">
              <a:rPr lang="en-US" sz="800">
                <a:solidFill>
                  <a:srgbClr val="FFFFFF"/>
                </a:solidFill>
              </a:rPr>
              <a:pPr/>
              <a:t>42</a:t>
            </a:fld>
            <a:endParaRPr lang="en-US" sz="800">
              <a:solidFill>
                <a:srgbClr val="FFFFFF"/>
              </a:solidFill>
            </a:endParaRPr>
          </a:p>
        </p:txBody>
      </p:sp>
      <p:sp>
        <p:nvSpPr>
          <p:cNvPr id="49156" name="Rounded Rectangle 5"/>
          <p:cNvSpPr>
            <a:spLocks noChangeArrowheads="1"/>
          </p:cNvSpPr>
          <p:nvPr/>
        </p:nvSpPr>
        <p:spPr bwMode="auto">
          <a:xfrm>
            <a:off x="228600" y="3429000"/>
            <a:ext cx="3962400" cy="2743200"/>
          </a:xfrm>
          <a:prstGeom prst="roundRect">
            <a:avLst>
              <a:gd name="adj" fmla="val 6597"/>
            </a:avLst>
          </a:prstGeom>
          <a:solidFill>
            <a:srgbClr val="FFCCFF">
              <a:alpha val="50195"/>
            </a:srgbClr>
          </a:solidFill>
          <a:ln>
            <a:noFill/>
          </a:ln>
          <a:extLst>
            <a:ext uri="{91240B29-F687-4F45-9708-019B960494DF}">
              <a14:hiddenLine xmlns:a14="http://schemas.microsoft.com/office/drawing/2010/main" w="31750" algn="ctr">
                <a:solidFill>
                  <a:srgbClr val="000000"/>
                </a:solidFill>
                <a:round/>
                <a:headEnd/>
                <a:tailEnd/>
              </a14:hiddenLine>
            </a:ext>
          </a:extLst>
        </p:spPr>
        <p:txBody>
          <a:bodyPr lIns="0" tIns="0" rIns="0" bIns="0"/>
          <a:lstStyle/>
          <a:p>
            <a:endParaRPr lang="en-US">
              <a:latin typeface="Arial" pitchFamily="34" charset="0"/>
            </a:endParaRPr>
          </a:p>
        </p:txBody>
      </p:sp>
      <p:grpSp>
        <p:nvGrpSpPr>
          <p:cNvPr id="49157" name="Group 6"/>
          <p:cNvGrpSpPr>
            <a:grpSpLocks/>
          </p:cNvGrpSpPr>
          <p:nvPr/>
        </p:nvGrpSpPr>
        <p:grpSpPr bwMode="auto">
          <a:xfrm>
            <a:off x="1066800" y="5105400"/>
            <a:ext cx="1447800" cy="609600"/>
            <a:chOff x="3124201" y="838200"/>
            <a:chExt cx="2057400" cy="876148"/>
          </a:xfrm>
        </p:grpSpPr>
        <p:pic>
          <p:nvPicPr>
            <p:cNvPr id="491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1" y="838200"/>
              <a:ext cx="2057400" cy="87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0" name="Picture 2"/>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3417100" y="944880"/>
              <a:ext cx="86026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58"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3676650"/>
            <a:ext cx="15240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Box 10"/>
          <p:cNvSpPr txBox="1">
            <a:spLocks noChangeArrowheads="1"/>
          </p:cNvSpPr>
          <p:nvPr/>
        </p:nvSpPr>
        <p:spPr bwMode="auto">
          <a:xfrm>
            <a:off x="3581400" y="4648200"/>
            <a:ext cx="585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b="1" u="sng"/>
              <a:t>Amp</a:t>
            </a:r>
          </a:p>
        </p:txBody>
      </p:sp>
      <p:cxnSp>
        <p:nvCxnSpPr>
          <p:cNvPr id="49160" name="Shape 11"/>
          <p:cNvCxnSpPr>
            <a:cxnSpLocks noChangeShapeType="1"/>
          </p:cNvCxnSpPr>
          <p:nvPr/>
        </p:nvCxnSpPr>
        <p:spPr bwMode="auto">
          <a:xfrm>
            <a:off x="2438400" y="4038600"/>
            <a:ext cx="1022350" cy="381000"/>
          </a:xfrm>
          <a:prstGeom prst="bentConnector2">
            <a:avLst/>
          </a:prstGeom>
          <a:noFill/>
          <a:ln w="19050"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49161" name="Elbow Connector 38"/>
          <p:cNvCxnSpPr>
            <a:cxnSpLocks noChangeShapeType="1"/>
          </p:cNvCxnSpPr>
          <p:nvPr/>
        </p:nvCxnSpPr>
        <p:spPr bwMode="auto">
          <a:xfrm rot="5400000">
            <a:off x="2720975" y="4899025"/>
            <a:ext cx="457200" cy="1022350"/>
          </a:xfrm>
          <a:prstGeom prst="bentConnector2">
            <a:avLst/>
          </a:prstGeom>
          <a:noFill/>
          <a:ln w="19050"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49162" name="Curved Right Arrow 13"/>
          <p:cNvSpPr>
            <a:spLocks noChangeArrowheads="1"/>
          </p:cNvSpPr>
          <p:nvPr/>
        </p:nvSpPr>
        <p:spPr bwMode="auto">
          <a:xfrm flipV="1">
            <a:off x="457200" y="3962400"/>
            <a:ext cx="533400" cy="1371600"/>
          </a:xfrm>
          <a:prstGeom prst="curvedRightArrow">
            <a:avLst>
              <a:gd name="adj1" fmla="val 25000"/>
              <a:gd name="adj2" fmla="val 50000"/>
              <a:gd name="adj3" fmla="val 26787"/>
            </a:avLst>
          </a:prstGeom>
          <a:solidFill>
            <a:srgbClr val="FF3399"/>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p>
            <a:endParaRPr lang="en-US">
              <a:latin typeface="Arial" pitchFamily="34" charset="0"/>
            </a:endParaRPr>
          </a:p>
        </p:txBody>
      </p:sp>
      <p:sp>
        <p:nvSpPr>
          <p:cNvPr id="49163" name="TextBox 14"/>
          <p:cNvSpPr txBox="1">
            <a:spLocks noChangeArrowheads="1"/>
          </p:cNvSpPr>
          <p:nvPr/>
        </p:nvSpPr>
        <p:spPr bwMode="auto">
          <a:xfrm>
            <a:off x="266700" y="4572000"/>
            <a:ext cx="838200" cy="276225"/>
          </a:xfrm>
          <a:prstGeom prst="rect">
            <a:avLst/>
          </a:prstGeom>
          <a:solidFill>
            <a:srgbClr val="FFCCFF">
              <a:alpha val="3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b="1">
                <a:solidFill>
                  <a:srgbClr val="FF3399"/>
                </a:solidFill>
              </a:rPr>
              <a:t>Opt ESC</a:t>
            </a:r>
          </a:p>
        </p:txBody>
      </p:sp>
      <p:sp>
        <p:nvSpPr>
          <p:cNvPr id="49164" name="TextBox 15"/>
          <p:cNvSpPr txBox="1">
            <a:spLocks noChangeArrowheads="1"/>
          </p:cNvSpPr>
          <p:nvPr/>
        </p:nvSpPr>
        <p:spPr bwMode="auto">
          <a:xfrm>
            <a:off x="1447800" y="34290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MXG</a:t>
            </a:r>
          </a:p>
        </p:txBody>
      </p:sp>
      <p:sp>
        <p:nvSpPr>
          <p:cNvPr id="49165" name="TextBox 16"/>
          <p:cNvSpPr txBox="1">
            <a:spLocks noChangeArrowheads="1"/>
          </p:cNvSpPr>
          <p:nvPr/>
        </p:nvSpPr>
        <p:spPr bwMode="auto">
          <a:xfrm>
            <a:off x="1219200" y="4800600"/>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MXA/EXA</a:t>
            </a:r>
          </a:p>
        </p:txBody>
      </p:sp>
      <p:sp>
        <p:nvSpPr>
          <p:cNvPr id="49166" name="TextBox 17"/>
          <p:cNvSpPr txBox="1">
            <a:spLocks noChangeArrowheads="1"/>
          </p:cNvSpPr>
          <p:nvPr/>
        </p:nvSpPr>
        <p:spPr bwMode="auto">
          <a:xfrm>
            <a:off x="1066800" y="41910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Power Sweep:  </a:t>
            </a:r>
            <a:r>
              <a:rPr lang="en-US" sz="1400">
                <a:sym typeface="Symbol" pitchFamily="18" charset="2"/>
              </a:rPr>
              <a:t>P</a:t>
            </a:r>
            <a:r>
              <a:rPr lang="en-US" sz="1400" baseline="-25000"/>
              <a:t>1</a:t>
            </a:r>
            <a:r>
              <a:rPr lang="en-US" sz="1400"/>
              <a:t> </a:t>
            </a:r>
            <a:r>
              <a:rPr lang="en-US" sz="1400">
                <a:sym typeface="Wingdings" pitchFamily="2" charset="2"/>
              </a:rPr>
              <a:t> </a:t>
            </a:r>
            <a:r>
              <a:rPr lang="en-US" sz="1400">
                <a:sym typeface="Symbol" pitchFamily="18" charset="2"/>
              </a:rPr>
              <a:t>P</a:t>
            </a:r>
            <a:r>
              <a:rPr lang="en-US" sz="1400" baseline="-25000">
                <a:sym typeface="Wingdings" pitchFamily="2" charset="2"/>
              </a:rPr>
              <a:t>2</a:t>
            </a:r>
            <a:endParaRPr lang="en-US" sz="1400"/>
          </a:p>
        </p:txBody>
      </p:sp>
      <p:sp>
        <p:nvSpPr>
          <p:cNvPr id="49167" name="TextBox 18"/>
          <p:cNvSpPr txBox="1">
            <a:spLocks noChangeArrowheads="1"/>
          </p:cNvSpPr>
          <p:nvPr/>
        </p:nvSpPr>
        <p:spPr bwMode="auto">
          <a:xfrm>
            <a:off x="1066800" y="5791200"/>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 </a:t>
            </a:r>
          </a:p>
        </p:txBody>
      </p:sp>
      <p:sp>
        <p:nvSpPr>
          <p:cNvPr id="49168" name="Isosceles Triangle 19"/>
          <p:cNvSpPr>
            <a:spLocks noChangeArrowheads="1"/>
          </p:cNvSpPr>
          <p:nvPr/>
        </p:nvSpPr>
        <p:spPr bwMode="auto">
          <a:xfrm flipV="1">
            <a:off x="3152775" y="4419600"/>
            <a:ext cx="609600" cy="762000"/>
          </a:xfrm>
          <a:prstGeom prst="triangle">
            <a:avLst>
              <a:gd name="adj" fmla="val 50000"/>
            </a:avLst>
          </a:prstGeom>
          <a:noFill/>
          <a:ln w="190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Arial" pitchFamily="34" charset="0"/>
            </a:endParaRPr>
          </a:p>
        </p:txBody>
      </p:sp>
      <p:sp>
        <p:nvSpPr>
          <p:cNvPr id="21" name="Text Placeholder 2"/>
          <p:cNvSpPr txBox="1">
            <a:spLocks/>
          </p:cNvSpPr>
          <p:nvPr/>
        </p:nvSpPr>
        <p:spPr>
          <a:xfrm>
            <a:off x="179388" y="692150"/>
            <a:ext cx="5030787" cy="2085975"/>
          </a:xfrm>
          <a:prstGeom prst="rect">
            <a:avLst/>
          </a:prstGeom>
        </p:spPr>
        <p:txBody>
          <a:bodyPr/>
          <a:lstStyle>
            <a:lvl1pPr marL="342900" indent="-342900" eaLnBrk="0" hangingPunct="0">
              <a:defRPr sz="2400">
                <a:solidFill>
                  <a:schemeClr val="tx1"/>
                </a:solidFill>
                <a:latin typeface="Times New Roman" pitchFamily="18" charset="0"/>
              </a:defRPr>
            </a:lvl1pPr>
            <a:lvl2pPr marL="230188" indent="-228600" eaLnBrk="0" hangingPunct="0">
              <a:defRPr sz="2400">
                <a:solidFill>
                  <a:schemeClr val="tx1"/>
                </a:solidFill>
                <a:latin typeface="Times New Roman" pitchFamily="18" charset="0"/>
              </a:defRPr>
            </a:lvl2pPr>
            <a:lvl3pPr marL="461963" indent="-230188"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ts val="600"/>
              </a:spcAft>
              <a:buFontTx/>
              <a:buChar char="•"/>
            </a:pPr>
            <a:r>
              <a:rPr lang="ru-RU"/>
              <a:t>Генератор свипирует по мощности</a:t>
            </a:r>
            <a:endParaRPr lang="en-US">
              <a:sym typeface="Symbol" pitchFamily="18" charset="2"/>
            </a:endParaRPr>
          </a:p>
          <a:p>
            <a:pPr>
              <a:spcAft>
                <a:spcPts val="600"/>
              </a:spcAft>
              <a:buFontTx/>
              <a:buChar char="•"/>
            </a:pPr>
            <a:r>
              <a:rPr lang="ru-RU">
                <a:sym typeface="Symbol" pitchFamily="18" charset="2"/>
              </a:rPr>
              <a:t>Фиксированная частота или панорамный режим</a:t>
            </a:r>
            <a:endParaRPr lang="en-US"/>
          </a:p>
          <a:p>
            <a:pPr>
              <a:spcAft>
                <a:spcPts val="600"/>
              </a:spcAft>
              <a:buFontTx/>
              <a:buChar char="•"/>
            </a:pPr>
            <a:r>
              <a:rPr lang="ru-RU"/>
              <a:t>Тестирование усилителей</a:t>
            </a:r>
            <a:endParaRPr lang="en-US"/>
          </a:p>
          <a:p>
            <a:pPr lvl="2">
              <a:lnSpc>
                <a:spcPct val="80000"/>
              </a:lnSpc>
              <a:spcAft>
                <a:spcPct val="30000"/>
              </a:spcAft>
              <a:buFont typeface="Wingdings" pitchFamily="2" charset="2"/>
              <a:buChar char="Ø"/>
            </a:pPr>
            <a:r>
              <a:rPr lang="ru-RU" sz="1800"/>
              <a:t>Точка компрессии</a:t>
            </a:r>
            <a:endParaRPr lang="en-US" sz="1800"/>
          </a:p>
          <a:p>
            <a:pPr lvl="2">
              <a:lnSpc>
                <a:spcPct val="80000"/>
              </a:lnSpc>
              <a:spcAft>
                <a:spcPct val="30000"/>
              </a:spcAft>
              <a:buFont typeface="Wingdings" pitchFamily="2" charset="2"/>
              <a:buChar char="Ø"/>
            </a:pPr>
            <a:r>
              <a:rPr lang="ru-RU" sz="1800"/>
              <a:t>Усиление</a:t>
            </a:r>
            <a:endParaRPr lang="en-US" sz="1800"/>
          </a:p>
          <a:p>
            <a:pPr lvl="2">
              <a:spcAft>
                <a:spcPct val="30000"/>
              </a:spcAft>
            </a:pPr>
            <a:endParaRPr lang="en-US" sz="2000"/>
          </a:p>
          <a:p>
            <a:pPr>
              <a:spcAft>
                <a:spcPct val="50000"/>
              </a:spcAft>
            </a:pPr>
            <a:endParaRPr lang="en-US"/>
          </a:p>
          <a:p>
            <a:pPr lvl="2">
              <a:spcAft>
                <a:spcPct val="30000"/>
              </a:spcAft>
              <a:buFontTx/>
              <a:buChar char="–"/>
            </a:pPr>
            <a:endParaRPr lang="en-US" sz="2000"/>
          </a:p>
          <a:p>
            <a:pPr lvl="1">
              <a:spcAft>
                <a:spcPct val="30000"/>
              </a:spcAft>
              <a:buFontTx/>
              <a:buChar char="•"/>
            </a:pPr>
            <a:endParaRPr lang="en-US" sz="2000"/>
          </a:p>
          <a:p>
            <a:pPr>
              <a:spcAft>
                <a:spcPct val="50000"/>
              </a:spcAft>
              <a:buFontTx/>
              <a:buChar char="•"/>
            </a:pPr>
            <a:endParaRPr lang="en-US"/>
          </a:p>
        </p:txBody>
      </p:sp>
      <p:grpSp>
        <p:nvGrpSpPr>
          <p:cNvPr id="49170" name="Group 42"/>
          <p:cNvGrpSpPr>
            <a:grpSpLocks/>
          </p:cNvGrpSpPr>
          <p:nvPr/>
        </p:nvGrpSpPr>
        <p:grpSpPr bwMode="auto">
          <a:xfrm>
            <a:off x="4572000" y="3048000"/>
            <a:ext cx="3962400" cy="2971800"/>
            <a:chOff x="4572000" y="2133600"/>
            <a:chExt cx="3962615" cy="2971800"/>
          </a:xfrm>
        </p:grpSpPr>
        <p:pic>
          <p:nvPicPr>
            <p:cNvPr id="49182" name="Picture 3"/>
            <p:cNvPicPr>
              <a:picLocks noChangeAspect="1" noChangeArrowheads="1"/>
            </p:cNvPicPr>
            <p:nvPr/>
          </p:nvPicPr>
          <p:blipFill>
            <a:blip r:embed="rId6" cstate="print">
              <a:lum bright="2000" contrast="-18000"/>
              <a:extLst>
                <a:ext uri="{28A0092B-C50C-407E-A947-70E740481C1C}">
                  <a14:useLocalDpi xmlns:a14="http://schemas.microsoft.com/office/drawing/2010/main" val="0"/>
                </a:ext>
              </a:extLst>
            </a:blip>
            <a:srcRect/>
            <a:stretch>
              <a:fillRect/>
            </a:stretch>
          </p:blipFill>
          <p:spPr bwMode="auto">
            <a:xfrm>
              <a:off x="4572000" y="2133600"/>
              <a:ext cx="396261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183" name="Straight Arrow Connector 24"/>
            <p:cNvCxnSpPr>
              <a:cxnSpLocks noChangeShapeType="1"/>
            </p:cNvCxnSpPr>
            <p:nvPr/>
          </p:nvCxnSpPr>
          <p:spPr bwMode="auto">
            <a:xfrm rot="16200000" flipV="1">
              <a:off x="7248525" y="3133725"/>
              <a:ext cx="342900" cy="247650"/>
            </a:xfrm>
            <a:prstGeom prst="straightConnector1">
              <a:avLst/>
            </a:prstGeom>
            <a:noFill/>
            <a:ln w="127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9184" name="Straight Arrow Connector 27"/>
            <p:cNvCxnSpPr>
              <a:cxnSpLocks noChangeShapeType="1"/>
            </p:cNvCxnSpPr>
            <p:nvPr/>
          </p:nvCxnSpPr>
          <p:spPr bwMode="auto">
            <a:xfrm rot="16200000" flipV="1">
              <a:off x="5295900" y="4381500"/>
              <a:ext cx="304800" cy="228600"/>
            </a:xfrm>
            <a:prstGeom prst="straightConnector1">
              <a:avLst/>
            </a:prstGeom>
            <a:noFill/>
            <a:ln w="127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9185" name="TextBox 37"/>
            <p:cNvSpPr txBox="1">
              <a:spLocks noChangeArrowheads="1"/>
            </p:cNvSpPr>
            <p:nvPr/>
          </p:nvSpPr>
          <p:spPr bwMode="auto">
            <a:xfrm>
              <a:off x="5486400" y="4533900"/>
              <a:ext cx="1066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chemeClr val="bg1"/>
                  </a:solidFill>
                </a:rPr>
                <a:t> Cut-off level </a:t>
              </a:r>
            </a:p>
          </p:txBody>
        </p:sp>
        <p:sp>
          <p:nvSpPr>
            <p:cNvPr id="49186" name="TextBox 39"/>
            <p:cNvSpPr txBox="1">
              <a:spLocks noChangeArrowheads="1"/>
            </p:cNvSpPr>
            <p:nvPr/>
          </p:nvSpPr>
          <p:spPr bwMode="auto">
            <a:xfrm>
              <a:off x="6858000" y="3352800"/>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chemeClr val="bg1"/>
                  </a:solidFill>
                </a:rPr>
                <a:t> 1-dB gain compression</a:t>
              </a:r>
            </a:p>
          </p:txBody>
        </p:sp>
        <p:sp>
          <p:nvSpPr>
            <p:cNvPr id="49187" name="Right Brace 40"/>
            <p:cNvSpPr>
              <a:spLocks/>
            </p:cNvSpPr>
            <p:nvPr/>
          </p:nvSpPr>
          <p:spPr bwMode="auto">
            <a:xfrm rot="-7452613">
              <a:off x="5951510" y="2507653"/>
              <a:ext cx="381000" cy="2012874"/>
            </a:xfrm>
            <a:prstGeom prst="rightBrace">
              <a:avLst>
                <a:gd name="adj1" fmla="val 8341"/>
                <a:gd name="adj2" fmla="val 49884"/>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Arial" pitchFamily="34" charset="0"/>
              </a:endParaRPr>
            </a:p>
          </p:txBody>
        </p:sp>
        <p:sp>
          <p:nvSpPr>
            <p:cNvPr id="49188" name="TextBox 41"/>
            <p:cNvSpPr txBox="1">
              <a:spLocks noChangeArrowheads="1"/>
            </p:cNvSpPr>
            <p:nvPr/>
          </p:nvSpPr>
          <p:spPr bwMode="auto">
            <a:xfrm rot="-1964901">
              <a:off x="5306400" y="3020139"/>
              <a:ext cx="14140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chemeClr val="bg1"/>
                  </a:solidFill>
                </a:rPr>
                <a:t> Linear region</a:t>
              </a:r>
            </a:p>
          </p:txBody>
        </p:sp>
      </p:grpSp>
      <p:pic>
        <p:nvPicPr>
          <p:cNvPr id="4917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533400"/>
            <a:ext cx="6540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2" name="Left Arrow Callout 48"/>
          <p:cNvSpPr>
            <a:spLocks noChangeArrowheads="1"/>
          </p:cNvSpPr>
          <p:nvPr/>
        </p:nvSpPr>
        <p:spPr bwMode="auto">
          <a:xfrm>
            <a:off x="5791200" y="685800"/>
            <a:ext cx="1981200" cy="304800"/>
          </a:xfrm>
          <a:prstGeom prst="leftArrowCallout">
            <a:avLst>
              <a:gd name="adj1" fmla="val 25000"/>
              <a:gd name="adj2" fmla="val 25000"/>
              <a:gd name="adj3" fmla="val 25007"/>
              <a:gd name="adj4" fmla="val 68440"/>
            </a:avLst>
          </a:prstGeom>
          <a:noFill/>
          <a:ln w="190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Arial" pitchFamily="34" charset="0"/>
            </a:endParaRPr>
          </a:p>
        </p:txBody>
      </p:sp>
      <p:sp>
        <p:nvSpPr>
          <p:cNvPr id="49173" name="TextBox 49"/>
          <p:cNvSpPr txBox="1">
            <a:spLocks noChangeArrowheads="1"/>
          </p:cNvSpPr>
          <p:nvPr/>
        </p:nvSpPr>
        <p:spPr bwMode="auto">
          <a:xfrm>
            <a:off x="6400800" y="685800"/>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Initial power level</a:t>
            </a:r>
          </a:p>
        </p:txBody>
      </p:sp>
      <p:sp>
        <p:nvSpPr>
          <p:cNvPr id="49174" name="Left Arrow Callout 50"/>
          <p:cNvSpPr>
            <a:spLocks noChangeArrowheads="1"/>
          </p:cNvSpPr>
          <p:nvPr/>
        </p:nvSpPr>
        <p:spPr bwMode="auto">
          <a:xfrm>
            <a:off x="5791200" y="1447800"/>
            <a:ext cx="2590800" cy="304800"/>
          </a:xfrm>
          <a:prstGeom prst="leftArrowCallout">
            <a:avLst>
              <a:gd name="adj1" fmla="val 25000"/>
              <a:gd name="adj2" fmla="val 25000"/>
              <a:gd name="adj3" fmla="val 24988"/>
              <a:gd name="adj4" fmla="val 81449"/>
            </a:avLst>
          </a:prstGeom>
          <a:noFill/>
          <a:ln w="190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Arial" pitchFamily="34" charset="0"/>
            </a:endParaRPr>
          </a:p>
        </p:txBody>
      </p:sp>
      <p:sp>
        <p:nvSpPr>
          <p:cNvPr id="49175" name="TextBox 51"/>
          <p:cNvSpPr txBox="1">
            <a:spLocks noChangeArrowheads="1"/>
          </p:cNvSpPr>
          <p:nvPr/>
        </p:nvSpPr>
        <p:spPr bwMode="auto">
          <a:xfrm>
            <a:off x="6229350" y="1447800"/>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Power sweep range &amp; On/Off</a:t>
            </a:r>
          </a:p>
        </p:txBody>
      </p:sp>
      <p:sp>
        <p:nvSpPr>
          <p:cNvPr id="49176" name="Left Arrow Callout 52"/>
          <p:cNvSpPr>
            <a:spLocks noChangeArrowheads="1"/>
          </p:cNvSpPr>
          <p:nvPr/>
        </p:nvSpPr>
        <p:spPr bwMode="auto">
          <a:xfrm>
            <a:off x="5772150" y="1905000"/>
            <a:ext cx="2533650" cy="304800"/>
          </a:xfrm>
          <a:prstGeom prst="leftArrowCallout">
            <a:avLst>
              <a:gd name="adj1" fmla="val 25000"/>
              <a:gd name="adj2" fmla="val 25000"/>
              <a:gd name="adj3" fmla="val 25014"/>
              <a:gd name="adj4" fmla="val 79509"/>
            </a:avLst>
          </a:prstGeom>
          <a:noFill/>
          <a:ln w="190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Arial" pitchFamily="34" charset="0"/>
            </a:endParaRPr>
          </a:p>
        </p:txBody>
      </p:sp>
      <p:sp>
        <p:nvSpPr>
          <p:cNvPr id="49177" name="TextBox 53"/>
          <p:cNvSpPr txBox="1">
            <a:spLocks noChangeArrowheads="1"/>
          </p:cNvSpPr>
          <p:nvPr/>
        </p:nvSpPr>
        <p:spPr bwMode="auto">
          <a:xfrm>
            <a:off x="6248400" y="1905000"/>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Count  for system loss/gain</a:t>
            </a:r>
          </a:p>
        </p:txBody>
      </p:sp>
      <p:sp>
        <p:nvSpPr>
          <p:cNvPr id="49178" name="Left Arrow Callout 54"/>
          <p:cNvSpPr>
            <a:spLocks noChangeArrowheads="1"/>
          </p:cNvSpPr>
          <p:nvPr/>
        </p:nvSpPr>
        <p:spPr bwMode="auto">
          <a:xfrm>
            <a:off x="5772150" y="2362200"/>
            <a:ext cx="2152650" cy="304800"/>
          </a:xfrm>
          <a:prstGeom prst="leftArrowCallout">
            <a:avLst>
              <a:gd name="adj1" fmla="val 25000"/>
              <a:gd name="adj2" fmla="val 25000"/>
              <a:gd name="adj3" fmla="val 25013"/>
              <a:gd name="adj4" fmla="val 76856"/>
            </a:avLst>
          </a:prstGeom>
          <a:noFill/>
          <a:ln w="190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Arial" pitchFamily="34" charset="0"/>
            </a:endParaRPr>
          </a:p>
        </p:txBody>
      </p:sp>
      <p:sp>
        <p:nvSpPr>
          <p:cNvPr id="49179" name="TextBox 55"/>
          <p:cNvSpPr txBox="1">
            <a:spLocks noChangeArrowheads="1"/>
          </p:cNvSpPr>
          <p:nvPr/>
        </p:nvSpPr>
        <p:spPr bwMode="auto">
          <a:xfrm>
            <a:off x="6248400" y="2362200"/>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Set power resolution</a:t>
            </a:r>
          </a:p>
        </p:txBody>
      </p:sp>
      <p:pic>
        <p:nvPicPr>
          <p:cNvPr id="49180" name="Picture 4" descr="11909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8600" y="228600"/>
            <a:ext cx="952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81" name="TextBox 38"/>
          <p:cNvSpPr txBox="1">
            <a:spLocks noChangeArrowheads="1"/>
          </p:cNvSpPr>
          <p:nvPr/>
        </p:nvSpPr>
        <p:spPr bwMode="auto">
          <a:xfrm>
            <a:off x="4929188" y="130175"/>
            <a:ext cx="1643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[Source]	</a:t>
            </a:r>
          </a:p>
        </p:txBody>
      </p:sp>
    </p:spTree>
    <p:extLst>
      <p:ext uri="{BB962C8B-B14F-4D97-AF65-F5344CB8AC3E}">
        <p14:creationId xmlns:p14="http://schemas.microsoft.com/office/powerpoint/2010/main" val="29132505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txBox="1">
            <a:spLocks noGrp="1"/>
          </p:cNvSpPr>
          <p:nvPr/>
        </p:nvSpPr>
        <p:spPr bwMode="white">
          <a:xfrm>
            <a:off x="228600" y="6638925"/>
            <a:ext cx="6143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ja-JP" sz="1000">
                <a:solidFill>
                  <a:srgbClr val="FFFFFF"/>
                </a:solidFill>
                <a:latin typeface="Arial" pitchFamily="34" charset="0"/>
                <a:ea typeface="Arial Unicode MS" pitchFamily="34" charset="-128"/>
                <a:cs typeface="Arial Unicode MS" pitchFamily="34" charset="-128"/>
              </a:rPr>
              <a:t>Page </a:t>
            </a:r>
            <a:fld id="{763751FB-B1E6-4D51-AC75-C14CCFFB6305}" type="slidenum">
              <a:rPr lang="en-US" altLang="ja-JP" sz="1000">
                <a:solidFill>
                  <a:srgbClr val="FFFFFF"/>
                </a:solidFill>
                <a:latin typeface="Arial" pitchFamily="34" charset="0"/>
                <a:ea typeface="Arial Unicode MS" pitchFamily="34" charset="-128"/>
                <a:cs typeface="Arial Unicode MS" pitchFamily="34" charset="-128"/>
              </a:rPr>
              <a:pPr/>
              <a:t>43</a:t>
            </a:fld>
            <a:endParaRPr lang="en-US" altLang="ja-JP" sz="1000">
              <a:solidFill>
                <a:srgbClr val="FFFFFF"/>
              </a:solidFill>
              <a:latin typeface="Arial" pitchFamily="34" charset="0"/>
              <a:ea typeface="Arial Unicode MS" pitchFamily="34" charset="-128"/>
              <a:cs typeface="Arial Unicode MS" pitchFamily="34" charset="-128"/>
            </a:endParaRPr>
          </a:p>
        </p:txBody>
      </p:sp>
      <p:pic>
        <p:nvPicPr>
          <p:cNvPr id="51203" name="Picture 5" descr="BBIQ straight_2"/>
          <p:cNvPicPr>
            <a:picLocks noChangeAspect="1" noChangeArrowheads="1"/>
          </p:cNvPicPr>
          <p:nvPr/>
        </p:nvPicPr>
        <p:blipFill>
          <a:blip r:embed="rId3">
            <a:extLst>
              <a:ext uri="{28A0092B-C50C-407E-A947-70E740481C1C}">
                <a14:useLocalDpi xmlns:a14="http://schemas.microsoft.com/office/drawing/2010/main" val="0"/>
              </a:ext>
            </a:extLst>
          </a:blip>
          <a:srcRect l="4218" t="21068" r="84467" b="19240"/>
          <a:stretch>
            <a:fillRect/>
          </a:stretch>
        </p:blipFill>
        <p:spPr bwMode="auto">
          <a:xfrm>
            <a:off x="179388" y="2060575"/>
            <a:ext cx="13335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6"/>
          <p:cNvSpPr txBox="1">
            <a:spLocks noChangeArrowheads="1"/>
          </p:cNvSpPr>
          <p:nvPr/>
        </p:nvSpPr>
        <p:spPr bwMode="black">
          <a:xfrm>
            <a:off x="2133600" y="1268413"/>
            <a:ext cx="6553200"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spcAft>
                <a:spcPct val="50000"/>
              </a:spcAft>
            </a:pPr>
            <a:r>
              <a:rPr lang="ru-RU" altLang="ja-JP" sz="2000" b="1" u="sng">
                <a:latin typeface="Arial" pitchFamily="34" charset="0"/>
                <a:ea typeface="Arial Unicode MS" pitchFamily="34" charset="-128"/>
                <a:cs typeface="Arial Unicode MS" pitchFamily="34" charset="-128"/>
              </a:rPr>
              <a:t>Основные достоинства</a:t>
            </a:r>
            <a:r>
              <a:rPr lang="en-US" altLang="ja-JP" sz="2000" b="1" u="sng">
                <a:latin typeface="Arial" pitchFamily="34" charset="0"/>
                <a:ea typeface="Arial Unicode MS" pitchFamily="34" charset="-128"/>
                <a:cs typeface="Arial Unicode MS" pitchFamily="34" charset="-128"/>
              </a:rPr>
              <a:t> </a:t>
            </a:r>
          </a:p>
          <a:p>
            <a:pPr>
              <a:spcAft>
                <a:spcPct val="50000"/>
              </a:spcAft>
              <a:buFontTx/>
              <a:buChar char="•"/>
            </a:pPr>
            <a:r>
              <a:rPr lang="en-US" altLang="ja-JP" sz="2000">
                <a:latin typeface="Arial" pitchFamily="34" charset="0"/>
                <a:ea typeface="Arial Unicode MS" pitchFamily="34" charset="-128"/>
                <a:cs typeface="Arial Unicode MS" pitchFamily="34" charset="-128"/>
              </a:rPr>
              <a:t>16 bit </a:t>
            </a:r>
            <a:r>
              <a:rPr lang="ru-RU" altLang="ja-JP" sz="2000">
                <a:latin typeface="Arial" pitchFamily="34" charset="0"/>
                <a:ea typeface="Arial Unicode MS" pitchFamily="34" charset="-128"/>
                <a:cs typeface="Arial Unicode MS" pitchFamily="34" charset="-128"/>
              </a:rPr>
              <a:t>АЦП, покрывающее весь диапазон частот</a:t>
            </a:r>
            <a:endParaRPr lang="en-US" altLang="ja-JP" sz="2000">
              <a:latin typeface="Arial" pitchFamily="34" charset="0"/>
              <a:ea typeface="Arial Unicode MS" pitchFamily="34" charset="-128"/>
              <a:cs typeface="Arial Unicode MS" pitchFamily="34" charset="-128"/>
            </a:endParaRPr>
          </a:p>
          <a:p>
            <a:pPr>
              <a:spcAft>
                <a:spcPct val="50000"/>
              </a:spcAft>
              <a:buFontTx/>
              <a:buChar char="•"/>
            </a:pPr>
            <a:r>
              <a:rPr lang="en-US" altLang="ja-JP" sz="2000">
                <a:latin typeface="Arial" pitchFamily="34" charset="0"/>
                <a:ea typeface="Arial Unicode MS" pitchFamily="34" charset="-128"/>
                <a:cs typeface="Arial Unicode MS" pitchFamily="34" charset="-128"/>
              </a:rPr>
              <a:t> </a:t>
            </a:r>
            <a:r>
              <a:rPr lang="ru-RU" altLang="ja-JP" sz="2000">
                <a:latin typeface="Arial" pitchFamily="34" charset="0"/>
                <a:ea typeface="Arial Unicode MS" pitchFamily="34" charset="-128"/>
                <a:cs typeface="Arial Unicode MS" pitchFamily="34" charset="-128"/>
              </a:rPr>
              <a:t>Возможность установки различных полос обработки видео сигнала </a:t>
            </a:r>
            <a:r>
              <a:rPr lang="en-US" altLang="ja-JP" sz="2000">
                <a:latin typeface="Arial" pitchFamily="34" charset="0"/>
                <a:ea typeface="Arial Unicode MS" pitchFamily="34" charset="-128"/>
                <a:cs typeface="Arial Unicode MS" pitchFamily="34" charset="-128"/>
              </a:rPr>
              <a:t>10/25/40 MHz </a:t>
            </a:r>
          </a:p>
          <a:p>
            <a:pPr>
              <a:spcAft>
                <a:spcPct val="50000"/>
              </a:spcAft>
              <a:buFontTx/>
              <a:buChar char="•"/>
            </a:pPr>
            <a:r>
              <a:rPr lang="en-US" altLang="ja-JP" sz="2000">
                <a:latin typeface="Arial" pitchFamily="34" charset="0"/>
                <a:ea typeface="Arial Unicode MS" pitchFamily="34" charset="-128"/>
                <a:cs typeface="Arial Unicode MS" pitchFamily="34" charset="-128"/>
              </a:rPr>
              <a:t> 50+ </a:t>
            </a:r>
            <a:r>
              <a:rPr lang="ru-RU" altLang="ja-JP" sz="2000">
                <a:latin typeface="Arial" pitchFamily="34" charset="0"/>
                <a:ea typeface="Arial Unicode MS" pitchFamily="34" charset="-128"/>
                <a:cs typeface="Arial Unicode MS" pitchFamily="34" charset="-128"/>
              </a:rPr>
              <a:t>демодулирование более 50 форматов с помощью</a:t>
            </a:r>
            <a:r>
              <a:rPr lang="en-US" altLang="ja-JP" sz="2000">
                <a:latin typeface="Arial" pitchFamily="34" charset="0"/>
                <a:ea typeface="Arial Unicode MS" pitchFamily="34" charset="-128"/>
                <a:cs typeface="Arial Unicode MS" pitchFamily="34" charset="-128"/>
              </a:rPr>
              <a:t> 89601A</a:t>
            </a:r>
          </a:p>
          <a:p>
            <a:pPr>
              <a:spcAft>
                <a:spcPct val="50000"/>
              </a:spcAft>
              <a:buFontTx/>
              <a:buChar char="•"/>
            </a:pPr>
            <a:r>
              <a:rPr lang="en-US" altLang="ja-JP" sz="2000">
                <a:latin typeface="Arial" pitchFamily="34" charset="0"/>
                <a:ea typeface="Arial Unicode MS" pitchFamily="34" charset="-128"/>
                <a:cs typeface="Arial Unicode MS" pitchFamily="34" charset="-128"/>
              </a:rPr>
              <a:t> 2</a:t>
            </a:r>
            <a:r>
              <a:rPr lang="ru-RU" altLang="ja-JP" sz="2000">
                <a:latin typeface="Arial" pitchFamily="34" charset="0"/>
                <a:ea typeface="Arial Unicode MS" pitchFamily="34" charset="-128"/>
                <a:cs typeface="Arial Unicode MS" pitchFamily="34" charset="-128"/>
              </a:rPr>
              <a:t>х канальный независимый векторный анализ с </a:t>
            </a:r>
            <a:r>
              <a:rPr lang="en-US" altLang="ja-JP" sz="2000">
                <a:latin typeface="Arial" pitchFamily="34" charset="0"/>
                <a:ea typeface="Arial Unicode MS" pitchFamily="34" charset="-128"/>
                <a:cs typeface="Arial Unicode MS" pitchFamily="34" charset="-128"/>
              </a:rPr>
              <a:t>89601A </a:t>
            </a:r>
          </a:p>
          <a:p>
            <a:pPr>
              <a:spcAft>
                <a:spcPct val="50000"/>
              </a:spcAft>
              <a:buFontTx/>
              <a:buChar char="•"/>
            </a:pPr>
            <a:r>
              <a:rPr lang="en-US" altLang="ja-JP" sz="2000">
                <a:latin typeface="Arial" pitchFamily="34" charset="0"/>
                <a:ea typeface="Arial Unicode MS" pitchFamily="34" charset="-128"/>
                <a:cs typeface="Arial Unicode MS" pitchFamily="34" charset="-128"/>
              </a:rPr>
              <a:t> 512 </a:t>
            </a:r>
            <a:r>
              <a:rPr lang="ru-RU" altLang="ja-JP" sz="2000">
                <a:latin typeface="Arial" pitchFamily="34" charset="0"/>
                <a:ea typeface="Arial Unicode MS" pitchFamily="34" charset="-128"/>
                <a:cs typeface="Arial Unicode MS" pitchFamily="34" charset="-128"/>
              </a:rPr>
              <a:t>Мвыб</a:t>
            </a:r>
            <a:r>
              <a:rPr lang="en-US" altLang="ja-JP" sz="2000">
                <a:latin typeface="Arial" pitchFamily="34" charset="0"/>
                <a:ea typeface="Arial Unicode MS" pitchFamily="34" charset="-128"/>
                <a:cs typeface="Arial Unicode MS" pitchFamily="34" charset="-128"/>
              </a:rPr>
              <a:t> </a:t>
            </a:r>
            <a:r>
              <a:rPr lang="ru-RU" altLang="ja-JP" sz="2000">
                <a:latin typeface="Arial" pitchFamily="34" charset="0"/>
                <a:ea typeface="Arial Unicode MS" pitchFamily="34" charset="-128"/>
                <a:cs typeface="Arial Unicode MS" pitchFamily="34" charset="-128"/>
              </a:rPr>
              <a:t>память для захвата видео сигнала</a:t>
            </a:r>
            <a:endParaRPr lang="en-US" altLang="ja-JP" sz="2000">
              <a:latin typeface="Arial" pitchFamily="34" charset="0"/>
              <a:ea typeface="Arial Unicode MS" pitchFamily="34" charset="-128"/>
              <a:cs typeface="Arial Unicode MS" pitchFamily="34" charset="-128"/>
            </a:endParaRPr>
          </a:p>
          <a:p>
            <a:pPr>
              <a:spcAft>
                <a:spcPct val="50000"/>
              </a:spcAft>
              <a:buFontTx/>
              <a:buChar char="•"/>
            </a:pPr>
            <a:r>
              <a:rPr lang="en-US" altLang="ja-JP" sz="2000">
                <a:latin typeface="Arial" pitchFamily="34" charset="0"/>
                <a:ea typeface="Arial Unicode MS" pitchFamily="34" charset="-128"/>
                <a:cs typeface="Arial Unicode MS" pitchFamily="34" charset="-128"/>
              </a:rPr>
              <a:t> </a:t>
            </a:r>
            <a:r>
              <a:rPr lang="ru-RU" altLang="ja-JP" sz="2000">
                <a:latin typeface="Arial" pitchFamily="34" charset="0"/>
                <a:ea typeface="Arial Unicode MS" pitchFamily="34" charset="-128"/>
                <a:cs typeface="Arial Unicode MS" pitchFamily="34" charset="-128"/>
              </a:rPr>
              <a:t>Поддержка активных и пассивных пробников</a:t>
            </a:r>
            <a:r>
              <a:rPr lang="en-US" altLang="ja-JP" sz="2000">
                <a:latin typeface="Arial" pitchFamily="34" charset="0"/>
                <a:ea typeface="Arial Unicode MS" pitchFamily="34" charset="-128"/>
                <a:cs typeface="Arial Unicode MS" pitchFamily="34" charset="-128"/>
              </a:rPr>
              <a:t> </a:t>
            </a:r>
          </a:p>
          <a:p>
            <a:pPr>
              <a:spcAft>
                <a:spcPct val="50000"/>
              </a:spcAft>
            </a:pPr>
            <a:r>
              <a:rPr lang="ru-RU" altLang="ja-JP" sz="2000" b="1">
                <a:solidFill>
                  <a:schemeClr val="tx2"/>
                </a:solidFill>
                <a:latin typeface="Arial" pitchFamily="34" charset="0"/>
                <a:ea typeface="Arial Unicode MS" pitchFamily="34" charset="-128"/>
                <a:cs typeface="Arial Unicode MS" pitchFamily="34" charset="-128"/>
              </a:rPr>
              <a:t>Все существующие модели </a:t>
            </a:r>
            <a:r>
              <a:rPr lang="en-US" altLang="ja-JP" sz="2000" b="1">
                <a:solidFill>
                  <a:schemeClr val="tx2"/>
                </a:solidFill>
                <a:latin typeface="Arial" pitchFamily="34" charset="0"/>
                <a:ea typeface="Arial Unicode MS" pitchFamily="34" charset="-128"/>
                <a:cs typeface="Arial Unicode MS" pitchFamily="34" charset="-128"/>
              </a:rPr>
              <a:t>MXA </a:t>
            </a:r>
            <a:r>
              <a:rPr lang="ru-RU" altLang="ja-JP" sz="2000" b="1">
                <a:solidFill>
                  <a:schemeClr val="tx2"/>
                </a:solidFill>
                <a:latin typeface="Arial" pitchFamily="34" charset="0"/>
                <a:ea typeface="Arial Unicode MS" pitchFamily="34" charset="-128"/>
                <a:cs typeface="Arial Unicode MS" pitchFamily="34" charset="-128"/>
              </a:rPr>
              <a:t>модернизируются</a:t>
            </a:r>
            <a:endParaRPr lang="en-US" altLang="ja-JP" sz="2000" b="1">
              <a:solidFill>
                <a:schemeClr val="tx2"/>
              </a:solidFill>
              <a:latin typeface="Arial" pitchFamily="34" charset="0"/>
              <a:ea typeface="Arial Unicode MS" pitchFamily="34" charset="-128"/>
              <a:cs typeface="Arial Unicode MS" pitchFamily="34" charset="-128"/>
            </a:endParaRPr>
          </a:p>
        </p:txBody>
      </p:sp>
      <p:sp>
        <p:nvSpPr>
          <p:cNvPr id="7" name="Rectangle 11"/>
          <p:cNvSpPr txBox="1">
            <a:spLocks noChangeArrowheads="1"/>
          </p:cNvSpPr>
          <p:nvPr/>
        </p:nvSpPr>
        <p:spPr bwMode="auto">
          <a:xfrm>
            <a:off x="227013" y="227013"/>
            <a:ext cx="8691562" cy="992187"/>
          </a:xfrm>
          <a:prstGeom prst="rect">
            <a:avLst/>
          </a:prstGeom>
          <a:noFill/>
          <a:ln w="9525">
            <a:noFill/>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ct val="10000"/>
              </a:spcAft>
            </a:pPr>
            <a:r>
              <a:rPr lang="ru-RU" altLang="ja-JP" b="1">
                <a:solidFill>
                  <a:schemeClr val="tx2"/>
                </a:solidFill>
                <a:ea typeface="Arial Unicode MS" pitchFamily="34" charset="-128"/>
                <a:cs typeface="Arial Unicode MS" pitchFamily="34" charset="-128"/>
              </a:rPr>
              <a:t>Аналоговые </a:t>
            </a:r>
            <a:r>
              <a:rPr lang="en-US" altLang="ja-JP" b="1">
                <a:solidFill>
                  <a:schemeClr val="tx2"/>
                </a:solidFill>
                <a:ea typeface="Arial Unicode MS" pitchFamily="34" charset="-128"/>
                <a:cs typeface="Arial Unicode MS" pitchFamily="34" charset="-128"/>
              </a:rPr>
              <a:t>IQ </a:t>
            </a:r>
            <a:r>
              <a:rPr lang="ru-RU" altLang="ja-JP" b="1">
                <a:solidFill>
                  <a:schemeClr val="tx2"/>
                </a:solidFill>
                <a:ea typeface="Arial Unicode MS" pitchFamily="34" charset="-128"/>
                <a:cs typeface="Arial Unicode MS" pitchFamily="34" charset="-128"/>
              </a:rPr>
              <a:t>входы для анализа демодулированных </a:t>
            </a:r>
            <a:r>
              <a:rPr lang="en-US" altLang="ja-JP" b="1">
                <a:solidFill>
                  <a:schemeClr val="tx2"/>
                </a:solidFill>
                <a:ea typeface="Arial Unicode MS" pitchFamily="34" charset="-128"/>
                <a:cs typeface="Arial Unicode MS" pitchFamily="34" charset="-128"/>
              </a:rPr>
              <a:t>IQ </a:t>
            </a:r>
            <a:r>
              <a:rPr lang="ru-RU" altLang="ja-JP" b="1">
                <a:solidFill>
                  <a:schemeClr val="tx2"/>
                </a:solidFill>
                <a:ea typeface="Arial Unicode MS" pitchFamily="34" charset="-128"/>
                <a:cs typeface="Arial Unicode MS" pitchFamily="34" charset="-128"/>
              </a:rPr>
              <a:t>сигналов в анализаторах </a:t>
            </a:r>
            <a:r>
              <a:rPr lang="en-US" altLang="ja-JP" b="1">
                <a:solidFill>
                  <a:schemeClr val="tx2"/>
                </a:solidFill>
                <a:ea typeface="Arial Unicode MS" pitchFamily="34" charset="-128"/>
                <a:cs typeface="Arial Unicode MS" pitchFamily="34" charset="-128"/>
              </a:rPr>
              <a:t>Agilent MXA </a:t>
            </a:r>
            <a:r>
              <a:rPr lang="ru-RU" altLang="ja-JP" b="1">
                <a:solidFill>
                  <a:schemeClr val="tx2"/>
                </a:solidFill>
                <a:ea typeface="Arial Unicode MS" pitchFamily="34" charset="-128"/>
                <a:cs typeface="Arial Unicode MS" pitchFamily="34" charset="-128"/>
              </a:rPr>
              <a:t>и </a:t>
            </a:r>
            <a:r>
              <a:rPr lang="en-US" altLang="ja-JP" b="1">
                <a:solidFill>
                  <a:schemeClr val="tx2"/>
                </a:solidFill>
                <a:ea typeface="Arial Unicode MS" pitchFamily="34" charset="-128"/>
                <a:cs typeface="Arial Unicode MS" pitchFamily="34" charset="-128"/>
              </a:rPr>
              <a:t>PXA</a:t>
            </a:r>
            <a:r>
              <a:rPr lang="ru-RU" altLang="ja-JP" b="1">
                <a:solidFill>
                  <a:schemeClr val="tx2"/>
                </a:solidFill>
                <a:ea typeface="Arial Unicode MS" pitchFamily="34" charset="-128"/>
                <a:cs typeface="Arial Unicode MS" pitchFamily="34" charset="-128"/>
              </a:rPr>
              <a:t/>
            </a:r>
            <a:br>
              <a:rPr lang="ru-RU" altLang="ja-JP" b="1">
                <a:solidFill>
                  <a:schemeClr val="tx2"/>
                </a:solidFill>
                <a:ea typeface="Arial Unicode MS" pitchFamily="34" charset="-128"/>
                <a:cs typeface="Arial Unicode MS" pitchFamily="34" charset="-128"/>
              </a:rPr>
            </a:br>
            <a:r>
              <a:rPr lang="ru-RU" altLang="ja-JP" b="1">
                <a:solidFill>
                  <a:srgbClr val="CC0099"/>
                </a:solidFill>
                <a:ea typeface="Arial Unicode MS" pitchFamily="34" charset="-128"/>
                <a:cs typeface="Arial Unicode MS" pitchFamily="34" charset="-128"/>
              </a:rPr>
              <a:t>Опция </a:t>
            </a:r>
            <a:r>
              <a:rPr lang="en-US" altLang="ja-JP" b="1">
                <a:solidFill>
                  <a:srgbClr val="CC0099"/>
                </a:solidFill>
                <a:ea typeface="Arial Unicode MS" pitchFamily="34" charset="-128"/>
                <a:cs typeface="Arial Unicode MS" pitchFamily="34" charset="-128"/>
              </a:rPr>
              <a:t>BBA</a:t>
            </a:r>
            <a:endParaRPr lang="en-US" altLang="ja-JP" b="1">
              <a:solidFill>
                <a:schemeClr val="tx2"/>
              </a:solidFill>
              <a:ea typeface="Arial Unicode MS" pitchFamily="34" charset="-128"/>
              <a:cs typeface="Arial Unicode MS" pitchFamily="34" charset="-128"/>
            </a:endParaRPr>
          </a:p>
        </p:txBody>
      </p:sp>
      <p:sp>
        <p:nvSpPr>
          <p:cNvPr id="51206" name="Slide Number Placeholder 5"/>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56CD75F3-E79D-4130-B113-DCCF48DCA7A6}" type="slidenum">
              <a:rPr lang="en-US" sz="800">
                <a:solidFill>
                  <a:srgbClr val="FFFFFF"/>
                </a:solidFill>
              </a:rPr>
              <a:pPr/>
              <a:t>43</a:t>
            </a:fld>
            <a:endParaRPr lang="en-US" sz="800">
              <a:solidFill>
                <a:srgbClr val="FFFFFF"/>
              </a:solidFill>
            </a:endParaRPr>
          </a:p>
        </p:txBody>
      </p:sp>
    </p:spTree>
    <p:extLst>
      <p:ext uri="{BB962C8B-B14F-4D97-AF65-F5344CB8AC3E}">
        <p14:creationId xmlns:p14="http://schemas.microsoft.com/office/powerpoint/2010/main" val="157712632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
          <p:cNvSpPr txBox="1">
            <a:spLocks noGrp="1"/>
          </p:cNvSpPr>
          <p:nvPr/>
        </p:nvSpPr>
        <p:spPr bwMode="white">
          <a:xfrm>
            <a:off x="228600" y="6638925"/>
            <a:ext cx="614363" cy="152400"/>
          </a:xfrm>
          <a:prstGeom prst="rect">
            <a:avLst/>
          </a:prstGeom>
          <a:noFill/>
          <a:ln>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63B63539-113C-429E-88CF-AA77A6A49C86}" type="slidenum">
              <a:rPr lang="en-US" sz="800">
                <a:solidFill>
                  <a:srgbClr val="FFFFFF"/>
                </a:solidFill>
              </a:rPr>
              <a:pPr/>
              <a:t>44</a:t>
            </a:fld>
            <a:endParaRPr lang="en-US" sz="800">
              <a:solidFill>
                <a:srgbClr val="FFFFFF"/>
              </a:solidFill>
            </a:endParaRPr>
          </a:p>
        </p:txBody>
      </p:sp>
      <p:sp>
        <p:nvSpPr>
          <p:cNvPr id="16" name="Slide Number Placeholder 3"/>
          <p:cNvSpPr txBox="1">
            <a:spLocks noGrp="1"/>
          </p:cNvSpPr>
          <p:nvPr/>
        </p:nvSpPr>
        <p:spPr bwMode="white">
          <a:xfrm>
            <a:off x="228600" y="6638925"/>
            <a:ext cx="614363" cy="152400"/>
          </a:xfrm>
          <a:prstGeom prst="rect">
            <a:avLst/>
          </a:prstGeom>
          <a:noFill/>
          <a:ln>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3247855D-FF05-42A6-85A3-C9758AB866E9}" type="slidenum">
              <a:rPr lang="en-US" sz="800">
                <a:solidFill>
                  <a:srgbClr val="FFFFFF"/>
                </a:solidFill>
              </a:rPr>
              <a:pPr/>
              <a:t>44</a:t>
            </a:fld>
            <a:endParaRPr lang="en-US" sz="800">
              <a:solidFill>
                <a:srgbClr val="FFFFFF"/>
              </a:solidFill>
            </a:endParaRPr>
          </a:p>
        </p:txBody>
      </p:sp>
      <p:sp>
        <p:nvSpPr>
          <p:cNvPr id="12" name="Slide Number Placeholder 3"/>
          <p:cNvSpPr txBox="1">
            <a:spLocks noGrp="1"/>
          </p:cNvSpPr>
          <p:nvPr/>
        </p:nvSpPr>
        <p:spPr bwMode="white">
          <a:xfrm>
            <a:off x="228600" y="6638925"/>
            <a:ext cx="614363" cy="152400"/>
          </a:xfrm>
          <a:prstGeom prst="rect">
            <a:avLst/>
          </a:prstGeom>
          <a:noFill/>
          <a:ln>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27A8C9DB-01BA-45D3-A5BA-EEFA13F5B551}" type="slidenum">
              <a:rPr lang="en-US" sz="800">
                <a:solidFill>
                  <a:srgbClr val="FFFFFF"/>
                </a:solidFill>
              </a:rPr>
              <a:pPr/>
              <a:t>44</a:t>
            </a:fld>
            <a:endParaRPr lang="en-US" sz="800">
              <a:solidFill>
                <a:srgbClr val="FFFFFF"/>
              </a:solidFill>
            </a:endParaRPr>
          </a:p>
        </p:txBody>
      </p:sp>
      <p:sp>
        <p:nvSpPr>
          <p:cNvPr id="15" name="Rectangle 7"/>
          <p:cNvSpPr txBox="1">
            <a:spLocks noGrp="1" noChangeArrowheads="1"/>
          </p:cNvSpPr>
          <p:nvPr/>
        </p:nvSpPr>
        <p:spPr bwMode="white">
          <a:xfrm>
            <a:off x="228600" y="6638925"/>
            <a:ext cx="614363" cy="152400"/>
          </a:xfrm>
          <a:prstGeom prst="rect">
            <a:avLst/>
          </a:prstGeom>
          <a:noFill/>
          <a:ln>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8B846E7C-8743-407F-81EE-3BA7CC12D5C7}" type="slidenum">
              <a:rPr lang="en-US" sz="800">
                <a:solidFill>
                  <a:srgbClr val="FFFFFF"/>
                </a:solidFill>
              </a:rPr>
              <a:pPr/>
              <a:t>44</a:t>
            </a:fld>
            <a:endParaRPr lang="en-US" sz="800">
              <a:solidFill>
                <a:srgbClr val="FFFFFF"/>
              </a:solidFill>
            </a:endParaRPr>
          </a:p>
        </p:txBody>
      </p:sp>
      <p:sp>
        <p:nvSpPr>
          <p:cNvPr id="61446" name="Rectangle 2"/>
          <p:cNvSpPr>
            <a:spLocks noGrp="1" noChangeArrowheads="1"/>
          </p:cNvSpPr>
          <p:nvPr>
            <p:ph type="ctrTitle" idx="4294967295"/>
          </p:nvPr>
        </p:nvSpPr>
        <p:spPr>
          <a:xfrm>
            <a:off x="4343400" y="457200"/>
            <a:ext cx="4572000" cy="2157413"/>
          </a:xfrm>
        </p:spPr>
        <p:txBody>
          <a:bodyPr/>
          <a:lstStyle/>
          <a:p>
            <a:pPr algn="r" eaLnBrk="1" hangingPunct="1"/>
            <a:r>
              <a:rPr lang="ru-RU" altLang="ja-JP" sz="2400" smtClean="0"/>
              <a:t>Анализатор сигналов высшего класса </a:t>
            </a:r>
            <a:r>
              <a:rPr lang="en-US" altLang="ja-JP" sz="2400" smtClean="0">
                <a:ea typeface="Arial Unicode MS" pitchFamily="34" charset="-128"/>
                <a:cs typeface="Arial Unicode MS" pitchFamily="34" charset="-128"/>
              </a:rPr>
              <a:t>Agilent</a:t>
            </a:r>
            <a:r>
              <a:rPr lang="ru-RU" altLang="ja-JP" sz="2400" smtClean="0"/>
              <a:t> </a:t>
            </a:r>
            <a:r>
              <a:rPr lang="en-US" altLang="ja-JP" sz="2400" smtClean="0">
                <a:ea typeface="Arial Unicode MS" pitchFamily="34" charset="-128"/>
                <a:cs typeface="Arial Unicode MS" pitchFamily="34" charset="-128"/>
              </a:rPr>
              <a:t>PXA</a:t>
            </a:r>
            <a:br>
              <a:rPr lang="en-US" altLang="ja-JP" sz="2400" smtClean="0">
                <a:ea typeface="Arial Unicode MS" pitchFamily="34" charset="-128"/>
                <a:cs typeface="Arial Unicode MS" pitchFamily="34" charset="-128"/>
              </a:rPr>
            </a:br>
            <a:r>
              <a:rPr lang="en-US" altLang="ja-JP" sz="1600" smtClean="0">
                <a:ea typeface="Arial Unicode MS" pitchFamily="34" charset="-128"/>
                <a:cs typeface="Arial Unicode MS" pitchFamily="34" charset="-128"/>
              </a:rPr>
              <a:t>N9030A </a:t>
            </a:r>
            <a:r>
              <a:rPr lang="en-US" sz="2000" smtClean="0"/>
              <a:t/>
            </a:r>
            <a:br>
              <a:rPr lang="en-US" sz="2000" smtClean="0"/>
            </a:br>
            <a:endParaRPr lang="en-US" sz="2000" smtClean="0"/>
          </a:p>
        </p:txBody>
      </p:sp>
      <p:sp>
        <p:nvSpPr>
          <p:cNvPr id="61447" name="Text Box 4"/>
          <p:cNvSpPr txBox="1">
            <a:spLocks noChangeArrowheads="1"/>
          </p:cNvSpPr>
          <p:nvPr/>
        </p:nvSpPr>
        <p:spPr bwMode="auto">
          <a:xfrm>
            <a:off x="304800" y="1893888"/>
            <a:ext cx="8458200" cy="17240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sz="2400">
                <a:solidFill>
                  <a:schemeClr val="tx1"/>
                </a:solidFill>
                <a:latin typeface="Times New Roman" pitchFamily="18" charset="0"/>
              </a:defRPr>
            </a:lvl1pPr>
            <a:lvl2pPr marL="2286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800" b="1">
              <a:latin typeface="Arial" pitchFamily="34" charset="0"/>
            </a:endParaRPr>
          </a:p>
          <a:p>
            <a:pPr lvl="1" eaLnBrk="1" hangingPunct="1"/>
            <a:r>
              <a:rPr lang="ru-RU" sz="1800" b="1">
                <a:latin typeface="Arial" pitchFamily="34" charset="0"/>
              </a:rPr>
              <a:t>Сконструированный с расчётом на развитие </a:t>
            </a:r>
            <a:r>
              <a:rPr lang="en-US" sz="1800" b="1">
                <a:latin typeface="Arial" pitchFamily="34" charset="0"/>
              </a:rPr>
              <a:t>Agilent PXA</a:t>
            </a:r>
            <a:r>
              <a:rPr lang="ru-RU" sz="1800" b="1">
                <a:latin typeface="Arial" pitchFamily="34" charset="0"/>
              </a:rPr>
              <a:t> – эволюционная замена Вашего анализатора высшего класса</a:t>
            </a:r>
            <a:r>
              <a:rPr lang="en-US" sz="1800" b="1">
                <a:latin typeface="Arial" pitchFamily="34" charset="0"/>
              </a:rPr>
              <a:t>.</a:t>
            </a:r>
            <a:r>
              <a:rPr lang="ru-RU" sz="1800" b="1">
                <a:latin typeface="Arial" pitchFamily="34" charset="0"/>
              </a:rPr>
              <a:t> Параметры, приложения, расширяемость и гибкость платформы </a:t>
            </a:r>
            <a:r>
              <a:rPr lang="en-US" sz="1800" b="1">
                <a:latin typeface="Arial" pitchFamily="34" charset="0"/>
              </a:rPr>
              <a:t>PXA </a:t>
            </a:r>
            <a:r>
              <a:rPr lang="ru-RU" sz="1800" b="1">
                <a:latin typeface="Arial" pitchFamily="34" charset="0"/>
              </a:rPr>
              <a:t>позволят</a:t>
            </a:r>
            <a:r>
              <a:rPr lang="en-US" sz="1800" b="1">
                <a:latin typeface="Arial" pitchFamily="34" charset="0"/>
              </a:rPr>
              <a:t> </a:t>
            </a:r>
            <a:r>
              <a:rPr lang="ru-RU" sz="1800" b="1">
                <a:latin typeface="Arial" pitchFamily="34" charset="0"/>
              </a:rPr>
              <a:t>решать очень сложные задачи в различных областях</a:t>
            </a:r>
            <a:r>
              <a:rPr lang="en-US" sz="1800" b="1">
                <a:latin typeface="Arial" pitchFamily="34" charset="0"/>
              </a:rPr>
              <a:t>.</a:t>
            </a:r>
            <a:r>
              <a:rPr lang="en-US" sz="2000" b="1">
                <a:latin typeface="Arial" pitchFamily="34" charset="0"/>
              </a:rPr>
              <a:t> </a:t>
            </a:r>
          </a:p>
          <a:p>
            <a:pPr lvl="1" eaLnBrk="1" hangingPunct="1"/>
            <a:endParaRPr lang="en-US" sz="2000" b="1">
              <a:latin typeface="Arial" pitchFamily="34" charset="0"/>
            </a:endParaRPr>
          </a:p>
        </p:txBody>
      </p:sp>
      <p:pic>
        <p:nvPicPr>
          <p:cNvPr id="61448" name="Picture 8" descr="pxa pulse screen yellow lo 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6550"/>
            <a:ext cx="37338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Diagram 12"/>
          <p:cNvGraphicFramePr/>
          <p:nvPr/>
        </p:nvGraphicFramePr>
        <p:xfrm>
          <a:off x="996170" y="3652578"/>
          <a:ext cx="7148881" cy="24875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1450" name="Text Box 10"/>
          <p:cNvSpPr txBox="1">
            <a:spLocks noChangeArrowheads="1"/>
          </p:cNvSpPr>
          <p:nvPr/>
        </p:nvSpPr>
        <p:spPr bwMode="auto">
          <a:xfrm>
            <a:off x="2667000" y="3657600"/>
            <a:ext cx="4419600" cy="554038"/>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ru-RU" sz="1800">
                <a:latin typeface="Agilent TT Cond" pitchFamily="34" charset="0"/>
              </a:rPr>
              <a:t>Параметры</a:t>
            </a:r>
            <a:r>
              <a:rPr lang="en-US" sz="1800">
                <a:latin typeface="Agilent TT Cond" pitchFamily="34" charset="0"/>
              </a:rPr>
              <a:t>: </a:t>
            </a:r>
            <a:r>
              <a:rPr lang="ru-RU" sz="1800">
                <a:latin typeface="Agilent TT Cond" pitchFamily="34" charset="0"/>
              </a:rPr>
              <a:t>лучший СВЧ анализатор сигналов</a:t>
            </a:r>
          </a:p>
          <a:p>
            <a:endParaRPr lang="en-US" sz="1800">
              <a:latin typeface="Agilent TT Cond" pitchFamily="34" charset="0"/>
            </a:endParaRPr>
          </a:p>
        </p:txBody>
      </p:sp>
      <p:sp>
        <p:nvSpPr>
          <p:cNvPr id="61451" name="Text Box 11"/>
          <p:cNvSpPr txBox="1">
            <a:spLocks noChangeArrowheads="1"/>
          </p:cNvSpPr>
          <p:nvPr/>
        </p:nvSpPr>
        <p:spPr bwMode="auto">
          <a:xfrm>
            <a:off x="2667000" y="4327525"/>
            <a:ext cx="4419600" cy="554038"/>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ru-RU" sz="1800">
                <a:latin typeface="Agilent TT Cond" pitchFamily="34" charset="0"/>
              </a:rPr>
              <a:t>Приложения</a:t>
            </a:r>
            <a:r>
              <a:rPr lang="en-US" sz="1800">
                <a:latin typeface="Agilent TT Cond" pitchFamily="34" charset="0"/>
              </a:rPr>
              <a:t>: </a:t>
            </a:r>
            <a:r>
              <a:rPr lang="ru-RU" sz="1800">
                <a:latin typeface="Agilent TT Cond" pitchFamily="34" charset="0"/>
              </a:rPr>
              <a:t>самый широкий набор возможностей по анализу и демодуляции</a:t>
            </a:r>
            <a:endParaRPr lang="en-US" sz="1800">
              <a:latin typeface="Agilent TT Cond" pitchFamily="34" charset="0"/>
            </a:endParaRPr>
          </a:p>
        </p:txBody>
      </p:sp>
      <p:sp>
        <p:nvSpPr>
          <p:cNvPr id="61452" name="Text Box 12"/>
          <p:cNvSpPr txBox="1">
            <a:spLocks noChangeArrowheads="1"/>
          </p:cNvSpPr>
          <p:nvPr/>
        </p:nvSpPr>
        <p:spPr bwMode="auto">
          <a:xfrm>
            <a:off x="2667000" y="5013325"/>
            <a:ext cx="4419600" cy="554038"/>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ru-RU" sz="1800">
                <a:latin typeface="Agilent TT Cond" pitchFamily="34" charset="0"/>
              </a:rPr>
              <a:t>Расширяемость</a:t>
            </a:r>
            <a:r>
              <a:rPr lang="en-US" sz="1800">
                <a:latin typeface="Agilent TT Cond" pitchFamily="34" charset="0"/>
              </a:rPr>
              <a:t>: </a:t>
            </a:r>
            <a:r>
              <a:rPr lang="ru-RU" sz="1800">
                <a:latin typeface="Agilent TT Cond" pitchFamily="34" charset="0"/>
              </a:rPr>
              <a:t>защита инвестиций</a:t>
            </a:r>
          </a:p>
          <a:p>
            <a:endParaRPr lang="en-US" sz="1800">
              <a:latin typeface="Agilent TT Cond" pitchFamily="34" charset="0"/>
            </a:endParaRPr>
          </a:p>
        </p:txBody>
      </p:sp>
      <p:sp>
        <p:nvSpPr>
          <p:cNvPr id="61453" name="Text Box 13"/>
          <p:cNvSpPr txBox="1">
            <a:spLocks noChangeArrowheads="1"/>
          </p:cNvSpPr>
          <p:nvPr/>
        </p:nvSpPr>
        <p:spPr bwMode="auto">
          <a:xfrm>
            <a:off x="2667000" y="5638800"/>
            <a:ext cx="4419600" cy="554038"/>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ru-RU" sz="1800">
                <a:latin typeface="Agilent TT Cond" pitchFamily="34" charset="0"/>
              </a:rPr>
              <a:t>Прямая замена </a:t>
            </a:r>
            <a:r>
              <a:rPr lang="en-US" sz="1800">
                <a:latin typeface="Agilent TT Cond" pitchFamily="34" charset="0"/>
              </a:rPr>
              <a:t>PSA</a:t>
            </a:r>
          </a:p>
          <a:p>
            <a:endParaRPr lang="en-US" sz="1800">
              <a:latin typeface="Agilent TT Cond" pitchFamily="34" charset="0"/>
            </a:endParaRPr>
          </a:p>
        </p:txBody>
      </p:sp>
      <p:sp>
        <p:nvSpPr>
          <p:cNvPr id="61454" name="Slide Number Placeholder 13"/>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3C796C20-7A17-4C0F-8B77-03F73DFC2AD1}" type="slidenum">
              <a:rPr lang="en-US" sz="800">
                <a:solidFill>
                  <a:srgbClr val="FFFFFF"/>
                </a:solidFill>
              </a:rPr>
              <a:pPr/>
              <a:t>44</a:t>
            </a:fld>
            <a:endParaRPr lang="en-US" sz="800">
              <a:solidFill>
                <a:srgbClr val="FFFFFF"/>
              </a:solidFill>
            </a:endParaRPr>
          </a:p>
        </p:txBody>
      </p:sp>
    </p:spTree>
    <p:extLst>
      <p:ext uri="{BB962C8B-B14F-4D97-AF65-F5344CB8AC3E}">
        <p14:creationId xmlns:p14="http://schemas.microsoft.com/office/powerpoint/2010/main" val="23079217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1"/>
          <p:cNvSpPr txBox="1">
            <a:spLocks noGrp="1"/>
          </p:cNvSpPr>
          <p:nvPr/>
        </p:nvSpPr>
        <p:spPr bwMode="white">
          <a:xfrm>
            <a:off x="228600" y="6638925"/>
            <a:ext cx="614363" cy="152400"/>
          </a:xfrm>
          <a:prstGeom prst="rect">
            <a:avLst/>
          </a:prstGeom>
          <a:noFill/>
          <a:ln>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6A79CBB9-22CB-43BD-AA4E-FA43816C83E6}" type="slidenum">
              <a:rPr lang="en-US" sz="800">
                <a:solidFill>
                  <a:srgbClr val="FFFFFF"/>
                </a:solidFill>
              </a:rPr>
              <a:pPr/>
              <a:t>45</a:t>
            </a:fld>
            <a:endParaRPr lang="en-US" sz="800">
              <a:solidFill>
                <a:srgbClr val="FFFFFF"/>
              </a:solidFill>
            </a:endParaRPr>
          </a:p>
        </p:txBody>
      </p:sp>
      <p:graphicFrame>
        <p:nvGraphicFramePr>
          <p:cNvPr id="5769219" name="Group 3"/>
          <p:cNvGraphicFramePr>
            <a:graphicFrameLocks noGrp="1"/>
          </p:cNvGraphicFramePr>
          <p:nvPr>
            <p:ph idx="4294967295"/>
          </p:nvPr>
        </p:nvGraphicFramePr>
        <p:xfrm>
          <a:off x="304800" y="1066800"/>
          <a:ext cx="8534400" cy="5114929"/>
        </p:xfrm>
        <a:graphic>
          <a:graphicData uri="http://schemas.openxmlformats.org/drawingml/2006/table">
            <a:tbl>
              <a:tblPr/>
              <a:tblGrid>
                <a:gridCol w="2133600"/>
                <a:gridCol w="1219200"/>
                <a:gridCol w="2740025"/>
                <a:gridCol w="2441575"/>
              </a:tblGrid>
              <a:tr h="301625">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Основные параметры</a:t>
                      </a:r>
                      <a:endParaRPr kumimoji="0" lang="en-US" sz="11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Условия</a:t>
                      </a: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bg1"/>
                          </a:solidFill>
                          <a:effectLst/>
                          <a:latin typeface="Times New Roman" pitchFamily="18" charset="0"/>
                        </a:rPr>
                        <a:t>Анализатор </a:t>
                      </a:r>
                      <a:r>
                        <a:rPr kumimoji="0" lang="en-US" sz="1200" b="1" i="0" u="none" strike="noStrike" cap="none" normalizeH="0" baseline="0" smtClean="0">
                          <a:ln>
                            <a:noFill/>
                          </a:ln>
                          <a:solidFill>
                            <a:schemeClr val="bg1"/>
                          </a:solidFill>
                          <a:effectLst/>
                          <a:latin typeface="Times New Roman" pitchFamily="18" charset="0"/>
                        </a:rPr>
                        <a:t>PSA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bg1"/>
                          </a:solidFill>
                          <a:effectLst/>
                          <a:latin typeface="Times New Roman" pitchFamily="18" charset="0"/>
                        </a:rPr>
                        <a:t>Анализатор </a:t>
                      </a:r>
                      <a:r>
                        <a:rPr kumimoji="0" lang="en-US" sz="1200" b="1" i="0" u="none" strike="noStrike" cap="none" normalizeH="0" baseline="0" smtClean="0">
                          <a:ln>
                            <a:noFill/>
                          </a:ln>
                          <a:solidFill>
                            <a:schemeClr val="bg1"/>
                          </a:solidFill>
                          <a:effectLst/>
                          <a:latin typeface="Times New Roman" pitchFamily="18" charset="0"/>
                        </a:rPr>
                        <a:t>PXA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r>
              <a:tr h="334963">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Частотный диапазон</a:t>
                      </a: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3 Гц </a:t>
                      </a:r>
                      <a:r>
                        <a:rPr kumimoji="0" lang="ru-RU" sz="1200" b="1" i="0" u="none" strike="noStrike" cap="none" normalizeH="0" baseline="0" smtClean="0">
                          <a:ln>
                            <a:noFill/>
                          </a:ln>
                          <a:solidFill>
                            <a:schemeClr val="tx1"/>
                          </a:solidFill>
                          <a:effectLst/>
                          <a:latin typeface="Times New Roman" pitchFamily="18" charset="0"/>
                        </a:rPr>
                        <a:t>… </a:t>
                      </a:r>
                      <a:r>
                        <a:rPr kumimoji="0" lang="en-US" sz="1200" b="1" i="0" u="none" strike="noStrike" cap="none" normalizeH="0" baseline="0" smtClean="0">
                          <a:ln>
                            <a:noFill/>
                          </a:ln>
                          <a:solidFill>
                            <a:schemeClr val="tx1"/>
                          </a:solidFill>
                          <a:effectLst/>
                          <a:latin typeface="Times New Roman" pitchFamily="18" charset="0"/>
                        </a:rPr>
                        <a:t>6.7/13.2/26.5/44/50 ГГц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3 Гц </a:t>
                      </a:r>
                      <a:r>
                        <a:rPr kumimoji="0" lang="ru-RU" sz="1200" b="1" i="0" u="none" strike="noStrike" cap="none" normalizeH="0" baseline="0" smtClean="0">
                          <a:ln>
                            <a:noFill/>
                          </a:ln>
                          <a:solidFill>
                            <a:schemeClr val="tx1"/>
                          </a:solidFill>
                          <a:effectLst/>
                          <a:latin typeface="Times New Roman" pitchFamily="18" charset="0"/>
                        </a:rPr>
                        <a:t>…</a:t>
                      </a:r>
                      <a:r>
                        <a:rPr kumimoji="0" lang="en-US" sz="1200" b="1" i="0" u="none" strike="noStrike" cap="none" normalizeH="0" baseline="0" smtClean="0">
                          <a:ln>
                            <a:noFill/>
                          </a:ln>
                          <a:solidFill>
                            <a:schemeClr val="tx1"/>
                          </a:solidFill>
                          <a:effectLst/>
                          <a:latin typeface="Times New Roman" pitchFamily="18" charset="0"/>
                        </a:rPr>
                        <a:t> </a:t>
                      </a:r>
                      <a:r>
                        <a:rPr kumimoji="0" lang="en-US" sz="1200" b="1" i="0" u="none" strike="noStrike" cap="none" normalizeH="0" baseline="0" smtClean="0">
                          <a:ln>
                            <a:noFill/>
                          </a:ln>
                          <a:solidFill>
                            <a:srgbClr val="009900"/>
                          </a:solidFill>
                          <a:effectLst/>
                          <a:latin typeface="Times New Roman" pitchFamily="18" charset="0"/>
                        </a:rPr>
                        <a:t>3.6/8.4</a:t>
                      </a:r>
                      <a:r>
                        <a:rPr kumimoji="0" lang="en-US" sz="1200" b="1" i="0" u="none" strike="noStrike" cap="none" normalizeH="0" baseline="0" smtClean="0">
                          <a:ln>
                            <a:noFill/>
                          </a:ln>
                          <a:solidFill>
                            <a:schemeClr val="tx1"/>
                          </a:solidFill>
                          <a:effectLst/>
                          <a:latin typeface="Times New Roman" pitchFamily="18" charset="0"/>
                        </a:rPr>
                        <a:t>/13.6/26.5</a:t>
                      </a:r>
                      <a:r>
                        <a:rPr kumimoji="0" lang="ru-RU" sz="1200" b="1" i="0" u="none" strike="noStrike" cap="none" normalizeH="0" baseline="0" smtClean="0">
                          <a:ln>
                            <a:noFill/>
                          </a:ln>
                          <a:solidFill>
                            <a:schemeClr val="tx1"/>
                          </a:solidFill>
                          <a:effectLst/>
                          <a:latin typeface="Times New Roman" pitchFamily="18" charset="0"/>
                        </a:rPr>
                        <a:t>/44/50</a:t>
                      </a:r>
                      <a:r>
                        <a:rPr kumimoji="0" lang="en-US" sz="1200" b="1" i="0" u="none" strike="noStrike" cap="none" normalizeH="0" baseline="0" smtClean="0">
                          <a:ln>
                            <a:noFill/>
                          </a:ln>
                          <a:solidFill>
                            <a:schemeClr val="tx1"/>
                          </a:solidFill>
                          <a:effectLst/>
                          <a:latin typeface="Times New Roman" pitchFamily="18" charset="0"/>
                        </a:rPr>
                        <a:t> ГГц</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25463">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TOI</a:t>
                      </a:r>
                    </a:p>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9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2 ГГц</a:t>
                      </a:r>
                      <a:br>
                        <a:rPr kumimoji="0" lang="en-US" sz="1100" b="1" i="0" u="none" strike="noStrike" cap="none" normalizeH="0" baseline="0" smtClean="0">
                          <a:ln>
                            <a:noFill/>
                          </a:ln>
                          <a:solidFill>
                            <a:schemeClr val="tx1"/>
                          </a:solidFill>
                          <a:effectLst/>
                          <a:latin typeface="Times New Roman" pitchFamily="18" charset="0"/>
                        </a:rPr>
                      </a:br>
                      <a:r>
                        <a:rPr kumimoji="0" lang="en-US" sz="1100" b="1" i="0" u="none" strike="noStrike" cap="none" normalizeH="0" baseline="0" smtClean="0">
                          <a:ln>
                            <a:noFill/>
                          </a:ln>
                          <a:solidFill>
                            <a:schemeClr val="tx1"/>
                          </a:solidFill>
                          <a:effectLst/>
                          <a:latin typeface="Times New Roman" pitchFamily="18" charset="0"/>
                        </a:rPr>
                        <a:t>12 ГГц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+17 дБм</a:t>
                      </a:r>
                      <a:br>
                        <a:rPr kumimoji="0" lang="en-US" sz="1200" b="1" i="0" u="none" strike="noStrike" cap="none" normalizeH="0" baseline="0" smtClean="0">
                          <a:ln>
                            <a:noFill/>
                          </a:ln>
                          <a:solidFill>
                            <a:schemeClr val="tx1"/>
                          </a:solidFill>
                          <a:effectLst/>
                          <a:latin typeface="Times New Roman" pitchFamily="18" charset="0"/>
                        </a:rPr>
                      </a:br>
                      <a:r>
                        <a:rPr kumimoji="0" lang="en-US" sz="1200" b="1" i="0" u="none" strike="noStrike" cap="none" normalizeH="0" baseline="0" smtClean="0">
                          <a:ln>
                            <a:noFill/>
                          </a:ln>
                          <a:solidFill>
                            <a:schemeClr val="tx1"/>
                          </a:solidFill>
                          <a:effectLst/>
                          <a:latin typeface="Times New Roman" pitchFamily="18" charset="0"/>
                        </a:rPr>
                        <a:t>+8 дБм</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9900"/>
                          </a:solidFill>
                          <a:effectLst/>
                          <a:latin typeface="Times New Roman" pitchFamily="18" charset="0"/>
                        </a:rPr>
                        <a:t>&gt;+20 дБм </a:t>
                      </a:r>
                      <a:br>
                        <a:rPr kumimoji="0" lang="en-US" sz="1200" b="1" i="0" u="none" strike="noStrike" cap="none" normalizeH="0" baseline="0" smtClean="0">
                          <a:ln>
                            <a:noFill/>
                          </a:ln>
                          <a:solidFill>
                            <a:srgbClr val="009900"/>
                          </a:solidFill>
                          <a:effectLst/>
                          <a:latin typeface="Times New Roman" pitchFamily="18" charset="0"/>
                        </a:rPr>
                      </a:br>
                      <a:r>
                        <a:rPr kumimoji="0" lang="en-US" sz="1200" b="1" i="0" u="none" strike="noStrike" cap="none" normalizeH="0" baseline="0" smtClean="0">
                          <a:ln>
                            <a:noFill/>
                          </a:ln>
                          <a:solidFill>
                            <a:srgbClr val="009900"/>
                          </a:solidFill>
                          <a:effectLst/>
                          <a:latin typeface="Times New Roman" pitchFamily="18" charset="0"/>
                        </a:rPr>
                        <a:t>+17 дБм</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25463">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Уровень шумов (без МШУ)</a:t>
                      </a:r>
                      <a:r>
                        <a:rPr kumimoji="0" lang="en-US" sz="1200" b="1" i="0" u="none" strike="noStrike" cap="none" normalizeH="0" baseline="0" smtClean="0">
                          <a:ln>
                            <a:noFill/>
                          </a:ln>
                          <a:solidFill>
                            <a:schemeClr val="tx1"/>
                          </a:solidFill>
                          <a:effectLst/>
                          <a:latin typeface="Times New Roman" pitchFamily="18" charset="0"/>
                        </a:rPr>
                        <a:t>*</a:t>
                      </a:r>
                    </a:p>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9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2 ГГц</a:t>
                      </a:r>
                      <a:br>
                        <a:rPr kumimoji="0" lang="en-US" sz="1100" b="1" i="0" u="none" strike="noStrike" cap="none" normalizeH="0" baseline="0" smtClean="0">
                          <a:ln>
                            <a:noFill/>
                          </a:ln>
                          <a:solidFill>
                            <a:schemeClr val="tx1"/>
                          </a:solidFill>
                          <a:effectLst/>
                          <a:latin typeface="Times New Roman" pitchFamily="18" charset="0"/>
                        </a:rPr>
                      </a:br>
                      <a:r>
                        <a:rPr kumimoji="0" lang="en-US" sz="1100" b="1" i="0" u="none" strike="noStrike" cap="none" normalizeH="0" baseline="0" smtClean="0">
                          <a:ln>
                            <a:noFill/>
                          </a:ln>
                          <a:solidFill>
                            <a:schemeClr val="tx1"/>
                          </a:solidFill>
                          <a:effectLst/>
                          <a:latin typeface="Times New Roman" pitchFamily="18" charset="0"/>
                        </a:rPr>
                        <a:t>12 ГГц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-153 дБм </a:t>
                      </a:r>
                      <a:br>
                        <a:rPr kumimoji="0" lang="en-US" sz="1200" b="1" i="0" u="none" strike="noStrike" cap="none" normalizeH="0" baseline="0" smtClean="0">
                          <a:ln>
                            <a:noFill/>
                          </a:ln>
                          <a:solidFill>
                            <a:schemeClr val="tx1"/>
                          </a:solidFill>
                          <a:effectLst/>
                          <a:latin typeface="Times New Roman" pitchFamily="18" charset="0"/>
                        </a:rPr>
                      </a:br>
                      <a:r>
                        <a:rPr kumimoji="0" lang="en-US" sz="1200" b="1" i="0" u="none" strike="noStrike" cap="none" normalizeH="0" baseline="0" smtClean="0">
                          <a:ln>
                            <a:noFill/>
                          </a:ln>
                          <a:solidFill>
                            <a:schemeClr val="tx1"/>
                          </a:solidFill>
                          <a:effectLst/>
                          <a:latin typeface="Times New Roman" pitchFamily="18" charset="0"/>
                        </a:rPr>
                        <a:t>-150 дБм</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1" i="0" u="none" strike="noStrike" cap="none" normalizeH="0" baseline="0" smtClean="0">
                        <a:ln>
                          <a:noFill/>
                        </a:ln>
                        <a:solidFill>
                          <a:srgbClr val="3333CC"/>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22288">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l-GR" sz="1200" b="1" i="0" u="none" strike="noStrike" cap="none" normalizeH="0" baseline="0" smtClean="0">
                          <a:ln>
                            <a:noFill/>
                          </a:ln>
                          <a:solidFill>
                            <a:schemeClr val="tx1"/>
                          </a:solidFill>
                          <a:effectLst/>
                          <a:latin typeface="Times New Roman" pitchFamily="18" charset="0"/>
                          <a:cs typeface="Arial" pitchFamily="34" charset="0"/>
                        </a:rPr>
                        <a:t>Φ</a:t>
                      </a:r>
                      <a:r>
                        <a:rPr kumimoji="0" lang="en-US" sz="1200" b="1" i="0" u="none" strike="noStrike" cap="none" normalizeH="0" baseline="0" smtClean="0">
                          <a:ln>
                            <a:noFill/>
                          </a:ln>
                          <a:solidFill>
                            <a:schemeClr val="tx1"/>
                          </a:solidFill>
                          <a:effectLst/>
                          <a:latin typeface="Times New Roman" pitchFamily="18" charset="0"/>
                          <a:cs typeface="Arial" pitchFamily="34" charset="0"/>
                        </a:rPr>
                        <a:t> </a:t>
                      </a:r>
                      <a:r>
                        <a:rPr kumimoji="0" lang="ru-RU" sz="1200" b="1" i="0" u="none" strike="noStrike" cap="none" normalizeH="0" baseline="0" smtClean="0">
                          <a:ln>
                            <a:noFill/>
                          </a:ln>
                          <a:solidFill>
                            <a:schemeClr val="tx1"/>
                          </a:solidFill>
                          <a:effectLst/>
                          <a:latin typeface="Times New Roman" pitchFamily="18" charset="0"/>
                        </a:rPr>
                        <a:t>шум</a:t>
                      </a:r>
                      <a:r>
                        <a:rPr kumimoji="0" lang="en-US" sz="1200" b="1" i="0" u="none" strike="noStrike" cap="none" normalizeH="0" baseline="0" smtClean="0">
                          <a:ln>
                            <a:noFill/>
                          </a:ln>
                          <a:solidFill>
                            <a:schemeClr val="tx1"/>
                          </a:solidFill>
                          <a:effectLst/>
                          <a:latin typeface="Times New Roman" pitchFamily="18" charset="0"/>
                        </a:rPr>
                        <a:t> </a:t>
                      </a:r>
                      <a:br>
                        <a:rPr kumimoji="0" lang="en-US" sz="1200" b="1" i="0" u="none" strike="noStrike" cap="none" normalizeH="0" baseline="0" smtClean="0">
                          <a:ln>
                            <a:noFill/>
                          </a:ln>
                          <a:solidFill>
                            <a:schemeClr val="tx1"/>
                          </a:solidFill>
                          <a:effectLst/>
                          <a:latin typeface="Times New Roman" pitchFamily="18" charset="0"/>
                        </a:rPr>
                      </a:br>
                      <a:endParaRPr kumimoji="0" lang="en-US" sz="9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Отстройка </a:t>
                      </a:r>
                      <a:r>
                        <a:rPr kumimoji="0" lang="en-US" sz="1100" b="1" i="0" u="none" strike="noStrike" cap="none" normalizeH="0" baseline="0" smtClean="0">
                          <a:ln>
                            <a:noFill/>
                          </a:ln>
                          <a:solidFill>
                            <a:schemeClr val="tx1"/>
                          </a:solidFill>
                          <a:effectLst/>
                          <a:latin typeface="Times New Roman" pitchFamily="18" charset="0"/>
                        </a:rPr>
                        <a:t>10 кГц</a:t>
                      </a:r>
                      <a:br>
                        <a:rPr kumimoji="0" lang="en-US" sz="1100" b="1" i="0" u="none" strike="noStrike" cap="none" normalizeH="0" baseline="0" smtClean="0">
                          <a:ln>
                            <a:noFill/>
                          </a:ln>
                          <a:solidFill>
                            <a:schemeClr val="tx1"/>
                          </a:solidFill>
                          <a:effectLst/>
                          <a:latin typeface="Times New Roman" pitchFamily="18" charset="0"/>
                        </a:rPr>
                      </a:br>
                      <a:r>
                        <a:rPr kumimoji="0" lang="ru-RU" sz="1100" b="1" i="0" u="none" strike="noStrike" cap="none" normalizeH="0" baseline="0" smtClean="0">
                          <a:ln>
                            <a:noFill/>
                          </a:ln>
                          <a:solidFill>
                            <a:schemeClr val="tx1"/>
                          </a:solidFill>
                          <a:effectLst/>
                          <a:latin typeface="Times New Roman" pitchFamily="18" charset="0"/>
                        </a:rPr>
                        <a:t>Отстройка </a:t>
                      </a:r>
                      <a:r>
                        <a:rPr kumimoji="0" lang="en-US" sz="1100" b="1" i="0" u="none" strike="noStrike" cap="none" normalizeH="0" baseline="0" smtClean="0">
                          <a:ln>
                            <a:noFill/>
                          </a:ln>
                          <a:solidFill>
                            <a:schemeClr val="tx1"/>
                          </a:solidFill>
                          <a:effectLst/>
                          <a:latin typeface="Times New Roman" pitchFamily="18" charset="0"/>
                        </a:rPr>
                        <a:t>1 МГц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-117 дБ</a:t>
                      </a:r>
                      <a:r>
                        <a:rPr kumimoji="0" lang="ru-RU" sz="1200" b="1" i="0" u="none" strike="noStrike" cap="none" normalizeH="0" baseline="0" smtClean="0">
                          <a:ln>
                            <a:noFill/>
                          </a:ln>
                          <a:solidFill>
                            <a:schemeClr val="tx1"/>
                          </a:solidFill>
                          <a:effectLst/>
                          <a:latin typeface="Times New Roman" pitchFamily="18" charset="0"/>
                        </a:rPr>
                        <a:t>н</a:t>
                      </a:r>
                      <a:r>
                        <a:rPr kumimoji="0" lang="en-US" sz="1200" b="1" i="0" u="none" strike="noStrike" cap="none" normalizeH="0" baseline="0" smtClean="0">
                          <a:ln>
                            <a:noFill/>
                          </a:ln>
                          <a:solidFill>
                            <a:schemeClr val="tx1"/>
                          </a:solidFill>
                          <a:effectLst/>
                          <a:latin typeface="Times New Roman" pitchFamily="18" charset="0"/>
                        </a:rPr>
                        <a:t>/Гц</a:t>
                      </a:r>
                      <a:r>
                        <a:rPr kumimoji="0" lang="en-US" sz="1200" b="1" i="1" u="none" strike="noStrike" cap="none" normalizeH="0" baseline="0" smtClean="0">
                          <a:ln>
                            <a:noFill/>
                          </a:ln>
                          <a:solidFill>
                            <a:schemeClr val="tx1"/>
                          </a:solidFill>
                          <a:effectLst/>
                          <a:latin typeface="Times New Roman" pitchFamily="18" charset="0"/>
                        </a:rPr>
                        <a:t>                                                                  </a:t>
                      </a:r>
                      <a:r>
                        <a:rPr kumimoji="0" lang="en-US" sz="1200" b="1" i="0" u="none" strike="noStrike" cap="none" normalizeH="0" baseline="0" smtClean="0">
                          <a:ln>
                            <a:noFill/>
                          </a:ln>
                          <a:solidFill>
                            <a:schemeClr val="tx1"/>
                          </a:solidFill>
                          <a:effectLst/>
                          <a:latin typeface="Times New Roman" pitchFamily="18" charset="0"/>
                        </a:rPr>
                        <a:t>-145 дБ</a:t>
                      </a:r>
                      <a:r>
                        <a:rPr kumimoji="0" lang="ru-RU" sz="1200" b="1" i="0" u="none" strike="noStrike" cap="none" normalizeH="0" baseline="0" smtClean="0">
                          <a:ln>
                            <a:noFill/>
                          </a:ln>
                          <a:solidFill>
                            <a:schemeClr val="tx1"/>
                          </a:solidFill>
                          <a:effectLst/>
                          <a:latin typeface="Times New Roman" pitchFamily="18" charset="0"/>
                        </a:rPr>
                        <a:t>р</a:t>
                      </a:r>
                      <a:r>
                        <a:rPr kumimoji="0" lang="en-US" sz="1200" b="1" i="0" u="none" strike="noStrike" cap="none" normalizeH="0" baseline="0" smtClean="0">
                          <a:ln>
                            <a:noFill/>
                          </a:ln>
                          <a:solidFill>
                            <a:schemeClr val="tx1"/>
                          </a:solidFill>
                          <a:effectLst/>
                          <a:latin typeface="Times New Roman" pitchFamily="18" charset="0"/>
                        </a:rPr>
                        <a:t>/Гц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9900"/>
                          </a:solidFill>
                          <a:effectLst/>
                          <a:latin typeface="Times New Roman" pitchFamily="18" charset="0"/>
                        </a:rPr>
                        <a:t>-128 дБ</a:t>
                      </a:r>
                      <a:r>
                        <a:rPr kumimoji="0" lang="ru-RU" sz="1200" b="1" i="0" u="none" strike="noStrike" cap="none" normalizeH="0" baseline="0" smtClean="0">
                          <a:ln>
                            <a:noFill/>
                          </a:ln>
                          <a:solidFill>
                            <a:srgbClr val="009900"/>
                          </a:solidFill>
                          <a:effectLst/>
                          <a:latin typeface="Times New Roman" pitchFamily="18" charset="0"/>
                        </a:rPr>
                        <a:t>н</a:t>
                      </a:r>
                      <a:r>
                        <a:rPr kumimoji="0" lang="en-US" sz="1200" b="1" i="0" u="none" strike="noStrike" cap="none" normalizeH="0" baseline="0" smtClean="0">
                          <a:ln>
                            <a:noFill/>
                          </a:ln>
                          <a:solidFill>
                            <a:srgbClr val="009900"/>
                          </a:solidFill>
                          <a:effectLst/>
                          <a:latin typeface="Times New Roman" pitchFamily="18" charset="0"/>
                        </a:rPr>
                        <a:t>/Гц  </a:t>
                      </a:r>
                      <a:br>
                        <a:rPr kumimoji="0" lang="en-US" sz="1200" b="1" i="0" u="none" strike="noStrike" cap="none" normalizeH="0" baseline="0" smtClean="0">
                          <a:ln>
                            <a:noFill/>
                          </a:ln>
                          <a:solidFill>
                            <a:srgbClr val="009900"/>
                          </a:solidFill>
                          <a:effectLst/>
                          <a:latin typeface="Times New Roman" pitchFamily="18" charset="0"/>
                        </a:rPr>
                      </a:br>
                      <a:r>
                        <a:rPr kumimoji="0" lang="en-US" sz="1200" b="1" i="0" u="none" strike="noStrike" cap="none" normalizeH="0" baseline="0" smtClean="0">
                          <a:ln>
                            <a:noFill/>
                          </a:ln>
                          <a:solidFill>
                            <a:srgbClr val="009900"/>
                          </a:solidFill>
                          <a:effectLst/>
                          <a:latin typeface="Times New Roman" pitchFamily="18" charset="0"/>
                        </a:rPr>
                        <a:t>&lt;-145 дБ</a:t>
                      </a:r>
                      <a:r>
                        <a:rPr kumimoji="0" lang="ru-RU" sz="1200" b="1" i="0" u="none" strike="noStrike" cap="none" normalizeH="0" baseline="0" smtClean="0">
                          <a:ln>
                            <a:noFill/>
                          </a:ln>
                          <a:solidFill>
                            <a:srgbClr val="009900"/>
                          </a:solidFill>
                          <a:effectLst/>
                          <a:latin typeface="Times New Roman" pitchFamily="18" charset="0"/>
                        </a:rPr>
                        <a:t>н</a:t>
                      </a:r>
                      <a:r>
                        <a:rPr kumimoji="0" lang="en-US" sz="1200" b="1" i="0" u="none" strike="noStrike" cap="none" normalizeH="0" baseline="0" smtClean="0">
                          <a:ln>
                            <a:noFill/>
                          </a:ln>
                          <a:solidFill>
                            <a:srgbClr val="009900"/>
                          </a:solidFill>
                          <a:effectLst/>
                          <a:latin typeface="Times New Roman" pitchFamily="18" charset="0"/>
                        </a:rPr>
                        <a:t>/Гц</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38163">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Погрешность измерения амплитудных значений</a:t>
                      </a: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
                      </a:r>
                      <a:br>
                        <a:rPr kumimoji="0" lang="en-US" sz="1100" b="1" i="0" u="none" strike="noStrike" cap="none" normalizeH="0" baseline="0" smtClean="0">
                          <a:ln>
                            <a:noFill/>
                          </a:ln>
                          <a:solidFill>
                            <a:schemeClr val="tx1"/>
                          </a:solidFill>
                          <a:effectLst/>
                          <a:latin typeface="Times New Roman" pitchFamily="18" charset="0"/>
                        </a:rPr>
                      </a:br>
                      <a:r>
                        <a:rPr kumimoji="0" lang="en-US" sz="1100" b="1" i="0" u="none" strike="noStrike" cap="none" normalizeH="0" baseline="0" smtClean="0">
                          <a:ln>
                            <a:noFill/>
                          </a:ln>
                          <a:solidFill>
                            <a:schemeClr val="tx1"/>
                          </a:solidFill>
                          <a:effectLst/>
                          <a:latin typeface="Times New Roman" pitchFamily="18" charset="0"/>
                        </a:rPr>
                        <a:t>95% </a:t>
                      </a:r>
                      <a:r>
                        <a:rPr kumimoji="0" lang="ru-RU" sz="1100" b="1" i="0" u="none" strike="noStrike" cap="none" normalizeH="0" baseline="0" smtClean="0">
                          <a:ln>
                            <a:noFill/>
                          </a:ln>
                          <a:solidFill>
                            <a:schemeClr val="tx1"/>
                          </a:solidFill>
                          <a:effectLst/>
                          <a:latin typeface="Times New Roman" pitchFamily="18" charset="0"/>
                        </a:rPr>
                        <a:t>вероятность</a:t>
                      </a:r>
                      <a:endParaRPr kumimoji="0" lang="en-US" sz="11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0.62</a:t>
                      </a:r>
                      <a:r>
                        <a:rPr kumimoji="0" lang="en-US" sz="1200" b="1" i="0" u="none" strike="noStrike" cap="none" normalizeH="0" baseline="0" smtClean="0">
                          <a:ln>
                            <a:noFill/>
                          </a:ln>
                          <a:solidFill>
                            <a:schemeClr val="tx1"/>
                          </a:solidFill>
                          <a:effectLst/>
                          <a:latin typeface="Times New Roman" pitchFamily="18" charset="0"/>
                        </a:rPr>
                        <a:t> дБ</a:t>
                      </a:r>
                      <a:br>
                        <a:rPr kumimoji="0" lang="en-US" sz="1200" b="1" i="0" u="none" strike="noStrike" cap="none" normalizeH="0" baseline="0" smtClean="0">
                          <a:ln>
                            <a:noFill/>
                          </a:ln>
                          <a:solidFill>
                            <a:schemeClr val="tx1"/>
                          </a:solidFill>
                          <a:effectLst/>
                          <a:latin typeface="Times New Roman" pitchFamily="18" charset="0"/>
                        </a:rPr>
                      </a:br>
                      <a:r>
                        <a:rPr kumimoji="0" lang="en-US" sz="1200" b="1" i="0" u="none" strike="noStrike" cap="none" normalizeH="0" baseline="0" smtClean="0">
                          <a:ln>
                            <a:noFill/>
                          </a:ln>
                          <a:solidFill>
                            <a:schemeClr val="tx1"/>
                          </a:solidFill>
                          <a:effectLst/>
                          <a:latin typeface="Times New Roman" pitchFamily="18" charset="0"/>
                        </a:rPr>
                        <a:t> </a:t>
                      </a:r>
                      <a:r>
                        <a:rPr kumimoji="0" lang="en-US" sz="1200" b="1" i="0" u="none" strike="noStrike" cap="none" normalizeH="0" baseline="0" smtClean="0">
                          <a:ln>
                            <a:noFill/>
                          </a:ln>
                          <a:solidFill>
                            <a:schemeClr val="tx1"/>
                          </a:solidFill>
                          <a:effectLst/>
                          <a:latin typeface="Times New Roman" pitchFamily="18" charset="0"/>
                          <a:cs typeface="Arial" pitchFamily="34" charset="0"/>
                        </a:rPr>
                        <a:t>±</a:t>
                      </a:r>
                      <a:r>
                        <a:rPr kumimoji="0" lang="en-US" sz="1200" b="1" i="0" u="none" strike="noStrike" cap="none" normalizeH="0" baseline="0" smtClean="0">
                          <a:ln>
                            <a:noFill/>
                          </a:ln>
                          <a:solidFill>
                            <a:schemeClr val="tx1"/>
                          </a:solidFill>
                          <a:effectLst/>
                          <a:latin typeface="Times New Roman" pitchFamily="18" charset="0"/>
                        </a:rPr>
                        <a:t> 0.19 дБ</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9900"/>
                          </a:solidFill>
                          <a:effectLst/>
                          <a:latin typeface="Times New Roman" pitchFamily="18" charset="0"/>
                          <a:cs typeface="Arial" pitchFamily="34" charset="0"/>
                        </a:rPr>
                        <a:t>±0.52</a:t>
                      </a:r>
                      <a:r>
                        <a:rPr kumimoji="0" lang="en-US" sz="1200" b="1" i="0" u="none" strike="noStrike" cap="none" normalizeH="0" baseline="0" smtClean="0">
                          <a:ln>
                            <a:noFill/>
                          </a:ln>
                          <a:solidFill>
                            <a:srgbClr val="009900"/>
                          </a:solidFill>
                          <a:effectLst/>
                          <a:latin typeface="Times New Roman" pitchFamily="18" charset="0"/>
                        </a:rPr>
                        <a:t> дБ</a:t>
                      </a:r>
                      <a:r>
                        <a:rPr kumimoji="0" lang="en-US" sz="1200" b="1" i="0" u="none" strike="noStrike" cap="none" normalizeH="0" baseline="0" smtClean="0">
                          <a:ln>
                            <a:noFill/>
                          </a:ln>
                          <a:solidFill>
                            <a:schemeClr val="tx1"/>
                          </a:solidFill>
                          <a:effectLst/>
                          <a:latin typeface="Times New Roman" pitchFamily="18" charset="0"/>
                        </a:rPr>
                        <a:t/>
                      </a:r>
                      <a:br>
                        <a:rPr kumimoji="0" lang="en-US" sz="1200" b="1" i="0" u="none" strike="noStrike" cap="none" normalizeH="0" baseline="0" smtClean="0">
                          <a:ln>
                            <a:noFill/>
                          </a:ln>
                          <a:solidFill>
                            <a:schemeClr val="tx1"/>
                          </a:solidFill>
                          <a:effectLst/>
                          <a:latin typeface="Times New Roman" pitchFamily="18" charset="0"/>
                        </a:rPr>
                      </a:br>
                      <a:r>
                        <a:rPr kumimoji="0" lang="en-US" sz="1200" b="1" i="0" u="none" strike="noStrike" cap="none" normalizeH="0" baseline="0" smtClean="0">
                          <a:ln>
                            <a:noFill/>
                          </a:ln>
                          <a:solidFill>
                            <a:schemeClr val="tx1"/>
                          </a:solidFill>
                          <a:effectLst/>
                          <a:latin typeface="Times New Roman" pitchFamily="18" charset="0"/>
                        </a:rPr>
                        <a:t> </a:t>
                      </a:r>
                      <a:r>
                        <a:rPr kumimoji="0" lang="en-US" sz="1200" b="1" i="0" u="none" strike="noStrike" cap="none" normalizeH="0" baseline="0" smtClean="0">
                          <a:ln>
                            <a:noFill/>
                          </a:ln>
                          <a:solidFill>
                            <a:schemeClr val="tx1"/>
                          </a:solidFill>
                          <a:effectLst/>
                          <a:latin typeface="Times New Roman" pitchFamily="18" charset="0"/>
                          <a:cs typeface="Arial" pitchFamily="34" charset="0"/>
                        </a:rPr>
                        <a:t>±</a:t>
                      </a:r>
                      <a:r>
                        <a:rPr kumimoji="0" lang="en-US" sz="1200" b="1" i="0" u="none" strike="noStrike" cap="none" normalizeH="0" baseline="0" smtClean="0">
                          <a:ln>
                            <a:noFill/>
                          </a:ln>
                          <a:solidFill>
                            <a:schemeClr val="tx1"/>
                          </a:solidFill>
                          <a:effectLst/>
                          <a:latin typeface="Times New Roman" pitchFamily="18" charset="0"/>
                        </a:rPr>
                        <a:t>0.19 дБ</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49275">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Полоса демодуляции</a:t>
                      </a:r>
                      <a:endParaRPr kumimoji="0" lang="en-US" sz="900" b="1" i="1"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1"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10, 40, 80 МГц</a:t>
                      </a:r>
                      <a:br>
                        <a:rPr kumimoji="0" lang="en-US" sz="1200" b="1" i="0" u="none" strike="noStrike" cap="none" normalizeH="0" baseline="0" smtClean="0">
                          <a:ln>
                            <a:noFill/>
                          </a:ln>
                          <a:solidFill>
                            <a:schemeClr val="tx1"/>
                          </a:solidFill>
                          <a:effectLst/>
                          <a:latin typeface="Times New Roman" pitchFamily="18" charset="0"/>
                        </a:rPr>
                      </a:br>
                      <a:endParaRPr kumimoji="0" lang="en-US" sz="1200" b="1" i="1"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10, 25, 40, </a:t>
                      </a:r>
                      <a:r>
                        <a:rPr kumimoji="0" lang="en-US" sz="1200" b="1" i="0" u="none" strike="noStrike" cap="none" normalizeH="0" baseline="0" smtClean="0">
                          <a:ln>
                            <a:noFill/>
                          </a:ln>
                          <a:solidFill>
                            <a:srgbClr val="009900"/>
                          </a:solidFill>
                          <a:effectLst/>
                          <a:latin typeface="Times New Roman" pitchFamily="18" charset="0"/>
                        </a:rPr>
                        <a:t>140</a:t>
                      </a:r>
                      <a:r>
                        <a:rPr kumimoji="0" lang="ru-RU" sz="1200" b="1" i="0" u="none" strike="noStrike" cap="none" normalizeH="0" baseline="0" smtClean="0">
                          <a:ln>
                            <a:noFill/>
                          </a:ln>
                          <a:solidFill>
                            <a:srgbClr val="009900"/>
                          </a:solidFill>
                          <a:effectLst/>
                          <a:latin typeface="Times New Roman" pitchFamily="18" charset="0"/>
                        </a:rPr>
                        <a:t>, 160</a:t>
                      </a:r>
                      <a:r>
                        <a:rPr kumimoji="0" lang="en-US" sz="1200" b="1" i="1" u="none" strike="noStrike" cap="none" normalizeH="0" baseline="0" smtClean="0">
                          <a:ln>
                            <a:noFill/>
                          </a:ln>
                          <a:solidFill>
                            <a:schemeClr val="tx1"/>
                          </a:solidFill>
                          <a:effectLst/>
                          <a:latin typeface="Times New Roman" pitchFamily="18" charset="0"/>
                        </a:rPr>
                        <a:t> </a:t>
                      </a:r>
                      <a:r>
                        <a:rPr kumimoji="0" lang="en-US" sz="1200" b="1" i="0" u="none" strike="noStrike" cap="none" normalizeH="0" baseline="0" smtClean="0">
                          <a:ln>
                            <a:noFill/>
                          </a:ln>
                          <a:solidFill>
                            <a:schemeClr val="tx1"/>
                          </a:solidFill>
                          <a:effectLst/>
                          <a:latin typeface="Times New Roman" pitchFamily="18" charset="0"/>
                        </a:rPr>
                        <a:t>МГц</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03238">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АЧХ широкополосного тракта ПЧ</a:t>
                      </a:r>
                      <a:r>
                        <a:rPr kumimoji="0" lang="en-US" sz="1200" b="1" i="0" u="none" strike="noStrike" cap="none" normalizeH="0" baseline="0" smtClean="0">
                          <a:ln>
                            <a:noFill/>
                          </a:ln>
                          <a:solidFill>
                            <a:schemeClr val="tx1"/>
                          </a:solidFill>
                          <a:effectLst/>
                          <a:latin typeface="Times New Roman" pitchFamily="18" charset="0"/>
                        </a:rPr>
                        <a:t/>
                      </a:r>
                      <a:br>
                        <a:rPr kumimoji="0" lang="en-US" sz="1200" b="1" i="0" u="none" strike="noStrike" cap="none" normalizeH="0" baseline="0" smtClean="0">
                          <a:ln>
                            <a:noFill/>
                          </a:ln>
                          <a:solidFill>
                            <a:schemeClr val="tx1"/>
                          </a:solidFill>
                          <a:effectLst/>
                          <a:latin typeface="Times New Roman" pitchFamily="18" charset="0"/>
                        </a:rPr>
                      </a:br>
                      <a:r>
                        <a:rPr kumimoji="0" lang="en-US" sz="900" b="1" i="1" u="none" strike="noStrike" cap="none" normalizeH="0" baseline="0" smtClean="0">
                          <a:ln>
                            <a:noFill/>
                          </a:ln>
                          <a:solidFill>
                            <a:schemeClr val="tx1"/>
                          </a:solidFill>
                          <a:effectLst/>
                          <a:latin typeface="Times New Roman" pitchFamily="18" charset="0"/>
                        </a:rPr>
                        <a:t>  (</a:t>
                      </a:r>
                      <a:r>
                        <a:rPr kumimoji="0" lang="ru-RU" sz="900" b="1" i="1" u="none" strike="noStrike" cap="none" normalizeH="0" baseline="0" smtClean="0">
                          <a:ln>
                            <a:noFill/>
                          </a:ln>
                          <a:solidFill>
                            <a:schemeClr val="tx1"/>
                          </a:solidFill>
                          <a:effectLst/>
                          <a:latin typeface="Times New Roman" pitchFamily="18" charset="0"/>
                        </a:rPr>
                        <a:t>во всей полосе</a:t>
                      </a:r>
                      <a:r>
                        <a:rPr kumimoji="0" lang="en-US" sz="900" b="1" i="1" u="none" strike="noStrike" cap="none" normalizeH="0" baseline="0" smtClean="0">
                          <a:ln>
                            <a:noFill/>
                          </a:ln>
                          <a:solidFill>
                            <a:schemeClr val="tx1"/>
                          </a:solidFill>
                          <a:effectLst/>
                          <a:latin typeface="Times New Roman" pitchFamily="18" charset="0"/>
                        </a:rPr>
                        <a:t>, &gt;3.6 ГГц</a:t>
                      </a:r>
                      <a:r>
                        <a:rPr kumimoji="0" lang="ru-RU" sz="900" b="1" i="1" u="none" strike="noStrike" cap="none" normalizeH="0" baseline="0" smtClean="0">
                          <a:ln>
                            <a:noFill/>
                          </a:ln>
                          <a:solidFill>
                            <a:schemeClr val="tx1"/>
                          </a:solidFill>
                          <a:effectLst/>
                          <a:latin typeface="Times New Roman" pitchFamily="18" charset="0"/>
                        </a:rPr>
                        <a:t>)</a:t>
                      </a:r>
                      <a:r>
                        <a:rPr kumimoji="0" lang="en-US" sz="900" b="1" i="1" u="none" strike="noStrike" cap="none" normalizeH="0" baseline="0" smtClean="0">
                          <a:ln>
                            <a:noFill/>
                          </a:ln>
                          <a:solidFill>
                            <a:schemeClr val="tx1"/>
                          </a:solidFill>
                          <a:effectLst/>
                          <a:latin typeface="Times New Roman" pitchFamily="18" charset="0"/>
                        </a:rPr>
                        <a:t>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1"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±0.63 дБ to ±1.13 дБ</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±0.63 дБ, (± 1.13 дБ)</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19113">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W-CDMA ACPR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Preset </a:t>
                      </a:r>
                      <a:r>
                        <a:rPr kumimoji="0" lang="en-US" sz="1100" b="1" i="0" u="none" strike="noStrike" cap="none" normalizeH="0" baseline="30000" smtClean="0">
                          <a:ln>
                            <a:noFill/>
                          </a:ln>
                          <a:solidFill>
                            <a:schemeClr val="tx1"/>
                          </a:solidFill>
                          <a:effectLst/>
                          <a:latin typeface="Times New Roman" pitchFamily="18" charset="0"/>
                        </a:rPr>
                        <a:t>#</a:t>
                      </a:r>
                      <a:r>
                        <a:rPr kumimoji="0" lang="en-US" sz="1100" b="1" i="0" u="none" strike="noStrike" cap="none" normalizeH="0" baseline="0" smtClean="0">
                          <a:ln>
                            <a:noFill/>
                          </a:ln>
                          <a:solidFill>
                            <a:schemeClr val="tx1"/>
                          </a:solidFill>
                          <a:effectLst/>
                          <a:latin typeface="Times New Roman" pitchFamily="18" charset="0"/>
                        </a:rPr>
                        <a:t/>
                      </a:r>
                      <a:br>
                        <a:rPr kumimoji="0" lang="en-US" sz="1100" b="1" i="0" u="none" strike="noStrike" cap="none" normalizeH="0" baseline="0" smtClean="0">
                          <a:ln>
                            <a:noFill/>
                          </a:ln>
                          <a:solidFill>
                            <a:schemeClr val="tx1"/>
                          </a:solidFill>
                          <a:effectLst/>
                          <a:latin typeface="Times New Roman" pitchFamily="18" charset="0"/>
                        </a:rPr>
                      </a:br>
                      <a:r>
                        <a:rPr kumimoji="0" lang="en-US" sz="1100" b="1" i="0" u="none" strike="noStrike" cap="none" normalizeH="0" baseline="0" smtClean="0">
                          <a:ln>
                            <a:noFill/>
                          </a:ln>
                          <a:solidFill>
                            <a:schemeClr val="tx1"/>
                          </a:solidFill>
                          <a:effectLst/>
                          <a:latin typeface="Times New Roman" pitchFamily="18" charset="0"/>
                        </a:rPr>
                        <a:t>Noise correction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-75 дБc</a:t>
                      </a:r>
                      <a:br>
                        <a:rPr kumimoji="0" lang="en-US" sz="1200" b="1" i="0" u="none" strike="noStrike" cap="none" normalizeH="0" baseline="0" smtClean="0">
                          <a:ln>
                            <a:noFill/>
                          </a:ln>
                          <a:solidFill>
                            <a:schemeClr val="tx1"/>
                          </a:solidFill>
                          <a:effectLst/>
                          <a:latin typeface="Times New Roman" pitchFamily="18" charset="0"/>
                        </a:rPr>
                      </a:br>
                      <a:r>
                        <a:rPr kumimoji="0" lang="en-US" sz="1200" b="1" i="0" u="none" strike="noStrike" cap="none" normalizeH="0" baseline="0" smtClean="0">
                          <a:ln>
                            <a:noFill/>
                          </a:ln>
                          <a:solidFill>
                            <a:schemeClr val="tx1"/>
                          </a:solidFill>
                          <a:effectLst/>
                          <a:latin typeface="Times New Roman" pitchFamily="18" charset="0"/>
                        </a:rPr>
                        <a:t> -81 дБc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9900"/>
                          </a:solidFill>
                          <a:effectLst/>
                          <a:latin typeface="Times New Roman" pitchFamily="18" charset="0"/>
                        </a:rPr>
                        <a:t>-80 дБc</a:t>
                      </a:r>
                      <a:br>
                        <a:rPr kumimoji="0" lang="en-US" sz="1200" b="1" i="0" u="none" strike="noStrike" cap="none" normalizeH="0" baseline="0" smtClean="0">
                          <a:ln>
                            <a:noFill/>
                          </a:ln>
                          <a:solidFill>
                            <a:srgbClr val="009900"/>
                          </a:solidFill>
                          <a:effectLst/>
                          <a:latin typeface="Times New Roman" pitchFamily="18" charset="0"/>
                        </a:rPr>
                      </a:br>
                      <a:r>
                        <a:rPr kumimoji="0" lang="en-US" sz="1200" b="1" i="0" u="none" strike="noStrike" cap="none" normalizeH="0" baseline="0" smtClean="0">
                          <a:ln>
                            <a:noFill/>
                          </a:ln>
                          <a:solidFill>
                            <a:srgbClr val="009900"/>
                          </a:solidFill>
                          <a:effectLst/>
                          <a:latin typeface="Times New Roman" pitchFamily="18" charset="0"/>
                        </a:rPr>
                        <a:t> -83 дБc</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457200">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Динамический диапазон по искажениям </a:t>
                      </a:r>
                      <a:r>
                        <a:rPr kumimoji="0" lang="en-US" sz="1200" b="1" i="0" u="none" strike="noStrike" cap="none" normalizeH="0" baseline="0" smtClean="0">
                          <a:ln>
                            <a:noFill/>
                          </a:ln>
                          <a:solidFill>
                            <a:schemeClr val="tx1"/>
                          </a:solidFill>
                          <a:effectLst/>
                          <a:latin typeface="Times New Roman" pitchFamily="18" charset="0"/>
                        </a:rPr>
                        <a:t>3</a:t>
                      </a:r>
                      <a:r>
                        <a:rPr kumimoji="0" lang="ru-RU" sz="1200" b="1" i="0" u="none" strike="noStrike" cap="none" normalizeH="0" baseline="0" smtClean="0">
                          <a:ln>
                            <a:noFill/>
                          </a:ln>
                          <a:solidFill>
                            <a:schemeClr val="tx1"/>
                          </a:solidFill>
                          <a:effectLst/>
                          <a:latin typeface="Times New Roman" pitchFamily="18" charset="0"/>
                        </a:rPr>
                        <a:t>-го порядка</a:t>
                      </a:r>
                      <a:r>
                        <a:rPr kumimoji="0" lang="en-US" sz="1200" b="1" i="0" u="none" strike="noStrike" cap="none" normalizeH="0" baseline="0" smtClean="0">
                          <a:ln>
                            <a:noFill/>
                          </a:ln>
                          <a:solidFill>
                            <a:schemeClr val="tx1"/>
                          </a:solidFill>
                          <a:effectLst/>
                          <a:latin typeface="Times New Roman" pitchFamily="18" charset="0"/>
                        </a:rPr>
                        <a:t>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2 ГГц</a:t>
                      </a:r>
                      <a:br>
                        <a:rPr kumimoji="0" lang="en-US" sz="1100" b="1" i="0" u="none" strike="noStrike" cap="none" normalizeH="0" baseline="0" smtClean="0">
                          <a:ln>
                            <a:noFill/>
                          </a:ln>
                          <a:solidFill>
                            <a:schemeClr val="tx1"/>
                          </a:solidFill>
                          <a:effectLst/>
                          <a:latin typeface="Times New Roman" pitchFamily="18" charset="0"/>
                        </a:rPr>
                      </a:br>
                      <a:r>
                        <a:rPr kumimoji="0" lang="en-US" sz="1100" b="1" i="0" u="none" strike="noStrike" cap="none" normalizeH="0" baseline="0" smtClean="0">
                          <a:ln>
                            <a:noFill/>
                          </a:ln>
                          <a:solidFill>
                            <a:schemeClr val="tx1"/>
                          </a:solidFill>
                          <a:effectLst/>
                          <a:latin typeface="Times New Roman" pitchFamily="18" charset="0"/>
                        </a:rPr>
                        <a:t>12 ГГц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113 дБ</a:t>
                      </a:r>
                      <a:br>
                        <a:rPr kumimoji="0" lang="en-US" sz="1200" b="1" i="0" u="none" strike="noStrike" cap="none" normalizeH="0" baseline="0" smtClean="0">
                          <a:ln>
                            <a:noFill/>
                          </a:ln>
                          <a:solidFill>
                            <a:schemeClr val="tx1"/>
                          </a:solidFill>
                          <a:effectLst/>
                          <a:latin typeface="Times New Roman" pitchFamily="18" charset="0"/>
                        </a:rPr>
                      </a:br>
                      <a:r>
                        <a:rPr kumimoji="0" lang="en-US" sz="1200" b="1" i="0" u="none" strike="noStrike" cap="none" normalizeH="0" baseline="0" smtClean="0">
                          <a:ln>
                            <a:noFill/>
                          </a:ln>
                          <a:solidFill>
                            <a:schemeClr val="tx1"/>
                          </a:solidFill>
                          <a:effectLst/>
                          <a:latin typeface="Times New Roman" pitchFamily="18" charset="0"/>
                        </a:rPr>
                        <a:t>105 дБ</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9900"/>
                          </a:solidFill>
                          <a:effectLst/>
                          <a:latin typeface="Times New Roman" pitchFamily="18" charset="0"/>
                        </a:rPr>
                        <a:t>115 дБ</a:t>
                      </a:r>
                      <a:br>
                        <a:rPr kumimoji="0" lang="en-US" sz="1200" b="1" i="0" u="none" strike="noStrike" cap="none" normalizeH="0" baseline="0" smtClean="0">
                          <a:ln>
                            <a:noFill/>
                          </a:ln>
                          <a:solidFill>
                            <a:srgbClr val="009900"/>
                          </a:solidFill>
                          <a:effectLst/>
                          <a:latin typeface="Times New Roman" pitchFamily="18" charset="0"/>
                        </a:rPr>
                      </a:br>
                      <a:r>
                        <a:rPr kumimoji="0" lang="en-US" sz="1200" b="1" i="0" u="none" strike="noStrike" cap="none" normalizeH="0" baseline="0" smtClean="0">
                          <a:ln>
                            <a:noFill/>
                          </a:ln>
                          <a:solidFill>
                            <a:srgbClr val="009900"/>
                          </a:solidFill>
                          <a:effectLst/>
                          <a:latin typeface="Times New Roman" pitchFamily="18" charset="0"/>
                        </a:rPr>
                        <a:t>112 дБ</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338138">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Скорость</a:t>
                      </a: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BCC"/>
                    </a:solidFill>
                  </a:tcPr>
                </a:tc>
              </a:tr>
            </a:tbl>
          </a:graphicData>
        </a:graphic>
      </p:graphicFrame>
      <p:sp>
        <p:nvSpPr>
          <p:cNvPr id="1250358" name="AutoShape 54"/>
          <p:cNvSpPr>
            <a:spLocks noChangeArrowheads="1"/>
          </p:cNvSpPr>
          <p:nvPr/>
        </p:nvSpPr>
        <p:spPr bwMode="auto">
          <a:xfrm>
            <a:off x="7140575" y="5932488"/>
            <a:ext cx="152400" cy="152400"/>
          </a:xfrm>
          <a:prstGeom prst="star5">
            <a:avLst/>
          </a:prstGeom>
          <a:solidFill>
            <a:srgbClr val="00FF00"/>
          </a:solidFill>
          <a:ln w="12700">
            <a:solidFill>
              <a:schemeClr val="accent1"/>
            </a:solidFill>
            <a:miter lim="800000"/>
            <a:headEnd/>
            <a:tailEnd/>
          </a:ln>
          <a:effectLst/>
        </p:spPr>
        <p:txBody>
          <a:bodyPr wrap="none" lIns="0" tIns="0" rIns="0" bIns="0" anchor="ctr"/>
          <a:lstStyle/>
          <a:p>
            <a:pPr algn="ctr">
              <a:defRPr/>
            </a:pPr>
            <a:endParaRPr lang="en-US" dirty="0">
              <a:latin typeface="Arial" charset="0"/>
            </a:endParaRPr>
          </a:p>
        </p:txBody>
      </p:sp>
      <p:sp>
        <p:nvSpPr>
          <p:cNvPr id="1250359" name="AutoShape 55"/>
          <p:cNvSpPr>
            <a:spLocks noChangeArrowheads="1"/>
          </p:cNvSpPr>
          <p:nvPr/>
        </p:nvSpPr>
        <p:spPr bwMode="auto">
          <a:xfrm>
            <a:off x="7381875" y="5927725"/>
            <a:ext cx="152400" cy="152400"/>
          </a:xfrm>
          <a:prstGeom prst="star5">
            <a:avLst/>
          </a:prstGeom>
          <a:solidFill>
            <a:srgbClr val="00FF00"/>
          </a:solidFill>
          <a:ln w="12700">
            <a:solidFill>
              <a:schemeClr val="accent1"/>
            </a:solidFill>
            <a:miter lim="800000"/>
            <a:headEnd/>
            <a:tailEnd/>
          </a:ln>
          <a:effectLst/>
        </p:spPr>
        <p:txBody>
          <a:bodyPr wrap="none" lIns="0" tIns="0" rIns="0" bIns="0" anchor="ctr"/>
          <a:lstStyle/>
          <a:p>
            <a:pPr algn="ctr">
              <a:defRPr/>
            </a:pPr>
            <a:endParaRPr lang="en-US" dirty="0">
              <a:latin typeface="Arial" charset="0"/>
            </a:endParaRPr>
          </a:p>
        </p:txBody>
      </p:sp>
      <p:sp>
        <p:nvSpPr>
          <p:cNvPr id="1250360" name="AutoShape 56"/>
          <p:cNvSpPr>
            <a:spLocks noChangeArrowheads="1"/>
          </p:cNvSpPr>
          <p:nvPr/>
        </p:nvSpPr>
        <p:spPr bwMode="auto">
          <a:xfrm>
            <a:off x="7620000" y="5942013"/>
            <a:ext cx="152400" cy="152400"/>
          </a:xfrm>
          <a:prstGeom prst="star5">
            <a:avLst/>
          </a:prstGeom>
          <a:solidFill>
            <a:srgbClr val="00FF00"/>
          </a:solidFill>
          <a:ln w="12700">
            <a:solidFill>
              <a:schemeClr val="accent1"/>
            </a:solidFill>
            <a:miter lim="800000"/>
            <a:headEnd/>
            <a:tailEnd/>
          </a:ln>
          <a:effectLst/>
        </p:spPr>
        <p:txBody>
          <a:bodyPr wrap="none" lIns="0" tIns="0" rIns="0" bIns="0" anchor="ctr"/>
          <a:lstStyle/>
          <a:p>
            <a:pPr algn="ctr">
              <a:defRPr/>
            </a:pPr>
            <a:endParaRPr lang="en-US" dirty="0">
              <a:latin typeface="Arial" charset="0"/>
            </a:endParaRPr>
          </a:p>
        </p:txBody>
      </p:sp>
      <p:sp>
        <p:nvSpPr>
          <p:cNvPr id="1250361" name="AutoShape 57"/>
          <p:cNvSpPr>
            <a:spLocks noChangeArrowheads="1"/>
          </p:cNvSpPr>
          <p:nvPr/>
        </p:nvSpPr>
        <p:spPr bwMode="auto">
          <a:xfrm>
            <a:off x="7854950" y="5943600"/>
            <a:ext cx="152400" cy="152400"/>
          </a:xfrm>
          <a:prstGeom prst="star5">
            <a:avLst/>
          </a:prstGeom>
          <a:solidFill>
            <a:srgbClr val="00FF00"/>
          </a:solidFill>
          <a:ln w="12700">
            <a:solidFill>
              <a:schemeClr val="accent1"/>
            </a:solidFill>
            <a:miter lim="800000"/>
            <a:headEnd/>
            <a:tailEnd/>
          </a:ln>
          <a:effectLst/>
        </p:spPr>
        <p:txBody>
          <a:bodyPr wrap="none" lIns="0" tIns="0" rIns="0" bIns="0" anchor="ctr"/>
          <a:lstStyle/>
          <a:p>
            <a:pPr algn="ctr">
              <a:defRPr/>
            </a:pPr>
            <a:endParaRPr lang="en-US" dirty="0">
              <a:latin typeface="Arial" charset="0"/>
            </a:endParaRPr>
          </a:p>
        </p:txBody>
      </p:sp>
      <p:sp>
        <p:nvSpPr>
          <p:cNvPr id="1250365" name="AutoShape 61"/>
          <p:cNvSpPr>
            <a:spLocks noChangeArrowheads="1"/>
          </p:cNvSpPr>
          <p:nvPr/>
        </p:nvSpPr>
        <p:spPr bwMode="auto">
          <a:xfrm>
            <a:off x="4953000" y="5943600"/>
            <a:ext cx="152400" cy="152400"/>
          </a:xfrm>
          <a:prstGeom prst="star5">
            <a:avLst/>
          </a:prstGeom>
          <a:solidFill>
            <a:srgbClr val="00FF00"/>
          </a:solidFill>
          <a:ln w="12700">
            <a:solidFill>
              <a:schemeClr val="accent1"/>
            </a:solidFill>
            <a:miter lim="800000"/>
            <a:headEnd/>
            <a:tailEnd/>
          </a:ln>
          <a:effectLst/>
        </p:spPr>
        <p:txBody>
          <a:bodyPr wrap="none" lIns="0" tIns="0" rIns="0" bIns="0" anchor="ctr"/>
          <a:lstStyle/>
          <a:p>
            <a:pPr algn="ctr">
              <a:defRPr/>
            </a:pPr>
            <a:endParaRPr lang="en-US" dirty="0">
              <a:latin typeface="Arial" charset="0"/>
            </a:endParaRPr>
          </a:p>
        </p:txBody>
      </p:sp>
      <p:sp>
        <p:nvSpPr>
          <p:cNvPr id="64582" name="Rectangle 64"/>
          <p:cNvSpPr>
            <a:spLocks noGrp="1" noChangeArrowheads="1"/>
          </p:cNvSpPr>
          <p:nvPr>
            <p:ph type="title" idx="4294967295"/>
          </p:nvPr>
        </p:nvSpPr>
        <p:spPr>
          <a:xfrm>
            <a:off x="228600" y="228600"/>
            <a:ext cx="7697788" cy="685800"/>
          </a:xfrm>
        </p:spPr>
        <p:txBody>
          <a:bodyPr/>
          <a:lstStyle/>
          <a:p>
            <a:pPr eaLnBrk="1" hangingPunct="1"/>
            <a:r>
              <a:rPr lang="ru-RU" smtClean="0">
                <a:solidFill>
                  <a:srgbClr val="0099CC"/>
                </a:solidFill>
              </a:rPr>
              <a:t>Анализатор сигналов </a:t>
            </a:r>
            <a:r>
              <a:rPr lang="en-US" smtClean="0">
                <a:solidFill>
                  <a:srgbClr val="0099CC"/>
                </a:solidFill>
              </a:rPr>
              <a:t>PXA</a:t>
            </a:r>
            <a:r>
              <a:rPr lang="en-US" sz="2400" smtClean="0">
                <a:solidFill>
                  <a:srgbClr val="0099CC"/>
                </a:solidFill>
              </a:rPr>
              <a:t/>
            </a:r>
            <a:br>
              <a:rPr lang="en-US" sz="2400" smtClean="0">
                <a:solidFill>
                  <a:srgbClr val="0099CC"/>
                </a:solidFill>
              </a:rPr>
            </a:br>
            <a:r>
              <a:rPr lang="en-US" sz="1800" b="0" i="1" smtClean="0"/>
              <a:t> </a:t>
            </a:r>
            <a:r>
              <a:rPr lang="ru-RU" sz="1800" b="0" i="1" smtClean="0"/>
              <a:t>Качество для анализа сложнейших сигналов</a:t>
            </a:r>
            <a:endParaRPr lang="en-US" sz="1800" smtClean="0"/>
          </a:p>
        </p:txBody>
      </p:sp>
      <p:sp>
        <p:nvSpPr>
          <p:cNvPr id="64583" name="Text Box 66"/>
          <p:cNvSpPr txBox="1">
            <a:spLocks noChangeArrowheads="1"/>
          </p:cNvSpPr>
          <p:nvPr/>
        </p:nvSpPr>
        <p:spPr bwMode="auto">
          <a:xfrm>
            <a:off x="125413" y="6216650"/>
            <a:ext cx="27971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5000"/>
              </a:lnSpc>
              <a:spcBef>
                <a:spcPct val="50000"/>
              </a:spcBef>
              <a:spcAft>
                <a:spcPct val="50000"/>
              </a:spcAft>
            </a:pPr>
            <a:r>
              <a:rPr lang="en-US" sz="1200">
                <a:latin typeface="Agilent TT Cond" pitchFamily="34" charset="0"/>
              </a:rPr>
              <a:t>*  </a:t>
            </a:r>
            <a:r>
              <a:rPr lang="ru-RU" sz="1200">
                <a:latin typeface="Agilent TT Cond" pitchFamily="34" charset="0"/>
              </a:rPr>
              <a:t>Предв. данные</a:t>
            </a:r>
            <a:r>
              <a:rPr lang="en-US" sz="1200">
                <a:latin typeface="Agilent TT Cond" pitchFamily="34" charset="0"/>
              </a:rPr>
              <a:t> @ 1Гц </a:t>
            </a:r>
            <a:r>
              <a:rPr lang="ru-RU" sz="1200">
                <a:latin typeface="Agilent TT Cond" pitchFamily="34" charset="0"/>
              </a:rPr>
              <a:t>ПП ПЧ</a:t>
            </a:r>
            <a:r>
              <a:rPr lang="en-US" sz="1200">
                <a:latin typeface="Agilent TT Cond" pitchFamily="34" charset="0"/>
              </a:rPr>
              <a:t>, </a:t>
            </a:r>
            <a:r>
              <a:rPr lang="ru-RU" sz="1200">
                <a:latin typeface="Agilent TT Cond" pitchFamily="34" charset="0"/>
              </a:rPr>
              <a:t>МШУ выкл</a:t>
            </a:r>
            <a:r>
              <a:rPr lang="en-US" sz="1200">
                <a:latin typeface="Agilent TT Cond" pitchFamily="34" charset="0"/>
              </a:rPr>
              <a:t>; </a:t>
            </a:r>
            <a:r>
              <a:rPr lang="en-US" sz="1800">
                <a:latin typeface="Agilent TT Cond" pitchFamily="34" charset="0"/>
              </a:rPr>
              <a:t> </a:t>
            </a:r>
          </a:p>
        </p:txBody>
      </p:sp>
      <p:pic>
        <p:nvPicPr>
          <p:cNvPr id="64584" name="Picture 68" descr="E4440A-2000FEB11-P-1T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03" t="4781" r="4237" b="6104"/>
          <a:stretch>
            <a:fillRect/>
          </a:stretch>
        </p:blipFill>
        <p:spPr bwMode="auto">
          <a:xfrm>
            <a:off x="5438775" y="457200"/>
            <a:ext cx="9620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0374" name="AutoShape 70"/>
          <p:cNvSpPr>
            <a:spLocks noChangeArrowheads="1"/>
          </p:cNvSpPr>
          <p:nvPr/>
        </p:nvSpPr>
        <p:spPr bwMode="auto">
          <a:xfrm>
            <a:off x="4724400" y="5943600"/>
            <a:ext cx="152400" cy="152400"/>
          </a:xfrm>
          <a:prstGeom prst="star5">
            <a:avLst/>
          </a:prstGeom>
          <a:solidFill>
            <a:srgbClr val="00FF00"/>
          </a:solidFill>
          <a:ln w="12700">
            <a:solidFill>
              <a:schemeClr val="accent1"/>
            </a:solidFill>
            <a:miter lim="800000"/>
            <a:headEnd/>
            <a:tailEnd/>
          </a:ln>
          <a:effectLst/>
        </p:spPr>
        <p:txBody>
          <a:bodyPr wrap="none" lIns="0" tIns="0" rIns="0" bIns="0" anchor="ctr"/>
          <a:lstStyle/>
          <a:p>
            <a:pPr algn="ctr">
              <a:defRPr/>
            </a:pPr>
            <a:endParaRPr lang="en-US" dirty="0">
              <a:latin typeface="Arial" charset="0"/>
            </a:endParaRPr>
          </a:p>
        </p:txBody>
      </p:sp>
      <p:sp>
        <p:nvSpPr>
          <p:cNvPr id="64586" name="Text Box 71"/>
          <p:cNvSpPr txBox="1">
            <a:spLocks noChangeArrowheads="1"/>
          </p:cNvSpPr>
          <p:nvPr/>
        </p:nvSpPr>
        <p:spPr bwMode="auto">
          <a:xfrm>
            <a:off x="3124200" y="6303963"/>
            <a:ext cx="60198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5000"/>
              </a:lnSpc>
              <a:spcBef>
                <a:spcPct val="50000"/>
              </a:spcBef>
              <a:spcAft>
                <a:spcPct val="50000"/>
              </a:spcAft>
            </a:pPr>
            <a:r>
              <a:rPr lang="en-US" sz="1200">
                <a:latin typeface="Agilent TT Cond" pitchFamily="34" charset="0"/>
              </a:rPr>
              <a:t>** NFE = Noise Floor Extension technology; LNP = low noise path</a:t>
            </a:r>
          </a:p>
        </p:txBody>
      </p:sp>
      <p:sp>
        <p:nvSpPr>
          <p:cNvPr id="64587" name="Text Box 71"/>
          <p:cNvSpPr txBox="1">
            <a:spLocks noChangeArrowheads="1"/>
          </p:cNvSpPr>
          <p:nvPr/>
        </p:nvSpPr>
        <p:spPr bwMode="auto">
          <a:xfrm>
            <a:off x="1431925" y="6640513"/>
            <a:ext cx="60198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5000"/>
              </a:lnSpc>
              <a:spcBef>
                <a:spcPct val="50000"/>
              </a:spcBef>
              <a:spcAft>
                <a:spcPct val="50000"/>
              </a:spcAft>
            </a:pPr>
            <a:r>
              <a:rPr lang="en-US" sz="1200">
                <a:solidFill>
                  <a:schemeClr val="bg1"/>
                </a:solidFill>
                <a:latin typeface="Agilent TT Cond" pitchFamily="34" charset="0"/>
              </a:rPr>
              <a:t># Preset in PXA uses factory calibration of the noise floor, NFE.</a:t>
            </a:r>
          </a:p>
        </p:txBody>
      </p:sp>
      <p:graphicFrame>
        <p:nvGraphicFramePr>
          <p:cNvPr id="15480" name="Group 120"/>
          <p:cNvGraphicFramePr>
            <a:graphicFrameLocks noGrp="1"/>
          </p:cNvGraphicFramePr>
          <p:nvPr/>
        </p:nvGraphicFramePr>
        <p:xfrm>
          <a:off x="6400800" y="2228850"/>
          <a:ext cx="2438400" cy="532130"/>
        </p:xfrm>
        <a:graphic>
          <a:graphicData uri="http://schemas.openxmlformats.org/drawingml/2006/table">
            <a:tbl>
              <a:tblPr/>
              <a:tblGrid>
                <a:gridCol w="609600"/>
                <a:gridCol w="609600"/>
                <a:gridCol w="609600"/>
                <a:gridCol w="609600"/>
              </a:tblGrid>
              <a:tr h="142875">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NFE**</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LNP**</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BOTH</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w/o NFE</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9900"/>
                          </a:solidFill>
                          <a:effectLst/>
                          <a:latin typeface="Times New Roman" pitchFamily="18" charset="0"/>
                        </a:rPr>
                        <a:t>-160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-152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182563">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9900"/>
                          </a:solidFill>
                          <a:effectLst/>
                          <a:latin typeface="Times New Roman" pitchFamily="18" charset="0"/>
                        </a:rPr>
                        <a:t>-155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rgbClr val="009900"/>
                          </a:solidFill>
                          <a:effectLst/>
                          <a:latin typeface="Times New Roman" pitchFamily="18" charset="0"/>
                        </a:rPr>
                        <a:t>-155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rgbClr val="009900"/>
                          </a:solidFill>
                          <a:effectLst/>
                          <a:latin typeface="Times New Roman" pitchFamily="18" charset="0"/>
                        </a:rPr>
                        <a:t>-162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-149</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AutoShape 57"/>
          <p:cNvSpPr>
            <a:spLocks noChangeArrowheads="1"/>
          </p:cNvSpPr>
          <p:nvPr/>
        </p:nvSpPr>
        <p:spPr bwMode="auto">
          <a:xfrm>
            <a:off x="8077200" y="5942013"/>
            <a:ext cx="152400" cy="152400"/>
          </a:xfrm>
          <a:prstGeom prst="star5">
            <a:avLst/>
          </a:prstGeom>
          <a:solidFill>
            <a:srgbClr val="00FF00"/>
          </a:solidFill>
          <a:ln w="12700">
            <a:solidFill>
              <a:schemeClr val="accent1"/>
            </a:solidFill>
            <a:miter lim="800000"/>
            <a:headEnd/>
            <a:tailEnd/>
          </a:ln>
          <a:effectLst/>
        </p:spPr>
        <p:txBody>
          <a:bodyPr wrap="none" lIns="0" tIns="0" rIns="0" bIns="0" anchor="ctr"/>
          <a:lstStyle/>
          <a:p>
            <a:pPr algn="ctr">
              <a:defRPr/>
            </a:pPr>
            <a:endParaRPr lang="en-US" dirty="0">
              <a:latin typeface="Arial" charset="0"/>
            </a:endParaRPr>
          </a:p>
        </p:txBody>
      </p:sp>
      <p:pic>
        <p:nvPicPr>
          <p:cNvPr id="64611" name="Picture 107" descr="pxa pulse screen yellow lo 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81000"/>
            <a:ext cx="12192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2" name="AutoShape 121"/>
          <p:cNvSpPr>
            <a:spLocks noChangeArrowheads="1"/>
          </p:cNvSpPr>
          <p:nvPr/>
        </p:nvSpPr>
        <p:spPr bwMode="auto">
          <a:xfrm>
            <a:off x="6400800" y="2311400"/>
            <a:ext cx="2438400" cy="355600"/>
          </a:xfrm>
          <a:prstGeom prst="roundRect">
            <a:avLst>
              <a:gd name="adj" fmla="val 16667"/>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r" eaLnBrk="0" hangingPunct="0">
              <a:lnSpc>
                <a:spcPct val="95000"/>
              </a:lnSpc>
              <a:spcBef>
                <a:spcPct val="50000"/>
              </a:spcBef>
              <a:spcAft>
                <a:spcPct val="50000"/>
              </a:spcAft>
            </a:pPr>
            <a:endParaRPr lang="en-US" sz="2200" b="1">
              <a:latin typeface="Agilent TT Cond" pitchFamily="34" charset="0"/>
            </a:endParaRPr>
          </a:p>
        </p:txBody>
      </p:sp>
      <p:sp>
        <p:nvSpPr>
          <p:cNvPr id="64613" name="Slide Number Placeholder 18"/>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48F13E55-02C8-4395-8545-908062BC8E1D}" type="slidenum">
              <a:rPr lang="en-US" sz="800">
                <a:solidFill>
                  <a:srgbClr val="FFFFFF"/>
                </a:solidFill>
              </a:rPr>
              <a:pPr/>
              <a:t>45</a:t>
            </a:fld>
            <a:endParaRPr lang="en-US" sz="800">
              <a:solidFill>
                <a:srgbClr val="FFFFFF"/>
              </a:solidFill>
            </a:endParaRPr>
          </a:p>
        </p:txBody>
      </p:sp>
    </p:spTree>
    <p:extLst>
      <p:ext uri="{BB962C8B-B14F-4D97-AF65-F5344CB8AC3E}">
        <p14:creationId xmlns:p14="http://schemas.microsoft.com/office/powerpoint/2010/main" val="402665371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txBox="1">
            <a:spLocks noGrp="1"/>
          </p:cNvSpPr>
          <p:nvPr/>
        </p:nvSpPr>
        <p:spPr bwMode="white">
          <a:xfrm>
            <a:off x="228600" y="6638925"/>
            <a:ext cx="6143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F6005058-1654-4CBE-B683-78138FF03111}" type="slidenum">
              <a:rPr lang="en-US" sz="800">
                <a:solidFill>
                  <a:srgbClr val="FFFFFF"/>
                </a:solidFill>
              </a:rPr>
              <a:pPr/>
              <a:t>46</a:t>
            </a:fld>
            <a:endParaRPr lang="en-US" sz="800">
              <a:solidFill>
                <a:srgbClr val="FFFFFF"/>
              </a:solidFill>
            </a:endParaRPr>
          </a:p>
        </p:txBody>
      </p:sp>
      <p:sp>
        <p:nvSpPr>
          <p:cNvPr id="65539" name="Rectangle 2"/>
          <p:cNvSpPr>
            <a:spLocks noGrp="1" noChangeArrowheads="1"/>
          </p:cNvSpPr>
          <p:nvPr>
            <p:ph type="title" idx="4294967295"/>
          </p:nvPr>
        </p:nvSpPr>
        <p:spPr>
          <a:xfrm>
            <a:off x="152400" y="0"/>
            <a:ext cx="8691563" cy="992188"/>
          </a:xfrm>
        </p:spPr>
        <p:txBody>
          <a:bodyPr/>
          <a:lstStyle/>
          <a:p>
            <a:pPr eaLnBrk="1" hangingPunct="1"/>
            <a:r>
              <a:rPr lang="en-US" sz="2400" smtClean="0"/>
              <a:t>Noise Floor Extension</a:t>
            </a:r>
            <a:r>
              <a:rPr lang="ru-RU" sz="2400" smtClean="0"/>
              <a:t> – алгоритм уменьшения уровня собственных шумов</a:t>
            </a:r>
            <a:endParaRPr lang="en-US" sz="2400" smtClean="0"/>
          </a:p>
        </p:txBody>
      </p:sp>
      <p:pic>
        <p:nvPicPr>
          <p:cNvPr id="65540" name="Picture 3" descr="NFE_2"/>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b="4062"/>
          <a:stretch>
            <a:fillRect/>
          </a:stretch>
        </p:blipFill>
        <p:spPr bwMode="auto">
          <a:xfrm>
            <a:off x="2133600" y="762000"/>
            <a:ext cx="4724400" cy="3543300"/>
          </a:xfrm>
          <a:noFill/>
        </p:spPr>
      </p:pic>
      <p:sp>
        <p:nvSpPr>
          <p:cNvPr id="65541" name="Text Box 4"/>
          <p:cNvSpPr txBox="1">
            <a:spLocks noChangeArrowheads="1"/>
          </p:cNvSpPr>
          <p:nvPr/>
        </p:nvSpPr>
        <p:spPr bwMode="auto">
          <a:xfrm>
            <a:off x="107950" y="4514850"/>
            <a:ext cx="8964613"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marL="114300" indent="-1143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Tx/>
              <a:buChar char="•"/>
            </a:pPr>
            <a:r>
              <a:rPr lang="en-US" altLang="ja-JP" sz="1700">
                <a:ea typeface="Arial Unicode MS" pitchFamily="34" charset="-128"/>
                <a:cs typeface="Arial Unicode MS" pitchFamily="34" charset="-128"/>
              </a:rPr>
              <a:t>PXA </a:t>
            </a:r>
            <a:r>
              <a:rPr lang="ru-RU" altLang="ja-JP" sz="1700"/>
              <a:t>совмещает процесс измерения с беспрецедентным анализом собственных шумов для их удаления из результатов измерений с обеспечением максимальной точности</a:t>
            </a:r>
            <a:r>
              <a:rPr lang="en-US" altLang="ja-JP" sz="1700">
                <a:ea typeface="Arial Unicode MS" pitchFamily="34" charset="-128"/>
                <a:cs typeface="Arial Unicode MS" pitchFamily="34" charset="-128"/>
              </a:rPr>
              <a:t>. </a:t>
            </a:r>
          </a:p>
          <a:p>
            <a:pPr>
              <a:spcBef>
                <a:spcPct val="50000"/>
              </a:spcBef>
              <a:buFontTx/>
              <a:buChar char="•"/>
            </a:pPr>
            <a:r>
              <a:rPr lang="ru-RU" altLang="ja-JP" sz="1700"/>
              <a:t>Выигрыш алгоритма </a:t>
            </a:r>
            <a:r>
              <a:rPr lang="en-US" altLang="ja-JP" sz="1700">
                <a:ea typeface="Arial Unicode MS" pitchFamily="34" charset="-128"/>
                <a:cs typeface="Arial Unicode MS" pitchFamily="34" charset="-128"/>
              </a:rPr>
              <a:t>NFE  </a:t>
            </a:r>
            <a:r>
              <a:rPr lang="ru-RU" altLang="ja-JP" sz="1700"/>
              <a:t>от </a:t>
            </a:r>
            <a:r>
              <a:rPr lang="en-US" altLang="ja-JP" sz="1700">
                <a:ea typeface="Arial Unicode MS" pitchFamily="34" charset="-128"/>
                <a:cs typeface="Arial Unicode MS" pitchFamily="34" charset="-128"/>
              </a:rPr>
              <a:t>3.5</a:t>
            </a:r>
            <a:r>
              <a:rPr lang="ru-RU" altLang="ja-JP" sz="1700"/>
              <a:t>дБ для НГ и сигналов с ИМ до </a:t>
            </a:r>
            <a:r>
              <a:rPr lang="en-US" altLang="ja-JP" sz="1700">
                <a:ea typeface="Arial Unicode MS" pitchFamily="34" charset="-128"/>
                <a:cs typeface="Arial Unicode MS" pitchFamily="34" charset="-128"/>
              </a:rPr>
              <a:t>8</a:t>
            </a:r>
            <a:r>
              <a:rPr lang="ru-RU" altLang="ja-JP" sz="1700"/>
              <a:t>дБ для шумоподобных сигналов, до 12дБ в некоторых приложениях</a:t>
            </a:r>
            <a:r>
              <a:rPr lang="en-US" altLang="ja-JP" sz="1700">
                <a:ea typeface="Arial Unicode MS" pitchFamily="34" charset="-128"/>
                <a:cs typeface="Arial Unicode MS" pitchFamily="34" charset="-128"/>
              </a:rPr>
              <a:t>.  </a:t>
            </a:r>
          </a:p>
          <a:p>
            <a:pPr>
              <a:spcBef>
                <a:spcPct val="50000"/>
              </a:spcBef>
              <a:buFontTx/>
              <a:buChar char="•"/>
            </a:pPr>
            <a:r>
              <a:rPr lang="ru-RU" altLang="ja-JP" sz="1700"/>
              <a:t>Уровень собственных шумов с </a:t>
            </a:r>
            <a:r>
              <a:rPr lang="en-US" altLang="ja-JP" sz="1700">
                <a:ea typeface="Arial Unicode MS" pitchFamily="34" charset="-128"/>
                <a:cs typeface="Arial Unicode MS" pitchFamily="34" charset="-128"/>
              </a:rPr>
              <a:t>NFE </a:t>
            </a:r>
            <a:r>
              <a:rPr lang="ru-RU" altLang="ja-JP" sz="1700"/>
              <a:t>на </a:t>
            </a:r>
            <a:r>
              <a:rPr lang="en-US" altLang="ja-JP" sz="1700">
                <a:ea typeface="Arial Unicode MS" pitchFamily="34" charset="-128"/>
                <a:cs typeface="Arial Unicode MS" pitchFamily="34" charset="-128"/>
              </a:rPr>
              <a:t>2</a:t>
            </a:r>
            <a:r>
              <a:rPr lang="ru-RU" altLang="ja-JP" sz="1700"/>
              <a:t>ГГц =  </a:t>
            </a:r>
            <a:r>
              <a:rPr lang="en-US" altLang="ja-JP" sz="1700">
                <a:ea typeface="Arial Unicode MS" pitchFamily="34" charset="-128"/>
                <a:cs typeface="Arial Unicode MS" pitchFamily="34" charset="-128"/>
              </a:rPr>
              <a:t>–161</a:t>
            </a:r>
            <a:r>
              <a:rPr lang="ru-RU" altLang="ja-JP" sz="1700"/>
              <a:t>дБм без МШУ и </a:t>
            </a:r>
            <a:r>
              <a:rPr lang="en-US" altLang="ja-JP" sz="1700">
                <a:ea typeface="Arial Unicode MS" pitchFamily="34" charset="-128"/>
                <a:cs typeface="Arial Unicode MS" pitchFamily="34" charset="-128"/>
              </a:rPr>
              <a:t>–172</a:t>
            </a:r>
            <a:r>
              <a:rPr lang="ru-RU" altLang="ja-JP" sz="1700"/>
              <a:t>дБм с МШУ</a:t>
            </a:r>
            <a:r>
              <a:rPr lang="en-US" altLang="ja-JP" sz="1700">
                <a:ea typeface="Arial Unicode MS" pitchFamily="34" charset="-128"/>
                <a:cs typeface="Arial Unicode MS" pitchFamily="34" charset="-128"/>
              </a:rPr>
              <a:t>.</a:t>
            </a:r>
            <a:r>
              <a:rPr lang="en-US" altLang="ja-JP" sz="1800">
                <a:ea typeface="Arial Unicode MS" pitchFamily="34" charset="-128"/>
                <a:cs typeface="Arial Unicode MS" pitchFamily="34" charset="-128"/>
              </a:rPr>
              <a:t> </a:t>
            </a:r>
            <a:endParaRPr lang="en-US" sz="1800"/>
          </a:p>
        </p:txBody>
      </p:sp>
    </p:spTree>
    <p:extLst>
      <p:ext uri="{BB962C8B-B14F-4D97-AF65-F5344CB8AC3E}">
        <p14:creationId xmlns:p14="http://schemas.microsoft.com/office/powerpoint/2010/main" val="204576242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txBox="1">
            <a:spLocks noGrp="1"/>
          </p:cNvSpPr>
          <p:nvPr/>
        </p:nvSpPr>
        <p:spPr bwMode="white">
          <a:xfrm>
            <a:off x="228600" y="6638925"/>
            <a:ext cx="614363" cy="152400"/>
          </a:xfrm>
          <a:prstGeom prst="rect">
            <a:avLst/>
          </a:prstGeom>
          <a:noFill/>
          <a:ln>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19ACF066-34D5-43EA-8E65-BFB8309479CE}" type="slidenum">
              <a:rPr lang="en-US" sz="800">
                <a:solidFill>
                  <a:srgbClr val="FFFFFF"/>
                </a:solidFill>
              </a:rPr>
              <a:pPr/>
              <a:t>47</a:t>
            </a:fld>
            <a:endParaRPr lang="en-US" sz="800">
              <a:solidFill>
                <a:srgbClr val="FFFFFF"/>
              </a:solidFill>
            </a:endParaRPr>
          </a:p>
        </p:txBody>
      </p:sp>
      <p:sp>
        <p:nvSpPr>
          <p:cNvPr id="67587" name="Rectangle 2"/>
          <p:cNvSpPr>
            <a:spLocks noGrp="1" noChangeArrowheads="1"/>
          </p:cNvSpPr>
          <p:nvPr>
            <p:ph type="title" idx="4294967295"/>
          </p:nvPr>
        </p:nvSpPr>
        <p:spPr>
          <a:xfrm>
            <a:off x="227013" y="152400"/>
            <a:ext cx="8691562" cy="992188"/>
          </a:xfrm>
        </p:spPr>
        <p:txBody>
          <a:bodyPr/>
          <a:lstStyle/>
          <a:p>
            <a:pPr eaLnBrk="1" hangingPunct="1"/>
            <a:r>
              <a:rPr lang="en-US" smtClean="0"/>
              <a:t>Low Noise Path (LNP)</a:t>
            </a:r>
            <a:r>
              <a:rPr lang="ru-RU" smtClean="0"/>
              <a:t> – минимизация потерь в тракте</a:t>
            </a:r>
            <a:endParaRPr lang="en-US" smtClean="0"/>
          </a:p>
        </p:txBody>
      </p:sp>
      <p:pic>
        <p:nvPicPr>
          <p:cNvPr id="67588" name="Picture 3" descr="Low noise path spur example"/>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b="3761"/>
          <a:stretch>
            <a:fillRect/>
          </a:stretch>
        </p:blipFill>
        <p:spPr bwMode="auto">
          <a:xfrm>
            <a:off x="2590800" y="685800"/>
            <a:ext cx="4114800" cy="3086100"/>
          </a:xfrm>
          <a:noFill/>
        </p:spPr>
      </p:pic>
      <p:sp>
        <p:nvSpPr>
          <p:cNvPr id="67589" name="Text Box 14"/>
          <p:cNvSpPr txBox="1">
            <a:spLocks noChangeArrowheads="1"/>
          </p:cNvSpPr>
          <p:nvPr/>
        </p:nvSpPr>
        <p:spPr bwMode="auto">
          <a:xfrm>
            <a:off x="152400" y="3886200"/>
            <a:ext cx="883920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Tx/>
              <a:buChar char="•"/>
            </a:pPr>
            <a:r>
              <a:rPr lang="ru-RU" altLang="ja-JP" sz="1800"/>
              <a:t>В СВЧ диапазоне любая коммутация сказывается в дополнительных потерях</a:t>
            </a:r>
            <a:r>
              <a:rPr lang="en-US" altLang="ja-JP" sz="1800">
                <a:ea typeface="Arial Unicode MS" pitchFamily="34" charset="-128"/>
                <a:cs typeface="Arial Unicode MS" pitchFamily="34" charset="-128"/>
              </a:rPr>
              <a:t>. </a:t>
            </a:r>
          </a:p>
          <a:p>
            <a:pPr>
              <a:spcBef>
                <a:spcPct val="50000"/>
              </a:spcBef>
              <a:buFontTx/>
              <a:buChar char="•"/>
            </a:pPr>
            <a:r>
              <a:rPr lang="ru-RU" altLang="ja-JP" sz="1800">
                <a:solidFill>
                  <a:srgbClr val="000000"/>
                </a:solidFill>
                <a:cs typeface="Times New Roman" pitchFamily="18" charset="0"/>
              </a:rPr>
              <a:t>Предусилители могут компенсировать потери, но могут вызвать дополнительные искажения при измерении сигналов высокого уровня</a:t>
            </a:r>
            <a:endParaRPr lang="en-US" altLang="ja-JP" sz="1800">
              <a:ea typeface="Arial Unicode MS" pitchFamily="34" charset="-128"/>
              <a:cs typeface="Arial Unicode MS" pitchFamily="34" charset="-128"/>
            </a:endParaRPr>
          </a:p>
          <a:p>
            <a:pPr>
              <a:spcBef>
                <a:spcPct val="50000"/>
              </a:spcBef>
              <a:buFontTx/>
              <a:buChar char="•"/>
            </a:pPr>
            <a:r>
              <a:rPr lang="en-US" altLang="ja-JP" sz="1800">
                <a:ea typeface="Arial Unicode MS" pitchFamily="34" charset="-128"/>
                <a:cs typeface="Arial Unicode MS" pitchFamily="34" charset="-128"/>
              </a:rPr>
              <a:t>LNP </a:t>
            </a:r>
            <a:r>
              <a:rPr lang="ru-RU" altLang="ja-JP" sz="1800"/>
              <a:t>- обход ряда коммутирующих устройств в тракте для получения максимальной чувствительности без предусилителя</a:t>
            </a:r>
            <a:r>
              <a:rPr lang="en-US" altLang="ja-JP" sz="1800">
                <a:ea typeface="Arial Unicode MS" pitchFamily="34" charset="-128"/>
                <a:cs typeface="Arial Unicode MS" pitchFamily="34" charset="-128"/>
              </a:rPr>
              <a:t> </a:t>
            </a:r>
          </a:p>
          <a:p>
            <a:pPr>
              <a:spcBef>
                <a:spcPct val="50000"/>
              </a:spcBef>
              <a:buFontTx/>
              <a:buChar char="•"/>
            </a:pPr>
            <a:r>
              <a:rPr lang="en-US" altLang="ja-JP" sz="1800">
                <a:ea typeface="Arial Unicode MS" pitchFamily="34" charset="-128"/>
                <a:cs typeface="Arial Unicode MS" pitchFamily="34" charset="-128"/>
              </a:rPr>
              <a:t>LNP</a:t>
            </a:r>
            <a:r>
              <a:rPr lang="ru-RU" altLang="ja-JP" sz="1800"/>
              <a:t> позволяет</a:t>
            </a:r>
            <a:r>
              <a:rPr lang="en-US" altLang="ja-JP" sz="1800">
                <a:ea typeface="Arial Unicode MS" pitchFamily="34" charset="-128"/>
                <a:cs typeface="Arial Unicode MS" pitchFamily="34" charset="-128"/>
              </a:rPr>
              <a:t> </a:t>
            </a:r>
            <a:r>
              <a:rPr lang="ru-RU" altLang="ja-JP" sz="1800"/>
              <a:t>искать сигналы низкого уровня без уменьшения ширины полосы пропускания, что ведёт к уменьшению скорости</a:t>
            </a:r>
            <a:endParaRPr lang="en-US" sz="1800">
              <a:ea typeface="Arial Unicode MS" pitchFamily="34" charset="-128"/>
              <a:cs typeface="Arial Unicode MS" pitchFamily="34" charset="-128"/>
            </a:endParaRPr>
          </a:p>
        </p:txBody>
      </p:sp>
      <p:sp>
        <p:nvSpPr>
          <p:cNvPr id="67590" name="Slide Number Placeholder 5"/>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5F9CC9B2-59F6-4B9E-80CE-7CDE05541372}" type="slidenum">
              <a:rPr lang="en-US" sz="800">
                <a:solidFill>
                  <a:srgbClr val="FFFFFF"/>
                </a:solidFill>
              </a:rPr>
              <a:pPr/>
              <a:t>47</a:t>
            </a:fld>
            <a:endParaRPr lang="en-US" sz="800">
              <a:solidFill>
                <a:srgbClr val="FFFFFF"/>
              </a:solidFill>
            </a:endParaRPr>
          </a:p>
        </p:txBody>
      </p:sp>
    </p:spTree>
    <p:extLst>
      <p:ext uri="{BB962C8B-B14F-4D97-AF65-F5344CB8AC3E}">
        <p14:creationId xmlns:p14="http://schemas.microsoft.com/office/powerpoint/2010/main" val="60218646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1"/>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BD5AB69F-A4C0-420F-9C53-2B82A7BC0EE6}" type="slidenum">
              <a:rPr lang="en-US" sz="800">
                <a:solidFill>
                  <a:srgbClr val="FFFFFF"/>
                </a:solidFill>
              </a:rPr>
              <a:pPr/>
              <a:t>48</a:t>
            </a:fld>
            <a:endParaRPr lang="en-US" sz="800">
              <a:solidFill>
                <a:srgbClr val="FFFFFF"/>
              </a:solidFill>
            </a:endParaRPr>
          </a:p>
        </p:txBody>
      </p:sp>
      <p:graphicFrame>
        <p:nvGraphicFramePr>
          <p:cNvPr id="3" name="Group 3"/>
          <p:cNvGraphicFramePr>
            <a:graphicFrameLocks noGrp="1"/>
          </p:cNvGraphicFramePr>
          <p:nvPr/>
        </p:nvGraphicFramePr>
        <p:xfrm>
          <a:off x="304800" y="928688"/>
          <a:ext cx="8534400" cy="5462272"/>
        </p:xfrm>
        <a:graphic>
          <a:graphicData uri="http://schemas.openxmlformats.org/drawingml/2006/table">
            <a:tbl>
              <a:tblPr/>
              <a:tblGrid>
                <a:gridCol w="2133600"/>
                <a:gridCol w="1219200"/>
                <a:gridCol w="2740025"/>
                <a:gridCol w="2441575"/>
              </a:tblGrid>
              <a:tr h="301625">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Основные параметры</a:t>
                      </a:r>
                      <a:endParaRPr kumimoji="0" lang="en-US" sz="11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Условия</a:t>
                      </a: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bg1"/>
                          </a:solidFill>
                          <a:effectLst/>
                          <a:latin typeface="Times New Roman" pitchFamily="18" charset="0"/>
                        </a:rPr>
                        <a:t>Ближайшие конкуренты</a:t>
                      </a:r>
                      <a:endParaRPr kumimoji="0" lang="en-US" sz="1200" b="1" i="0" u="none" strike="noStrike" cap="none" normalizeH="0" baseline="0" smtClean="0">
                        <a:ln>
                          <a:noFill/>
                        </a:ln>
                        <a:solidFill>
                          <a:schemeClr val="bg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bg1"/>
                          </a:solidFill>
                          <a:effectLst/>
                          <a:latin typeface="Times New Roman" pitchFamily="18" charset="0"/>
                        </a:rPr>
                        <a:t>Анализатор </a:t>
                      </a:r>
                      <a:r>
                        <a:rPr kumimoji="0" lang="en-US" sz="1200" b="1" i="0" u="none" strike="noStrike" cap="none" normalizeH="0" baseline="0" smtClean="0">
                          <a:ln>
                            <a:noFill/>
                          </a:ln>
                          <a:solidFill>
                            <a:schemeClr val="bg1"/>
                          </a:solidFill>
                          <a:effectLst/>
                          <a:latin typeface="Times New Roman" pitchFamily="18" charset="0"/>
                        </a:rPr>
                        <a:t>PXA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r>
              <a:tr h="334963">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Частотный диапазон</a:t>
                      </a: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2</a:t>
                      </a:r>
                      <a:r>
                        <a:rPr kumimoji="0" lang="en-US" sz="1200" b="1" i="0" u="none" strike="noStrike" cap="none" normalizeH="0" baseline="0" smtClean="0">
                          <a:ln>
                            <a:noFill/>
                          </a:ln>
                          <a:solidFill>
                            <a:schemeClr val="tx1"/>
                          </a:solidFill>
                          <a:effectLst/>
                          <a:latin typeface="Times New Roman" pitchFamily="18" charset="0"/>
                        </a:rPr>
                        <a:t> Гц </a:t>
                      </a:r>
                      <a:r>
                        <a:rPr kumimoji="0" lang="ru-RU" sz="1200" b="1" i="0" u="none" strike="noStrike" cap="none" normalizeH="0" baseline="0" smtClean="0">
                          <a:ln>
                            <a:noFill/>
                          </a:ln>
                          <a:solidFill>
                            <a:schemeClr val="tx1"/>
                          </a:solidFill>
                          <a:effectLst/>
                          <a:latin typeface="Times New Roman" pitchFamily="18" charset="0"/>
                        </a:rPr>
                        <a:t>… 8</a:t>
                      </a:r>
                      <a:r>
                        <a:rPr kumimoji="0" lang="en-US" sz="1200" b="1" i="0" u="none" strike="noStrike" cap="none" normalizeH="0" baseline="0" smtClean="0">
                          <a:ln>
                            <a:noFill/>
                          </a:ln>
                          <a:solidFill>
                            <a:schemeClr val="tx1"/>
                          </a:solidFill>
                          <a:effectLst/>
                          <a:latin typeface="Times New Roman" pitchFamily="18" charset="0"/>
                        </a:rPr>
                        <a:t>/</a:t>
                      </a:r>
                      <a:r>
                        <a:rPr kumimoji="0" lang="ru-RU" sz="1200" b="1" i="0" u="none" strike="noStrike" cap="none" normalizeH="0" baseline="0" smtClean="0">
                          <a:ln>
                            <a:noFill/>
                          </a:ln>
                          <a:solidFill>
                            <a:schemeClr val="tx1"/>
                          </a:solidFill>
                          <a:effectLst/>
                          <a:latin typeface="Times New Roman" pitchFamily="18" charset="0"/>
                        </a:rPr>
                        <a:t>13,6</a:t>
                      </a:r>
                      <a:r>
                        <a:rPr kumimoji="0" lang="en-US" sz="1200" b="1" i="0" u="none" strike="noStrike" cap="none" normalizeH="0" baseline="0" smtClean="0">
                          <a:ln>
                            <a:noFill/>
                          </a:ln>
                          <a:solidFill>
                            <a:schemeClr val="tx1"/>
                          </a:solidFill>
                          <a:effectLst/>
                          <a:latin typeface="Times New Roman" pitchFamily="18" charset="0"/>
                        </a:rPr>
                        <a:t>/26.5ГГц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3 Гц </a:t>
                      </a:r>
                      <a:r>
                        <a:rPr kumimoji="0" lang="ru-RU" sz="1200" b="1" i="0" u="none" strike="noStrike" cap="none" normalizeH="0" baseline="0" smtClean="0">
                          <a:ln>
                            <a:noFill/>
                          </a:ln>
                          <a:solidFill>
                            <a:schemeClr val="tx1"/>
                          </a:solidFill>
                          <a:effectLst/>
                          <a:latin typeface="Times New Roman" pitchFamily="18" charset="0"/>
                        </a:rPr>
                        <a:t>…</a:t>
                      </a:r>
                      <a:r>
                        <a:rPr kumimoji="0" lang="en-US" sz="1200" b="1" i="0" u="none" strike="noStrike" cap="none" normalizeH="0" baseline="0" smtClean="0">
                          <a:ln>
                            <a:noFill/>
                          </a:ln>
                          <a:solidFill>
                            <a:schemeClr val="tx1"/>
                          </a:solidFill>
                          <a:effectLst/>
                          <a:latin typeface="Times New Roman" pitchFamily="18" charset="0"/>
                        </a:rPr>
                        <a:t> </a:t>
                      </a:r>
                      <a:r>
                        <a:rPr kumimoji="0" lang="en-US" sz="1200" b="1" i="0" u="none" strike="noStrike" cap="none" normalizeH="0" baseline="0" smtClean="0">
                          <a:ln>
                            <a:noFill/>
                          </a:ln>
                          <a:solidFill>
                            <a:srgbClr val="009900"/>
                          </a:solidFill>
                          <a:effectLst/>
                          <a:latin typeface="Times New Roman" pitchFamily="18" charset="0"/>
                        </a:rPr>
                        <a:t>3.6/</a:t>
                      </a:r>
                      <a:r>
                        <a:rPr kumimoji="0" lang="en-US" sz="1200" b="1" i="0" u="none" strike="noStrike" cap="none" normalizeH="0" baseline="0" smtClean="0">
                          <a:ln>
                            <a:noFill/>
                          </a:ln>
                          <a:solidFill>
                            <a:schemeClr val="tx1"/>
                          </a:solidFill>
                          <a:effectLst/>
                          <a:latin typeface="Times New Roman" pitchFamily="18" charset="0"/>
                        </a:rPr>
                        <a:t>8.4/13.6/26.5</a:t>
                      </a:r>
                      <a:r>
                        <a:rPr kumimoji="0" lang="ru-RU" sz="1200" b="1" i="0" u="none" strike="noStrike" cap="none" normalizeH="0" baseline="0" smtClean="0">
                          <a:ln>
                            <a:noFill/>
                          </a:ln>
                          <a:solidFill>
                            <a:srgbClr val="00B050"/>
                          </a:solidFill>
                          <a:effectLst/>
                          <a:latin typeface="Times New Roman" pitchFamily="18" charset="0"/>
                        </a:rPr>
                        <a:t>/44/50</a:t>
                      </a:r>
                      <a:r>
                        <a:rPr kumimoji="0" lang="en-US" sz="1200" b="1" i="0" u="none" strike="noStrike" cap="none" normalizeH="0" baseline="0" smtClean="0">
                          <a:ln>
                            <a:noFill/>
                          </a:ln>
                          <a:solidFill>
                            <a:srgbClr val="00B050"/>
                          </a:solidFill>
                          <a:effectLst/>
                          <a:latin typeface="Times New Roman" pitchFamily="18" charset="0"/>
                        </a:rPr>
                        <a:t> ГГц</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25463">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TOI</a:t>
                      </a:r>
                    </a:p>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9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2 ГГц</a:t>
                      </a:r>
                      <a:br>
                        <a:rPr kumimoji="0" lang="en-US" sz="1100" b="1" i="0" u="none" strike="noStrike" cap="none" normalizeH="0" baseline="0" smtClean="0">
                          <a:ln>
                            <a:noFill/>
                          </a:ln>
                          <a:solidFill>
                            <a:schemeClr val="tx1"/>
                          </a:solidFill>
                          <a:effectLst/>
                          <a:latin typeface="Times New Roman" pitchFamily="18" charset="0"/>
                        </a:rPr>
                      </a:br>
                      <a:r>
                        <a:rPr kumimoji="0" lang="en-US" sz="1100" b="1" i="0" u="none" strike="noStrike" cap="none" normalizeH="0" baseline="0" smtClean="0">
                          <a:ln>
                            <a:noFill/>
                          </a:ln>
                          <a:solidFill>
                            <a:schemeClr val="tx1"/>
                          </a:solidFill>
                          <a:effectLst/>
                          <a:latin typeface="Times New Roman" pitchFamily="18" charset="0"/>
                        </a:rPr>
                        <a:t>12 ГГц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+20 дБм</a:t>
                      </a:r>
                      <a:br>
                        <a:rPr kumimoji="0" lang="en-US" sz="1200" b="1" i="0" u="none" strike="noStrike" cap="none" normalizeH="0" baseline="0" smtClean="0">
                          <a:ln>
                            <a:noFill/>
                          </a:ln>
                          <a:solidFill>
                            <a:schemeClr val="tx1"/>
                          </a:solidFill>
                          <a:effectLst/>
                          <a:latin typeface="Times New Roman" pitchFamily="18" charset="0"/>
                        </a:rPr>
                      </a:br>
                      <a:r>
                        <a:rPr kumimoji="0" lang="en-US" sz="1200" b="1" i="0" u="none" strike="noStrike" cap="none" normalizeH="0" baseline="0" smtClean="0">
                          <a:ln>
                            <a:noFill/>
                          </a:ln>
                          <a:solidFill>
                            <a:schemeClr val="tx1"/>
                          </a:solidFill>
                          <a:effectLst/>
                          <a:latin typeface="Times New Roman" pitchFamily="18" charset="0"/>
                        </a:rPr>
                        <a:t>+12 дБм</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9900"/>
                          </a:solidFill>
                          <a:effectLst/>
                          <a:latin typeface="Times New Roman" pitchFamily="18" charset="0"/>
                        </a:rPr>
                        <a:t>+21 дБм </a:t>
                      </a:r>
                      <a:br>
                        <a:rPr kumimoji="0" lang="en-US" sz="1200" b="1" i="0" u="none" strike="noStrike" cap="none" normalizeH="0" baseline="0" smtClean="0">
                          <a:ln>
                            <a:noFill/>
                          </a:ln>
                          <a:solidFill>
                            <a:srgbClr val="009900"/>
                          </a:solidFill>
                          <a:effectLst/>
                          <a:latin typeface="Times New Roman" pitchFamily="18" charset="0"/>
                        </a:rPr>
                      </a:br>
                      <a:r>
                        <a:rPr kumimoji="0" lang="en-US" sz="1200" b="1" i="0" u="none" strike="noStrike" cap="none" normalizeH="0" baseline="0" smtClean="0">
                          <a:ln>
                            <a:noFill/>
                          </a:ln>
                          <a:solidFill>
                            <a:srgbClr val="009900"/>
                          </a:solidFill>
                          <a:effectLst/>
                          <a:latin typeface="Times New Roman" pitchFamily="18" charset="0"/>
                        </a:rPr>
                        <a:t>+15 дБм</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93725">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Уровень шумов (без МШУ, </a:t>
                      </a:r>
                      <a:endParaRPr kumimoji="0" lang="en-US" sz="12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с </a:t>
                      </a:r>
                      <a:r>
                        <a:rPr kumimoji="0" lang="en-US" sz="1200" b="1" i="0" u="none" strike="noStrike" cap="none" normalizeH="0" baseline="0" smtClean="0">
                          <a:ln>
                            <a:noFill/>
                          </a:ln>
                          <a:solidFill>
                            <a:schemeClr val="tx1"/>
                          </a:solidFill>
                          <a:effectLst/>
                          <a:latin typeface="Times New Roman" pitchFamily="18" charset="0"/>
                        </a:rPr>
                        <a:t>LNP</a:t>
                      </a:r>
                      <a:r>
                        <a:rPr kumimoji="0" lang="ru-RU" sz="1200" b="1" i="0" u="none" strike="noStrike" cap="none" normalizeH="0" baseline="0" smtClean="0">
                          <a:ln>
                            <a:noFill/>
                          </a:ln>
                          <a:solidFill>
                            <a:schemeClr val="tx1"/>
                          </a:solidFill>
                          <a:effectLst/>
                          <a:latin typeface="Times New Roman" pitchFamily="18" charset="0"/>
                        </a:rPr>
                        <a:t>)</a:t>
                      </a:r>
                      <a:endParaRPr kumimoji="0" lang="en-US" sz="12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9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10 ГГц</a:t>
                      </a:r>
                      <a:br>
                        <a:rPr kumimoji="0" lang="en-US" sz="1100" b="1" i="0" u="none" strike="noStrike" cap="none" normalizeH="0" baseline="0" smtClean="0">
                          <a:ln>
                            <a:noFill/>
                          </a:ln>
                          <a:solidFill>
                            <a:schemeClr val="tx1"/>
                          </a:solidFill>
                          <a:effectLst/>
                          <a:latin typeface="Times New Roman" pitchFamily="18" charset="0"/>
                        </a:rPr>
                      </a:br>
                      <a:r>
                        <a:rPr kumimoji="0" lang="en-US" sz="1100" b="1" i="0" u="none" strike="noStrike" cap="none" normalizeH="0" baseline="0" smtClean="0">
                          <a:ln>
                            <a:noFill/>
                          </a:ln>
                          <a:solidFill>
                            <a:schemeClr val="tx1"/>
                          </a:solidFill>
                          <a:effectLst/>
                          <a:latin typeface="Times New Roman" pitchFamily="18" charset="0"/>
                        </a:rPr>
                        <a:t>26,5 ГГц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-149 дБм</a:t>
                      </a:r>
                      <a:endParaRPr kumimoji="0" lang="ru-RU" sz="12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-145 дБм</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B050"/>
                          </a:solidFill>
                          <a:effectLst/>
                          <a:latin typeface="Times New Roman" pitchFamily="18" charset="0"/>
                        </a:rPr>
                        <a:t>-155 </a:t>
                      </a:r>
                      <a:r>
                        <a:rPr kumimoji="0" lang="ru-RU" sz="1200" b="1" i="0" u="none" strike="noStrike" cap="none" normalizeH="0" baseline="0" smtClean="0">
                          <a:ln>
                            <a:noFill/>
                          </a:ln>
                          <a:solidFill>
                            <a:srgbClr val="00B050"/>
                          </a:solidFill>
                          <a:effectLst/>
                          <a:latin typeface="Times New Roman" pitchFamily="18" charset="0"/>
                        </a:rPr>
                        <a:t>дБм</a:t>
                      </a:r>
                    </a:p>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rgbClr val="00B050"/>
                          </a:solidFill>
                          <a:effectLst/>
                          <a:latin typeface="Times New Roman" pitchFamily="18" charset="0"/>
                        </a:rPr>
                        <a:t>-150 дБм</a:t>
                      </a:r>
                      <a:endParaRPr kumimoji="0" lang="en-US" sz="1200" b="1" i="0" u="none" strike="noStrike" cap="none" normalizeH="0" baseline="0" smtClean="0">
                        <a:ln>
                          <a:noFill/>
                        </a:ln>
                        <a:solidFill>
                          <a:srgbClr val="00B050"/>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1463675">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l-GR" sz="1200" b="1" i="0" u="none" strike="noStrike" cap="none" normalizeH="0" baseline="0" smtClean="0">
                          <a:ln>
                            <a:noFill/>
                          </a:ln>
                          <a:solidFill>
                            <a:schemeClr val="tx1"/>
                          </a:solidFill>
                          <a:effectLst/>
                          <a:latin typeface="Times New Roman" pitchFamily="18" charset="0"/>
                          <a:cs typeface="Arial" pitchFamily="34" charset="0"/>
                        </a:rPr>
                        <a:t>Φ</a:t>
                      </a:r>
                      <a:r>
                        <a:rPr kumimoji="0" lang="en-US" sz="1200" b="1" i="0" u="none" strike="noStrike" cap="none" normalizeH="0" baseline="0" smtClean="0">
                          <a:ln>
                            <a:noFill/>
                          </a:ln>
                          <a:solidFill>
                            <a:schemeClr val="tx1"/>
                          </a:solidFill>
                          <a:effectLst/>
                          <a:latin typeface="Times New Roman" pitchFamily="18" charset="0"/>
                          <a:cs typeface="Arial" pitchFamily="34" charset="0"/>
                        </a:rPr>
                        <a:t> </a:t>
                      </a:r>
                      <a:r>
                        <a:rPr kumimoji="0" lang="ru-RU" sz="1200" b="1" i="0" u="none" strike="noStrike" cap="none" normalizeH="0" baseline="0" smtClean="0">
                          <a:ln>
                            <a:noFill/>
                          </a:ln>
                          <a:solidFill>
                            <a:schemeClr val="tx1"/>
                          </a:solidFill>
                          <a:effectLst/>
                          <a:latin typeface="Times New Roman" pitchFamily="18" charset="0"/>
                        </a:rPr>
                        <a:t>шум</a:t>
                      </a:r>
                      <a:r>
                        <a:rPr kumimoji="0" lang="en-US" sz="1200" b="1" i="0" u="none" strike="noStrike" cap="none" normalizeH="0" baseline="0" smtClean="0">
                          <a:ln>
                            <a:noFill/>
                          </a:ln>
                          <a:solidFill>
                            <a:schemeClr val="tx1"/>
                          </a:solidFill>
                          <a:effectLst/>
                          <a:latin typeface="Times New Roman" pitchFamily="18" charset="0"/>
                        </a:rPr>
                        <a:t> </a:t>
                      </a:r>
                      <a:r>
                        <a:rPr kumimoji="0" lang="ru-RU" sz="1200" b="1" i="0" u="none" strike="noStrike" cap="none" normalizeH="0" baseline="0" smtClean="0">
                          <a:ln>
                            <a:noFill/>
                          </a:ln>
                          <a:solidFill>
                            <a:schemeClr val="tx1"/>
                          </a:solidFill>
                          <a:effectLst/>
                          <a:latin typeface="Times New Roman" pitchFamily="18" charset="0"/>
                        </a:rPr>
                        <a:t>2ГГц </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6ГГц </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10ГГц</a:t>
                      </a:r>
                    </a:p>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9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Отстройка </a:t>
                      </a:r>
                      <a:r>
                        <a:rPr kumimoji="0" lang="en-US" sz="1100" b="1" i="0" u="none" strike="noStrike" cap="none" normalizeH="0" baseline="0" smtClean="0">
                          <a:ln>
                            <a:noFill/>
                          </a:ln>
                          <a:solidFill>
                            <a:schemeClr val="tx1"/>
                          </a:solidFill>
                          <a:effectLst/>
                          <a:latin typeface="Times New Roman" pitchFamily="18" charset="0"/>
                        </a:rPr>
                        <a:t>1 кГц</a:t>
                      </a:r>
                      <a:br>
                        <a:rPr kumimoji="0" lang="en-US" sz="1100" b="1" i="0" u="none" strike="noStrike" cap="none" normalizeH="0" baseline="0" smtClean="0">
                          <a:ln>
                            <a:noFill/>
                          </a:ln>
                          <a:solidFill>
                            <a:schemeClr val="tx1"/>
                          </a:solidFill>
                          <a:effectLst/>
                          <a:latin typeface="Times New Roman" pitchFamily="18" charset="0"/>
                        </a:rPr>
                      </a:br>
                      <a:r>
                        <a:rPr kumimoji="0" lang="en-US" sz="1100" b="1" i="0" u="none" strike="noStrike" cap="none" normalizeH="0" baseline="0" smtClean="0">
                          <a:ln>
                            <a:noFill/>
                          </a:ln>
                          <a:solidFill>
                            <a:schemeClr val="tx1"/>
                          </a:solidFill>
                          <a:effectLst/>
                          <a:latin typeface="Times New Roman" pitchFamily="18" charset="0"/>
                        </a:rPr>
                        <a:t>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-1</a:t>
                      </a:r>
                      <a:r>
                        <a:rPr kumimoji="0" lang="ru-RU" sz="1200" b="1" i="0" u="none" strike="noStrike" cap="none" normalizeH="0" baseline="0" smtClean="0">
                          <a:ln>
                            <a:noFill/>
                          </a:ln>
                          <a:solidFill>
                            <a:schemeClr val="tx1"/>
                          </a:solidFill>
                          <a:effectLst/>
                          <a:latin typeface="Times New Roman" pitchFamily="18" charset="0"/>
                        </a:rPr>
                        <a:t>23</a:t>
                      </a:r>
                      <a:r>
                        <a:rPr kumimoji="0" lang="en-US" sz="1200" b="1" i="0" u="none" strike="noStrike" cap="none" normalizeH="0" baseline="0" smtClean="0">
                          <a:ln>
                            <a:noFill/>
                          </a:ln>
                          <a:solidFill>
                            <a:schemeClr val="tx1"/>
                          </a:solidFill>
                          <a:effectLst/>
                          <a:latin typeface="Times New Roman" pitchFamily="18" charset="0"/>
                        </a:rPr>
                        <a:t> дБ</a:t>
                      </a:r>
                      <a:r>
                        <a:rPr kumimoji="0" lang="ru-RU" sz="1200" b="1" i="0" u="none" strike="noStrike" cap="none" normalizeH="0" baseline="0" smtClean="0">
                          <a:ln>
                            <a:noFill/>
                          </a:ln>
                          <a:solidFill>
                            <a:schemeClr val="tx1"/>
                          </a:solidFill>
                          <a:effectLst/>
                          <a:latin typeface="Times New Roman" pitchFamily="18" charset="0"/>
                        </a:rPr>
                        <a:t>н</a:t>
                      </a:r>
                      <a:r>
                        <a:rPr kumimoji="0" lang="en-US" sz="1200" b="1" i="0" u="none" strike="noStrike" cap="none" normalizeH="0" baseline="0" smtClean="0">
                          <a:ln>
                            <a:noFill/>
                          </a:ln>
                          <a:solidFill>
                            <a:schemeClr val="tx1"/>
                          </a:solidFill>
                          <a:effectLst/>
                          <a:latin typeface="Times New Roman" pitchFamily="18" charset="0"/>
                        </a:rPr>
                        <a:t>/Гц</a:t>
                      </a:r>
                      <a:r>
                        <a:rPr kumimoji="0" lang="en-US" sz="1200" b="1" i="1" u="none" strike="noStrike" cap="none" normalizeH="0" baseline="0" smtClean="0">
                          <a:ln>
                            <a:noFill/>
                          </a:ln>
                          <a:solidFill>
                            <a:schemeClr val="tx1"/>
                          </a:solidFill>
                          <a:effectLst/>
                          <a:latin typeface="Times New Roman" pitchFamily="18" charset="0"/>
                        </a:rPr>
                        <a:t>                                                                  </a:t>
                      </a:r>
                      <a:r>
                        <a:rPr kumimoji="0" lang="en-US" sz="1200" b="1" i="0" u="none" strike="noStrike" cap="none" normalizeH="0" baseline="0" smtClean="0">
                          <a:ln>
                            <a:noFill/>
                          </a:ln>
                          <a:solidFill>
                            <a:schemeClr val="tx1"/>
                          </a:solidFill>
                          <a:effectLst/>
                          <a:latin typeface="Times New Roman" pitchFamily="18" charset="0"/>
                        </a:rPr>
                        <a:t>-1</a:t>
                      </a:r>
                      <a:r>
                        <a:rPr kumimoji="0" lang="ru-RU" sz="1200" b="1" i="0" u="none" strike="noStrike" cap="none" normalizeH="0" baseline="0" smtClean="0">
                          <a:ln>
                            <a:noFill/>
                          </a:ln>
                          <a:solidFill>
                            <a:schemeClr val="tx1"/>
                          </a:solidFill>
                          <a:effectLst/>
                          <a:latin typeface="Times New Roman" pitchFamily="18" charset="0"/>
                        </a:rPr>
                        <a:t>23</a:t>
                      </a:r>
                      <a:r>
                        <a:rPr kumimoji="0" lang="en-US" sz="1200" b="1" i="0" u="none" strike="noStrike" cap="none" normalizeH="0" baseline="0" smtClean="0">
                          <a:ln>
                            <a:noFill/>
                          </a:ln>
                          <a:solidFill>
                            <a:schemeClr val="tx1"/>
                          </a:solidFill>
                          <a:effectLst/>
                          <a:latin typeface="Times New Roman" pitchFamily="18" charset="0"/>
                        </a:rPr>
                        <a:t> дБ</a:t>
                      </a:r>
                      <a:r>
                        <a:rPr kumimoji="0" lang="ru-RU" sz="1200" b="1" i="0" u="none" strike="noStrike" cap="none" normalizeH="0" baseline="0" smtClean="0">
                          <a:ln>
                            <a:noFill/>
                          </a:ln>
                          <a:solidFill>
                            <a:schemeClr val="tx1"/>
                          </a:solidFill>
                          <a:effectLst/>
                          <a:latin typeface="Times New Roman" pitchFamily="18" charset="0"/>
                        </a:rPr>
                        <a:t>н</a:t>
                      </a:r>
                      <a:r>
                        <a:rPr kumimoji="0" lang="en-US" sz="1200" b="1" i="0" u="none" strike="noStrike" cap="none" normalizeH="0" baseline="0" smtClean="0">
                          <a:ln>
                            <a:noFill/>
                          </a:ln>
                          <a:solidFill>
                            <a:schemeClr val="tx1"/>
                          </a:solidFill>
                          <a:effectLst/>
                          <a:latin typeface="Times New Roman" pitchFamily="18" charset="0"/>
                        </a:rPr>
                        <a:t>/Гц</a:t>
                      </a:r>
                      <a:endParaRPr kumimoji="0" lang="ru-RU" sz="12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-111 дБн/Гц</a:t>
                      </a:r>
                    </a:p>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ru-RU" sz="1200" b="1" i="0" u="none" strike="noStrike" cap="none" normalizeH="0" baseline="0" smtClean="0">
                        <a:ln>
                          <a:noFill/>
                        </a:ln>
                        <a:solidFill>
                          <a:srgbClr val="009900"/>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9900"/>
                          </a:solidFill>
                          <a:effectLst/>
                          <a:latin typeface="Times New Roman" pitchFamily="18" charset="0"/>
                        </a:rPr>
                        <a:t>-12</a:t>
                      </a:r>
                      <a:r>
                        <a:rPr kumimoji="0" lang="ru-RU" sz="1200" b="1" i="0" u="none" strike="noStrike" cap="none" normalizeH="0" baseline="0" smtClean="0">
                          <a:ln>
                            <a:noFill/>
                          </a:ln>
                          <a:solidFill>
                            <a:srgbClr val="009900"/>
                          </a:solidFill>
                          <a:effectLst/>
                          <a:latin typeface="Times New Roman" pitchFamily="18" charset="0"/>
                        </a:rPr>
                        <a:t>5</a:t>
                      </a:r>
                      <a:r>
                        <a:rPr kumimoji="0" lang="en-US" sz="1200" b="1" i="0" u="none" strike="noStrike" cap="none" normalizeH="0" baseline="0" smtClean="0">
                          <a:ln>
                            <a:noFill/>
                          </a:ln>
                          <a:solidFill>
                            <a:srgbClr val="009900"/>
                          </a:solidFill>
                          <a:effectLst/>
                          <a:latin typeface="Times New Roman" pitchFamily="18" charset="0"/>
                        </a:rPr>
                        <a:t> дБ</a:t>
                      </a:r>
                      <a:r>
                        <a:rPr kumimoji="0" lang="ru-RU" sz="1200" b="1" i="0" u="none" strike="noStrike" cap="none" normalizeH="0" baseline="0" smtClean="0">
                          <a:ln>
                            <a:noFill/>
                          </a:ln>
                          <a:solidFill>
                            <a:srgbClr val="009900"/>
                          </a:solidFill>
                          <a:effectLst/>
                          <a:latin typeface="Times New Roman" pitchFamily="18" charset="0"/>
                        </a:rPr>
                        <a:t>н</a:t>
                      </a:r>
                      <a:r>
                        <a:rPr kumimoji="0" lang="en-US" sz="1200" b="1" i="0" u="none" strike="noStrike" cap="none" normalizeH="0" baseline="0" smtClean="0">
                          <a:ln>
                            <a:noFill/>
                          </a:ln>
                          <a:solidFill>
                            <a:srgbClr val="009900"/>
                          </a:solidFill>
                          <a:effectLst/>
                          <a:latin typeface="Times New Roman" pitchFamily="18" charset="0"/>
                        </a:rPr>
                        <a:t>/Гц  </a:t>
                      </a:r>
                      <a:br>
                        <a:rPr kumimoji="0" lang="en-US" sz="1200" b="1" i="0" u="none" strike="noStrike" cap="none" normalizeH="0" baseline="0" smtClean="0">
                          <a:ln>
                            <a:noFill/>
                          </a:ln>
                          <a:solidFill>
                            <a:srgbClr val="009900"/>
                          </a:solidFill>
                          <a:effectLst/>
                          <a:latin typeface="Times New Roman" pitchFamily="18" charset="0"/>
                        </a:rPr>
                      </a:br>
                      <a:r>
                        <a:rPr kumimoji="0" lang="en-US" sz="1200" b="1" i="0" u="none" strike="noStrike" cap="none" normalizeH="0" baseline="0" smtClean="0">
                          <a:ln>
                            <a:noFill/>
                          </a:ln>
                          <a:solidFill>
                            <a:srgbClr val="009900"/>
                          </a:solidFill>
                          <a:effectLst/>
                          <a:latin typeface="Times New Roman" pitchFamily="18" charset="0"/>
                        </a:rPr>
                        <a:t>-1</a:t>
                      </a:r>
                      <a:r>
                        <a:rPr kumimoji="0" lang="ru-RU" sz="1200" b="1" i="0" u="none" strike="noStrike" cap="none" normalizeH="0" baseline="0" smtClean="0">
                          <a:ln>
                            <a:noFill/>
                          </a:ln>
                          <a:solidFill>
                            <a:srgbClr val="009900"/>
                          </a:solidFill>
                          <a:effectLst/>
                          <a:latin typeface="Times New Roman" pitchFamily="18" charset="0"/>
                        </a:rPr>
                        <a:t>2</a:t>
                      </a:r>
                      <a:r>
                        <a:rPr kumimoji="0" lang="en-US" sz="1200" b="1" i="0" u="none" strike="noStrike" cap="none" normalizeH="0" baseline="0" smtClean="0">
                          <a:ln>
                            <a:noFill/>
                          </a:ln>
                          <a:solidFill>
                            <a:srgbClr val="009900"/>
                          </a:solidFill>
                          <a:effectLst/>
                          <a:latin typeface="Times New Roman" pitchFamily="18" charset="0"/>
                        </a:rPr>
                        <a:t>5 дБ</a:t>
                      </a:r>
                      <a:r>
                        <a:rPr kumimoji="0" lang="ru-RU" sz="1200" b="1" i="0" u="none" strike="noStrike" cap="none" normalizeH="0" baseline="0" smtClean="0">
                          <a:ln>
                            <a:noFill/>
                          </a:ln>
                          <a:solidFill>
                            <a:srgbClr val="009900"/>
                          </a:solidFill>
                          <a:effectLst/>
                          <a:latin typeface="Times New Roman" pitchFamily="18" charset="0"/>
                        </a:rPr>
                        <a:t>н</a:t>
                      </a:r>
                      <a:r>
                        <a:rPr kumimoji="0" lang="en-US" sz="1200" b="1" i="0" u="none" strike="noStrike" cap="none" normalizeH="0" baseline="0" smtClean="0">
                          <a:ln>
                            <a:noFill/>
                          </a:ln>
                          <a:solidFill>
                            <a:srgbClr val="009900"/>
                          </a:solidFill>
                          <a:effectLst/>
                          <a:latin typeface="Times New Roman" pitchFamily="18" charset="0"/>
                        </a:rPr>
                        <a:t>/Гц</a:t>
                      </a:r>
                      <a:endParaRPr kumimoji="0" lang="ru-RU" sz="1200" b="1" i="0" u="none" strike="noStrike" cap="none" normalizeH="0" baseline="0" smtClean="0">
                        <a:ln>
                          <a:noFill/>
                        </a:ln>
                        <a:solidFill>
                          <a:srgbClr val="009900"/>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rgbClr val="009900"/>
                          </a:solidFill>
                          <a:effectLst/>
                          <a:latin typeface="Times New Roman" pitchFamily="18" charset="0"/>
                        </a:rPr>
                        <a:t>-120 дБн/Гц</a:t>
                      </a:r>
                    </a:p>
                    <a:p>
                      <a:pPr marL="0" marR="0" lvl="0" indent="0" algn="ctr" defTabSz="914400" rtl="0" eaLnBrk="1" fontAlgn="base" latinLnBrk="0" hangingPunct="1">
                        <a:lnSpc>
                          <a:spcPct val="100000"/>
                        </a:lnSpc>
                        <a:spcBef>
                          <a:spcPct val="0"/>
                        </a:spcBef>
                        <a:spcAft>
                          <a:spcPct val="50000"/>
                        </a:spcAft>
                        <a:buClrTx/>
                        <a:buSzTx/>
                        <a:buFontTx/>
                        <a:buNone/>
                        <a:tabLst/>
                      </a:pPr>
                      <a:endParaRPr kumimoji="0" lang="ru-RU" sz="1200" b="1" i="0" u="none" strike="noStrike" cap="none" normalizeH="0" baseline="0" smtClean="0">
                        <a:ln>
                          <a:noFill/>
                        </a:ln>
                        <a:solidFill>
                          <a:srgbClr val="009900"/>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1200" b="1" i="0" u="none" strike="noStrike" cap="none" normalizeH="0" baseline="0" smtClean="0">
                        <a:ln>
                          <a:noFill/>
                        </a:ln>
                        <a:solidFill>
                          <a:srgbClr val="009900"/>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669925">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Погрешность измерения амплитудных значений</a:t>
                      </a:r>
                      <a:endParaRPr kumimoji="0" lang="en-US" sz="12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9</a:t>
                      </a:r>
                      <a:r>
                        <a:rPr kumimoji="0" lang="en-US" sz="1100" b="1" i="0" u="none" strike="noStrike" cap="none" normalizeH="0" baseline="0" smtClean="0">
                          <a:ln>
                            <a:noFill/>
                          </a:ln>
                          <a:solidFill>
                            <a:schemeClr val="tx1"/>
                          </a:solidFill>
                          <a:effectLst/>
                          <a:latin typeface="Times New Roman" pitchFamily="18" charset="0"/>
                        </a:rPr>
                        <a:t>5% </a:t>
                      </a:r>
                      <a:r>
                        <a:rPr kumimoji="0" lang="ru-RU" sz="1100" b="1" i="0" u="none" strike="noStrike" cap="none" normalizeH="0" baseline="0" smtClean="0">
                          <a:ln>
                            <a:noFill/>
                          </a:ln>
                          <a:solidFill>
                            <a:schemeClr val="tx1"/>
                          </a:solidFill>
                          <a:effectLst/>
                          <a:latin typeface="Times New Roman" pitchFamily="18" charset="0"/>
                        </a:rPr>
                        <a:t>вероятность</a:t>
                      </a:r>
                    </a:p>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10МГц - 3,6ГГц</a:t>
                      </a:r>
                    </a:p>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22ГГц – 26,5 ГГц</a:t>
                      </a:r>
                      <a:endParaRPr kumimoji="0" lang="en-US" sz="1100" b="1" i="0"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 0.</a:t>
                      </a:r>
                      <a:r>
                        <a:rPr kumimoji="0" lang="ru-RU" sz="1200" b="1" i="0" u="none" strike="noStrike" cap="none" normalizeH="0" baseline="0" smtClean="0">
                          <a:ln>
                            <a:noFill/>
                          </a:ln>
                          <a:solidFill>
                            <a:schemeClr val="tx1"/>
                          </a:solidFill>
                          <a:effectLst/>
                          <a:latin typeface="Times New Roman" pitchFamily="18" charset="0"/>
                          <a:cs typeface="Arial" pitchFamily="34" charset="0"/>
                        </a:rPr>
                        <a:t>3</a:t>
                      </a:r>
                      <a:r>
                        <a:rPr kumimoji="0" lang="en-US" sz="1200" b="1" i="0" u="none" strike="noStrike" cap="none" normalizeH="0" baseline="0" smtClean="0">
                          <a:ln>
                            <a:noFill/>
                          </a:ln>
                          <a:solidFill>
                            <a:schemeClr val="tx1"/>
                          </a:solidFill>
                          <a:effectLst/>
                          <a:latin typeface="Times New Roman" pitchFamily="18" charset="0"/>
                        </a:rPr>
                        <a:t> дБ</a:t>
                      </a:r>
                      <a:br>
                        <a:rPr kumimoji="0" lang="en-US" sz="1200" b="1" i="0" u="none" strike="noStrike" cap="none" normalizeH="0" baseline="0" smtClean="0">
                          <a:ln>
                            <a:noFill/>
                          </a:ln>
                          <a:solidFill>
                            <a:schemeClr val="tx1"/>
                          </a:solidFill>
                          <a:effectLst/>
                          <a:latin typeface="Times New Roman" pitchFamily="18" charset="0"/>
                        </a:rPr>
                      </a:br>
                      <a:r>
                        <a:rPr kumimoji="0" lang="en-US" sz="1200" b="1" i="0" u="none" strike="noStrike" cap="none" normalizeH="0" baseline="0" smtClean="0">
                          <a:ln>
                            <a:noFill/>
                          </a:ln>
                          <a:solidFill>
                            <a:schemeClr val="tx1"/>
                          </a:solidFill>
                          <a:effectLst/>
                          <a:latin typeface="Times New Roman" pitchFamily="18" charset="0"/>
                        </a:rPr>
                        <a:t> </a:t>
                      </a:r>
                      <a:r>
                        <a:rPr kumimoji="0" lang="en-US" sz="1200" b="1" i="0" u="none" strike="noStrike" cap="none" normalizeH="0" baseline="0" smtClean="0">
                          <a:ln>
                            <a:noFill/>
                          </a:ln>
                          <a:solidFill>
                            <a:schemeClr val="tx1"/>
                          </a:solidFill>
                          <a:effectLst/>
                          <a:latin typeface="Times New Roman" pitchFamily="18" charset="0"/>
                          <a:cs typeface="Arial" pitchFamily="34" charset="0"/>
                        </a:rPr>
                        <a:t>±</a:t>
                      </a:r>
                      <a:r>
                        <a:rPr kumimoji="0" lang="en-US" sz="1200" b="1" i="0" u="none" strike="noStrike" cap="none" normalizeH="0" baseline="0" smtClean="0">
                          <a:ln>
                            <a:noFill/>
                          </a:ln>
                          <a:solidFill>
                            <a:schemeClr val="tx1"/>
                          </a:solidFill>
                          <a:effectLst/>
                          <a:latin typeface="Times New Roman" pitchFamily="18" charset="0"/>
                        </a:rPr>
                        <a:t> </a:t>
                      </a:r>
                      <a:r>
                        <a:rPr kumimoji="0" lang="ru-RU" sz="1200" b="1" i="0" u="none" strike="noStrike" cap="none" normalizeH="0" baseline="0" smtClean="0">
                          <a:ln>
                            <a:noFill/>
                          </a:ln>
                          <a:solidFill>
                            <a:schemeClr val="tx1"/>
                          </a:solidFill>
                          <a:effectLst/>
                          <a:latin typeface="Times New Roman" pitchFamily="18" charset="0"/>
                        </a:rPr>
                        <a:t>2</a:t>
                      </a:r>
                      <a:r>
                        <a:rPr kumimoji="0" lang="en-US" sz="1200" b="1" i="0" u="none" strike="noStrike" cap="none" normalizeH="0" baseline="0" smtClean="0">
                          <a:ln>
                            <a:noFill/>
                          </a:ln>
                          <a:solidFill>
                            <a:schemeClr val="tx1"/>
                          </a:solidFill>
                          <a:effectLst/>
                          <a:latin typeface="Times New Roman" pitchFamily="18" charset="0"/>
                        </a:rPr>
                        <a:t> дБ</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9900"/>
                          </a:solidFill>
                          <a:effectLst/>
                          <a:latin typeface="Times New Roman" pitchFamily="18" charset="0"/>
                          <a:cs typeface="Arial" pitchFamily="34" charset="0"/>
                        </a:rPr>
                        <a:t>±0.</a:t>
                      </a:r>
                      <a:r>
                        <a:rPr kumimoji="0" lang="ru-RU" sz="1200" b="1" i="0" u="none" strike="noStrike" cap="none" normalizeH="0" baseline="0" smtClean="0">
                          <a:ln>
                            <a:noFill/>
                          </a:ln>
                          <a:solidFill>
                            <a:srgbClr val="009900"/>
                          </a:solidFill>
                          <a:effectLst/>
                          <a:latin typeface="Times New Roman" pitchFamily="18" charset="0"/>
                          <a:cs typeface="Arial" pitchFamily="34" charset="0"/>
                        </a:rPr>
                        <a:t>19</a:t>
                      </a:r>
                      <a:r>
                        <a:rPr kumimoji="0" lang="en-US" sz="1200" b="1" i="0" u="none" strike="noStrike" cap="none" normalizeH="0" baseline="0" smtClean="0">
                          <a:ln>
                            <a:noFill/>
                          </a:ln>
                          <a:solidFill>
                            <a:srgbClr val="009900"/>
                          </a:solidFill>
                          <a:effectLst/>
                          <a:latin typeface="Times New Roman" pitchFamily="18" charset="0"/>
                        </a:rPr>
                        <a:t> дБ</a:t>
                      </a:r>
                      <a:r>
                        <a:rPr kumimoji="0" lang="en-US" sz="1200" b="1" i="0" u="none" strike="noStrike" cap="none" normalizeH="0" baseline="0" smtClean="0">
                          <a:ln>
                            <a:noFill/>
                          </a:ln>
                          <a:solidFill>
                            <a:schemeClr val="tx1"/>
                          </a:solidFill>
                          <a:effectLst/>
                          <a:latin typeface="Times New Roman" pitchFamily="18" charset="0"/>
                        </a:rPr>
                        <a:t/>
                      </a:r>
                      <a:br>
                        <a:rPr kumimoji="0" lang="en-US" sz="1200" b="1" i="0" u="none" strike="noStrike" cap="none" normalizeH="0" baseline="0" smtClean="0">
                          <a:ln>
                            <a:noFill/>
                          </a:ln>
                          <a:solidFill>
                            <a:schemeClr val="tx1"/>
                          </a:solidFill>
                          <a:effectLst/>
                          <a:latin typeface="Times New Roman" pitchFamily="18" charset="0"/>
                        </a:rPr>
                      </a:br>
                      <a:r>
                        <a:rPr kumimoji="0" lang="en-US" sz="1200" b="1" i="0" u="none" strike="noStrike" cap="none" normalizeH="0" baseline="0" smtClean="0">
                          <a:ln>
                            <a:noFill/>
                          </a:ln>
                          <a:solidFill>
                            <a:srgbClr val="00B050"/>
                          </a:solidFill>
                          <a:effectLst/>
                          <a:latin typeface="Times New Roman" pitchFamily="18" charset="0"/>
                        </a:rPr>
                        <a:t> </a:t>
                      </a:r>
                      <a:r>
                        <a:rPr kumimoji="0" lang="en-US" sz="1200" b="1" i="0" u="none" strike="noStrike" cap="none" normalizeH="0" baseline="0" smtClean="0">
                          <a:ln>
                            <a:noFill/>
                          </a:ln>
                          <a:solidFill>
                            <a:srgbClr val="00B050"/>
                          </a:solidFill>
                          <a:effectLst/>
                          <a:latin typeface="Times New Roman" pitchFamily="18" charset="0"/>
                          <a:cs typeface="Arial" pitchFamily="34" charset="0"/>
                        </a:rPr>
                        <a:t>±</a:t>
                      </a:r>
                      <a:r>
                        <a:rPr kumimoji="0" lang="en-US" sz="1200" b="1" i="0" u="none" strike="noStrike" cap="none" normalizeH="0" baseline="0" smtClean="0">
                          <a:ln>
                            <a:noFill/>
                          </a:ln>
                          <a:solidFill>
                            <a:srgbClr val="00B050"/>
                          </a:solidFill>
                          <a:effectLst/>
                          <a:latin typeface="Times New Roman" pitchFamily="18" charset="0"/>
                        </a:rPr>
                        <a:t>0.</a:t>
                      </a:r>
                      <a:r>
                        <a:rPr kumimoji="0" lang="ru-RU" sz="1200" b="1" i="0" u="none" strike="noStrike" cap="none" normalizeH="0" baseline="0" smtClean="0">
                          <a:ln>
                            <a:noFill/>
                          </a:ln>
                          <a:solidFill>
                            <a:srgbClr val="00B050"/>
                          </a:solidFill>
                          <a:effectLst/>
                          <a:latin typeface="Times New Roman" pitchFamily="18" charset="0"/>
                        </a:rPr>
                        <a:t>83</a:t>
                      </a:r>
                      <a:r>
                        <a:rPr kumimoji="0" lang="en-US" sz="1200" b="1" i="0" u="none" strike="noStrike" cap="none" normalizeH="0" baseline="0" smtClean="0">
                          <a:ln>
                            <a:noFill/>
                          </a:ln>
                          <a:solidFill>
                            <a:srgbClr val="00B050"/>
                          </a:solidFill>
                          <a:effectLst/>
                          <a:latin typeface="Times New Roman" pitchFamily="18" charset="0"/>
                        </a:rPr>
                        <a:t> дБ</a:t>
                      </a:r>
                      <a:r>
                        <a:rPr kumimoji="0" lang="ru-RU" sz="1200" b="1" i="0" u="none" strike="noStrike" cap="none" normalizeH="0" baseline="0" smtClean="0">
                          <a:ln>
                            <a:noFill/>
                          </a:ln>
                          <a:solidFill>
                            <a:srgbClr val="00B050"/>
                          </a:solidFill>
                          <a:effectLst/>
                          <a:latin typeface="Times New Roman" pitchFamily="18" charset="0"/>
                        </a:rPr>
                        <a:t> </a:t>
                      </a:r>
                      <a:endParaRPr kumimoji="0" lang="en-US" sz="1200" b="1" i="0" u="none" strike="noStrike" cap="none" normalizeH="0" baseline="0" smtClean="0">
                        <a:ln>
                          <a:noFill/>
                        </a:ln>
                        <a:solidFill>
                          <a:srgbClr val="00B050"/>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49275">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Полоса демодуляции</a:t>
                      </a:r>
                      <a:endParaRPr kumimoji="0" lang="en-US" sz="900" b="1" i="1"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1" u="none" strike="noStrike" cap="none" normalizeH="0" baseline="0" smtClean="0">
                          <a:ln>
                            <a:noFill/>
                          </a:ln>
                          <a:solidFill>
                            <a:schemeClr val="tx1"/>
                          </a:solidFill>
                          <a:effectLst/>
                          <a:latin typeface="Times New Roman" pitchFamily="18" charset="0"/>
                        </a:rPr>
                        <a:t>До 50 ГГц</a:t>
                      </a:r>
                      <a:endParaRPr kumimoji="0" lang="en-US" sz="1100" b="1" i="1"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10, </a:t>
                      </a:r>
                      <a:r>
                        <a:rPr kumimoji="0" lang="ru-RU" sz="1200" b="1" i="0" u="none" strike="noStrike" cap="none" normalizeH="0" baseline="0" smtClean="0">
                          <a:ln>
                            <a:noFill/>
                          </a:ln>
                          <a:solidFill>
                            <a:schemeClr val="tx1"/>
                          </a:solidFill>
                          <a:effectLst/>
                          <a:latin typeface="Times New Roman" pitchFamily="18" charset="0"/>
                        </a:rPr>
                        <a:t>28, </a:t>
                      </a:r>
                      <a:r>
                        <a:rPr kumimoji="0" lang="en-US" sz="1200" b="1" i="0" u="none" strike="noStrike" cap="none" normalizeH="0" baseline="0" smtClean="0">
                          <a:ln>
                            <a:noFill/>
                          </a:ln>
                          <a:solidFill>
                            <a:schemeClr val="tx1"/>
                          </a:solidFill>
                          <a:effectLst/>
                          <a:latin typeface="Times New Roman" pitchFamily="18" charset="0"/>
                        </a:rPr>
                        <a:t>40, 80 МГц</a:t>
                      </a:r>
                      <a:br>
                        <a:rPr kumimoji="0" lang="en-US" sz="1200" b="1" i="0" u="none" strike="noStrike" cap="none" normalizeH="0" baseline="0" smtClean="0">
                          <a:ln>
                            <a:noFill/>
                          </a:ln>
                          <a:solidFill>
                            <a:schemeClr val="tx1"/>
                          </a:solidFill>
                          <a:effectLst/>
                          <a:latin typeface="Times New Roman" pitchFamily="18" charset="0"/>
                        </a:rPr>
                      </a:br>
                      <a:endParaRPr kumimoji="0" lang="en-US" sz="1200" b="1" i="1"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10, 25, 40, </a:t>
                      </a:r>
                      <a:r>
                        <a:rPr kumimoji="0" lang="ru-RU" sz="1200" b="1" i="0" u="none" strike="noStrike" cap="none" normalizeH="0" baseline="0" smtClean="0">
                          <a:ln>
                            <a:noFill/>
                          </a:ln>
                          <a:solidFill>
                            <a:srgbClr val="009900"/>
                          </a:solidFill>
                          <a:effectLst/>
                          <a:latin typeface="Times New Roman" pitchFamily="18" charset="0"/>
                        </a:rPr>
                        <a:t>160</a:t>
                      </a:r>
                      <a:r>
                        <a:rPr kumimoji="0" lang="en-US" sz="1200" b="1" i="1" u="none" strike="noStrike" cap="none" normalizeH="0" baseline="0" smtClean="0">
                          <a:ln>
                            <a:noFill/>
                          </a:ln>
                          <a:solidFill>
                            <a:schemeClr val="tx1"/>
                          </a:solidFill>
                          <a:effectLst/>
                          <a:latin typeface="Times New Roman" pitchFamily="18" charset="0"/>
                        </a:rPr>
                        <a:t> </a:t>
                      </a:r>
                      <a:r>
                        <a:rPr kumimoji="0" lang="en-US" sz="1200" b="1" i="0" u="none" strike="noStrike" cap="none" normalizeH="0" baseline="0" smtClean="0">
                          <a:ln>
                            <a:noFill/>
                          </a:ln>
                          <a:solidFill>
                            <a:schemeClr val="tx1"/>
                          </a:solidFill>
                          <a:effectLst/>
                          <a:latin typeface="Times New Roman" pitchFamily="18" charset="0"/>
                        </a:rPr>
                        <a:t>МГц</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03238">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rPr>
                        <a:t>АЧХ широкополосного тракта ПЧ</a:t>
                      </a:r>
                      <a:r>
                        <a:rPr kumimoji="0" lang="en-US" sz="1200" b="1" i="0" u="none" strike="noStrike" cap="none" normalizeH="0" baseline="0" smtClean="0">
                          <a:ln>
                            <a:noFill/>
                          </a:ln>
                          <a:solidFill>
                            <a:schemeClr val="tx1"/>
                          </a:solidFill>
                          <a:effectLst/>
                          <a:latin typeface="Times New Roman" pitchFamily="18" charset="0"/>
                        </a:rPr>
                        <a:t/>
                      </a:r>
                      <a:br>
                        <a:rPr kumimoji="0" lang="en-US" sz="1200" b="1" i="0" u="none" strike="noStrike" cap="none" normalizeH="0" baseline="0" smtClean="0">
                          <a:ln>
                            <a:noFill/>
                          </a:ln>
                          <a:solidFill>
                            <a:schemeClr val="tx1"/>
                          </a:solidFill>
                          <a:effectLst/>
                          <a:latin typeface="Times New Roman" pitchFamily="18" charset="0"/>
                        </a:rPr>
                      </a:br>
                      <a:r>
                        <a:rPr kumimoji="0" lang="en-US" sz="900" b="1" i="1" u="none" strike="noStrike" cap="none" normalizeH="0" baseline="0" smtClean="0">
                          <a:ln>
                            <a:noFill/>
                          </a:ln>
                          <a:solidFill>
                            <a:schemeClr val="tx1"/>
                          </a:solidFill>
                          <a:effectLst/>
                          <a:latin typeface="Times New Roman" pitchFamily="18" charset="0"/>
                        </a:rPr>
                        <a:t>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smtClean="0">
                          <a:ln>
                            <a:noFill/>
                          </a:ln>
                          <a:solidFill>
                            <a:schemeClr val="tx1"/>
                          </a:solidFill>
                          <a:effectLst/>
                          <a:latin typeface="Times New Roman" pitchFamily="18" charset="0"/>
                        </a:rPr>
                        <a:t>&lt;3.6 ГГц</a:t>
                      </a:r>
                      <a:endParaRPr kumimoji="0" lang="ru-RU" sz="1100" b="1" i="1" u="none" strike="noStrike" cap="none" normalizeH="0" baseline="0" smtClean="0">
                        <a:ln>
                          <a:noFill/>
                        </a:ln>
                        <a:solidFill>
                          <a:schemeClr val="tx1"/>
                        </a:solidFill>
                        <a:effectLst/>
                        <a:latin typeface="Times New Roman" pitchFamily="18"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Arial" pitchFamily="34" charset="0"/>
                        </a:rPr>
                        <a:t>±0.8 дБ (±0.3 дБ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B050"/>
                          </a:solidFill>
                          <a:effectLst/>
                          <a:latin typeface="Times New Roman" pitchFamily="18" charset="0"/>
                          <a:cs typeface="Arial" pitchFamily="34" charset="0"/>
                        </a:rPr>
                        <a:t>±0.59 дБ, (± 0.19 дБ)</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r h="519113">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ACPR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rPr>
                        <a:t>Without NC</a:t>
                      </a:r>
                      <a:br>
                        <a:rPr kumimoji="0" lang="en-US" sz="1100" b="1" i="0" u="none" strike="noStrike" cap="none" normalizeH="0" baseline="0" smtClean="0">
                          <a:ln>
                            <a:noFill/>
                          </a:ln>
                          <a:solidFill>
                            <a:schemeClr val="tx1"/>
                          </a:solidFill>
                          <a:effectLst/>
                          <a:latin typeface="Times New Roman" pitchFamily="18" charset="0"/>
                        </a:rPr>
                      </a:br>
                      <a:r>
                        <a:rPr kumimoji="0" lang="en-US" sz="1100" b="1" i="0" u="none" strike="noStrike" cap="none" normalizeH="0" baseline="0" smtClean="0">
                          <a:ln>
                            <a:noFill/>
                          </a:ln>
                          <a:solidFill>
                            <a:schemeClr val="tx1"/>
                          </a:solidFill>
                          <a:effectLst/>
                          <a:latin typeface="Times New Roman" pitchFamily="18" charset="0"/>
                        </a:rPr>
                        <a:t>Noise correction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-76 дБc</a:t>
                      </a:r>
                      <a:br>
                        <a:rPr kumimoji="0" lang="en-US" sz="1200" b="1" i="0" u="none" strike="noStrike" cap="none" normalizeH="0" baseline="0" smtClean="0">
                          <a:ln>
                            <a:noFill/>
                          </a:ln>
                          <a:solidFill>
                            <a:schemeClr val="tx1"/>
                          </a:solidFill>
                          <a:effectLst/>
                          <a:latin typeface="Times New Roman" pitchFamily="18" charset="0"/>
                        </a:rPr>
                      </a:br>
                      <a:r>
                        <a:rPr kumimoji="0" lang="en-US" sz="1200" b="1" i="0" u="none" strike="noStrike" cap="none" normalizeH="0" baseline="0" smtClean="0">
                          <a:ln>
                            <a:noFill/>
                          </a:ln>
                          <a:solidFill>
                            <a:schemeClr val="tx1"/>
                          </a:solidFill>
                          <a:effectLst/>
                          <a:latin typeface="Times New Roman" pitchFamily="18" charset="0"/>
                        </a:rPr>
                        <a:t> -88 дБc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AF3"/>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200" b="1" i="0" u="none" strike="noStrike" cap="none" normalizeH="0" baseline="0" smtClean="0">
                          <a:ln>
                            <a:noFill/>
                          </a:ln>
                          <a:solidFill>
                            <a:srgbClr val="009900"/>
                          </a:solidFill>
                          <a:effectLst/>
                          <a:latin typeface="Times New Roman" pitchFamily="18" charset="0"/>
                        </a:rPr>
                        <a:t>-82.5 дБc</a:t>
                      </a:r>
                      <a:br>
                        <a:rPr kumimoji="0" lang="en-US" sz="1200" b="1" i="0" u="none" strike="noStrike" cap="none" normalizeH="0" baseline="0" smtClean="0">
                          <a:ln>
                            <a:noFill/>
                          </a:ln>
                          <a:solidFill>
                            <a:srgbClr val="009900"/>
                          </a:solidFill>
                          <a:effectLst/>
                          <a:latin typeface="Times New Roman" pitchFamily="18" charset="0"/>
                        </a:rPr>
                      </a:br>
                      <a:r>
                        <a:rPr kumimoji="0" lang="en-US" sz="1200" b="1" i="0" u="none" strike="noStrike" cap="none" normalizeH="0" baseline="0" smtClean="0">
                          <a:ln>
                            <a:noFill/>
                          </a:ln>
                          <a:solidFill>
                            <a:schemeClr val="tx1"/>
                          </a:solidFill>
                          <a:effectLst/>
                          <a:latin typeface="Times New Roman" pitchFamily="18" charset="0"/>
                        </a:rPr>
                        <a:t> -88 дБc</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BCC"/>
                    </a:solidFill>
                  </a:tcPr>
                </a:tc>
              </a:tr>
            </a:tbl>
          </a:graphicData>
        </a:graphic>
      </p:graphicFrame>
      <p:sp>
        <p:nvSpPr>
          <p:cNvPr id="68663" name="Rectangle 64"/>
          <p:cNvSpPr txBox="1">
            <a:spLocks noChangeArrowheads="1"/>
          </p:cNvSpPr>
          <p:nvPr/>
        </p:nvSpPr>
        <p:spPr bwMode="auto">
          <a:xfrm>
            <a:off x="228600" y="115888"/>
            <a:ext cx="76977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Aft>
                <a:spcPct val="10000"/>
              </a:spcAft>
            </a:pPr>
            <a:r>
              <a:rPr lang="ru-RU" sz="2800" b="1">
                <a:solidFill>
                  <a:srgbClr val="0099CC"/>
                </a:solidFill>
              </a:rPr>
              <a:t>Анализатор сигналов </a:t>
            </a:r>
            <a:r>
              <a:rPr lang="en-US" sz="2800" b="1">
                <a:solidFill>
                  <a:srgbClr val="0099CC"/>
                </a:solidFill>
              </a:rPr>
              <a:t>PXA</a:t>
            </a:r>
            <a:r>
              <a:rPr lang="en-US" b="1">
                <a:solidFill>
                  <a:srgbClr val="0099CC"/>
                </a:solidFill>
              </a:rPr>
              <a:t/>
            </a:r>
            <a:br>
              <a:rPr lang="en-US" b="1">
                <a:solidFill>
                  <a:srgbClr val="0099CC"/>
                </a:solidFill>
              </a:rPr>
            </a:br>
            <a:r>
              <a:rPr lang="en-US" sz="1800" i="1">
                <a:solidFill>
                  <a:schemeClr val="tx2"/>
                </a:solidFill>
              </a:rPr>
              <a:t> </a:t>
            </a:r>
            <a:r>
              <a:rPr lang="ru-RU" sz="1800" i="1">
                <a:solidFill>
                  <a:schemeClr val="tx2"/>
                </a:solidFill>
              </a:rPr>
              <a:t>Сравнение с конкурентами</a:t>
            </a:r>
            <a:endParaRPr lang="en-US" sz="1800" b="1">
              <a:solidFill>
                <a:schemeClr val="tx2"/>
              </a:solidFill>
            </a:endParaRPr>
          </a:p>
        </p:txBody>
      </p:sp>
      <p:pic>
        <p:nvPicPr>
          <p:cNvPr id="68664" name="Picture 107" descr="pxa pulse screen yellow lo 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204788"/>
            <a:ext cx="1436687"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1238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6EF8FD40-8864-494C-91C9-7E61BC983044}" type="slidenum">
              <a:rPr lang="en-US" sz="800">
                <a:solidFill>
                  <a:srgbClr val="FFFFFF"/>
                </a:solidFill>
              </a:rPr>
              <a:pPr/>
              <a:t>49</a:t>
            </a:fld>
            <a:endParaRPr lang="en-US" sz="800">
              <a:solidFill>
                <a:srgbClr val="FFFFFF"/>
              </a:solidFill>
            </a:endParaRPr>
          </a:p>
        </p:txBody>
      </p:sp>
      <p:sp>
        <p:nvSpPr>
          <p:cNvPr id="70659" name="Title 1"/>
          <p:cNvSpPr txBox="1">
            <a:spLocks/>
          </p:cNvSpPr>
          <p:nvPr/>
        </p:nvSpPr>
        <p:spPr bwMode="auto">
          <a:xfrm>
            <a:off x="342900" y="76200"/>
            <a:ext cx="815498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Aft>
                <a:spcPct val="10000"/>
              </a:spcAft>
            </a:pPr>
            <a:r>
              <a:rPr lang="en-US">
                <a:solidFill>
                  <a:schemeClr val="bg1"/>
                </a:solidFill>
              </a:rPr>
              <a:t>PXA and FSW Architecture differences </a:t>
            </a:r>
            <a:br>
              <a:rPr lang="en-US">
                <a:solidFill>
                  <a:schemeClr val="bg1"/>
                </a:solidFill>
              </a:rPr>
            </a:br>
            <a:endParaRPr lang="en-US">
              <a:solidFill>
                <a:schemeClr val="bg1"/>
              </a:solidFill>
            </a:endParaRPr>
          </a:p>
        </p:txBody>
      </p:sp>
      <p:graphicFrame>
        <p:nvGraphicFramePr>
          <p:cNvPr id="17" name="Content Placeholder 6"/>
          <p:cNvGraphicFramePr>
            <a:graphicFrameLocks/>
          </p:cNvGraphicFramePr>
          <p:nvPr/>
        </p:nvGraphicFramePr>
        <p:xfrm>
          <a:off x="884570" y="1317625"/>
          <a:ext cx="8051800" cy="3241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0661" name="Straight Connector 8"/>
          <p:cNvCxnSpPr>
            <a:cxnSpLocks noChangeShapeType="1"/>
          </p:cNvCxnSpPr>
          <p:nvPr/>
        </p:nvCxnSpPr>
        <p:spPr bwMode="auto">
          <a:xfrm rot="16200000" flipH="1">
            <a:off x="2173288" y="3282950"/>
            <a:ext cx="2184400" cy="38100"/>
          </a:xfrm>
          <a:prstGeom prst="line">
            <a:avLst/>
          </a:prstGeom>
          <a:noFill/>
          <a:ln w="76200" algn="ctr">
            <a:solidFill>
              <a:schemeClr val="accent1"/>
            </a:solidFill>
            <a:prstDash val="dash"/>
            <a:round/>
            <a:headEnd/>
            <a:tailEnd/>
          </a:ln>
          <a:extLst>
            <a:ext uri="{909E8E84-426E-40DD-AFC4-6F175D3DCCD1}">
              <a14:hiddenFill xmlns:a14="http://schemas.microsoft.com/office/drawing/2010/main">
                <a:noFill/>
              </a14:hiddenFill>
            </a:ext>
          </a:extLst>
        </p:spPr>
      </p:cxnSp>
      <p:cxnSp>
        <p:nvCxnSpPr>
          <p:cNvPr id="70662" name="Straight Connector 9"/>
          <p:cNvCxnSpPr>
            <a:cxnSpLocks noChangeShapeType="1"/>
          </p:cNvCxnSpPr>
          <p:nvPr/>
        </p:nvCxnSpPr>
        <p:spPr bwMode="auto">
          <a:xfrm rot="16200000" flipH="1">
            <a:off x="5119688" y="3232150"/>
            <a:ext cx="2133600" cy="38100"/>
          </a:xfrm>
          <a:prstGeom prst="line">
            <a:avLst/>
          </a:prstGeom>
          <a:noFill/>
          <a:ln w="76200" algn="ctr">
            <a:solidFill>
              <a:schemeClr val="accent1"/>
            </a:solidFill>
            <a:prstDash val="dash"/>
            <a:round/>
            <a:headEnd/>
            <a:tailEnd/>
          </a:ln>
          <a:extLst>
            <a:ext uri="{909E8E84-426E-40DD-AFC4-6F175D3DCCD1}">
              <a14:hiddenFill xmlns:a14="http://schemas.microsoft.com/office/drawing/2010/main">
                <a:noFill/>
              </a14:hiddenFill>
            </a:ext>
          </a:extLst>
        </p:spPr>
      </p:cxnSp>
      <p:sp>
        <p:nvSpPr>
          <p:cNvPr id="70663" name="TextBox 12"/>
          <p:cNvSpPr txBox="1">
            <a:spLocks noChangeArrowheads="1"/>
          </p:cNvSpPr>
          <p:nvPr/>
        </p:nvSpPr>
        <p:spPr bwMode="auto">
          <a:xfrm>
            <a:off x="2395538" y="1625600"/>
            <a:ext cx="1663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b="1">
                <a:latin typeface="Arial" pitchFamily="34" charset="0"/>
              </a:rPr>
              <a:t>3.6 GHz</a:t>
            </a:r>
          </a:p>
        </p:txBody>
      </p:sp>
      <p:sp>
        <p:nvSpPr>
          <p:cNvPr id="70664" name="TextBox 13"/>
          <p:cNvSpPr txBox="1">
            <a:spLocks noChangeArrowheads="1"/>
          </p:cNvSpPr>
          <p:nvPr/>
        </p:nvSpPr>
        <p:spPr bwMode="auto">
          <a:xfrm>
            <a:off x="5354638" y="1625600"/>
            <a:ext cx="1663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b="1">
                <a:latin typeface="Arial" pitchFamily="34" charset="0"/>
              </a:rPr>
              <a:t>8 GHz</a:t>
            </a:r>
          </a:p>
        </p:txBody>
      </p:sp>
      <p:sp>
        <p:nvSpPr>
          <p:cNvPr id="70665" name="TextBox 14"/>
          <p:cNvSpPr txBox="1">
            <a:spLocks noChangeArrowheads="1"/>
          </p:cNvSpPr>
          <p:nvPr/>
        </p:nvSpPr>
        <p:spPr bwMode="auto">
          <a:xfrm>
            <a:off x="342900" y="1722438"/>
            <a:ext cx="1797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b="1">
                <a:latin typeface="Arial" pitchFamily="34" charset="0"/>
              </a:rPr>
              <a:t>Ближ.конкурент</a:t>
            </a:r>
            <a:endParaRPr lang="en-US" sz="1400" b="1">
              <a:latin typeface="Arial" pitchFamily="34" charset="0"/>
            </a:endParaRPr>
          </a:p>
        </p:txBody>
      </p:sp>
      <p:sp>
        <p:nvSpPr>
          <p:cNvPr id="70666" name="TextBox 15"/>
          <p:cNvSpPr txBox="1">
            <a:spLocks noChangeArrowheads="1"/>
          </p:cNvSpPr>
          <p:nvPr/>
        </p:nvSpPr>
        <p:spPr bwMode="auto">
          <a:xfrm>
            <a:off x="487363" y="3614738"/>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b="1">
                <a:latin typeface="Arial" pitchFamily="34" charset="0"/>
              </a:rPr>
              <a:t>PXA</a:t>
            </a:r>
          </a:p>
        </p:txBody>
      </p:sp>
      <p:sp>
        <p:nvSpPr>
          <p:cNvPr id="70667" name="Rounded Rectangle 21"/>
          <p:cNvSpPr>
            <a:spLocks noChangeArrowheads="1"/>
          </p:cNvSpPr>
          <p:nvPr/>
        </p:nvSpPr>
        <p:spPr bwMode="auto">
          <a:xfrm>
            <a:off x="3589338" y="4391025"/>
            <a:ext cx="2438400" cy="1100138"/>
          </a:xfrm>
          <a:prstGeom prst="roundRect">
            <a:avLst>
              <a:gd name="adj" fmla="val 16667"/>
            </a:avLst>
          </a:prstGeom>
          <a:solidFill>
            <a:srgbClr val="92D050">
              <a:alpha val="65097"/>
            </a:srgbClr>
          </a:solidFill>
          <a:ln w="12700" algn="ctr">
            <a:solidFill>
              <a:schemeClr val="accent1"/>
            </a:solidFill>
            <a:round/>
            <a:headEnd/>
            <a:tailEnd/>
          </a:ln>
        </p:spPr>
        <p:txBody>
          <a:bodyPr lIns="0" tIns="0" rIns="0" bIns="0"/>
          <a:lstStyle/>
          <a:p>
            <a:pPr algn="ctr"/>
            <a:r>
              <a:rPr lang="en-US" sz="1800"/>
              <a:t>Better amplitude accuracy</a:t>
            </a:r>
            <a:br>
              <a:rPr lang="en-US" sz="1800"/>
            </a:br>
            <a:r>
              <a:rPr lang="en-US" sz="1800"/>
              <a:t>Better tuning speed</a:t>
            </a:r>
          </a:p>
        </p:txBody>
      </p:sp>
      <p:sp>
        <p:nvSpPr>
          <p:cNvPr id="70668" name="TextBox 14"/>
          <p:cNvSpPr txBox="1">
            <a:spLocks noChangeArrowheads="1"/>
          </p:cNvSpPr>
          <p:nvPr/>
        </p:nvSpPr>
        <p:spPr bwMode="auto">
          <a:xfrm>
            <a:off x="7696200" y="6596063"/>
            <a:ext cx="1295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a:solidFill>
                  <a:schemeClr val="bg1"/>
                </a:solidFill>
              </a:rPr>
              <a:t>Agilent Confidential</a:t>
            </a:r>
          </a:p>
        </p:txBody>
      </p:sp>
      <p:sp>
        <p:nvSpPr>
          <p:cNvPr id="70669" name="Rectangle 64"/>
          <p:cNvSpPr txBox="1">
            <a:spLocks noChangeArrowheads="1"/>
          </p:cNvSpPr>
          <p:nvPr/>
        </p:nvSpPr>
        <p:spPr bwMode="auto">
          <a:xfrm>
            <a:off x="228600" y="228600"/>
            <a:ext cx="76977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Aft>
                <a:spcPct val="10000"/>
              </a:spcAft>
            </a:pPr>
            <a:r>
              <a:rPr lang="ru-RU" sz="2800" b="1">
                <a:solidFill>
                  <a:srgbClr val="0099CC"/>
                </a:solidFill>
              </a:rPr>
              <a:t>Анализатор сигналов </a:t>
            </a:r>
            <a:r>
              <a:rPr lang="en-US" sz="2800" b="1">
                <a:solidFill>
                  <a:srgbClr val="0099CC"/>
                </a:solidFill>
              </a:rPr>
              <a:t>PXA</a:t>
            </a:r>
            <a:endParaRPr lang="ru-RU" b="1">
              <a:solidFill>
                <a:srgbClr val="0099CC"/>
              </a:solidFill>
            </a:endParaRPr>
          </a:p>
          <a:p>
            <a:pPr eaLnBrk="1" hangingPunct="1">
              <a:spcAft>
                <a:spcPct val="10000"/>
              </a:spcAft>
            </a:pPr>
            <a:r>
              <a:rPr lang="ru-RU" sz="1800" i="1">
                <a:solidFill>
                  <a:schemeClr val="tx2"/>
                </a:solidFill>
              </a:rPr>
              <a:t>Сравнение с конкурентами</a:t>
            </a:r>
            <a:endParaRPr lang="en-US" sz="1800" b="1">
              <a:solidFill>
                <a:schemeClr val="tx2"/>
              </a:solidFill>
            </a:endParaRPr>
          </a:p>
        </p:txBody>
      </p:sp>
    </p:spTree>
    <p:extLst>
      <p:ext uri="{BB962C8B-B14F-4D97-AF65-F5344CB8AC3E}">
        <p14:creationId xmlns:p14="http://schemas.microsoft.com/office/powerpoint/2010/main" val="1890240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a:xfrm>
            <a:off x="228600" y="228600"/>
            <a:ext cx="8696325" cy="536575"/>
          </a:xfrm>
        </p:spPr>
        <p:txBody>
          <a:bodyPr/>
          <a:lstStyle/>
          <a:p>
            <a:r>
              <a:rPr lang="ru-RU" altLang="zh-CN" sz="3200" smtClean="0">
                <a:ea typeface="SimSun" pitchFamily="2" charset="-122"/>
              </a:rPr>
              <a:t>ПЧ и Видео выходы </a:t>
            </a:r>
            <a:r>
              <a:rPr lang="en-US" altLang="zh-CN" sz="3200" smtClean="0">
                <a:ea typeface="SimSun" pitchFamily="2" charset="-122"/>
              </a:rPr>
              <a:t>EXA, MXA, PXA  </a:t>
            </a:r>
            <a:endParaRPr lang="zh-CN" altLang="en-US" sz="3200" smtClean="0">
              <a:ea typeface="SimSun" pitchFamily="2" charset="-122"/>
            </a:endParaRPr>
          </a:p>
        </p:txBody>
      </p:sp>
      <p:grpSp>
        <p:nvGrpSpPr>
          <p:cNvPr id="34819" name="Group 8"/>
          <p:cNvGrpSpPr>
            <a:grpSpLocks/>
          </p:cNvGrpSpPr>
          <p:nvPr/>
        </p:nvGrpSpPr>
        <p:grpSpPr bwMode="auto">
          <a:xfrm>
            <a:off x="179388" y="836613"/>
            <a:ext cx="4679950" cy="1944687"/>
            <a:chOff x="467544" y="1484784"/>
            <a:chExt cx="5112568" cy="2277617"/>
          </a:xfrm>
        </p:grpSpPr>
        <p:pic>
          <p:nvPicPr>
            <p:cNvPr id="348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5112568" cy="227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5075445" y="1916137"/>
              <a:ext cx="360724" cy="288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8" name="Oval 7"/>
            <p:cNvSpPr/>
            <p:nvPr/>
          </p:nvSpPr>
          <p:spPr>
            <a:xfrm>
              <a:off x="3636018" y="2925725"/>
              <a:ext cx="287885" cy="574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grpSp>
      <p:sp>
        <p:nvSpPr>
          <p:cNvPr id="10" name="TextBox 9"/>
          <p:cNvSpPr txBox="1"/>
          <p:nvPr/>
        </p:nvSpPr>
        <p:spPr>
          <a:xfrm>
            <a:off x="5364163" y="1143000"/>
            <a:ext cx="3779837" cy="5200650"/>
          </a:xfrm>
          <a:prstGeom prst="rect">
            <a:avLst/>
          </a:prstGeom>
          <a:noFill/>
          <a:ln w="19050">
            <a:solidFill>
              <a:schemeClr val="accent4">
                <a:lumMod val="75000"/>
              </a:schemeClr>
            </a:solid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altLang="zh-CN" u="sng"/>
              <a:t>Порт выхода ПЧ</a:t>
            </a:r>
            <a:r>
              <a:rPr lang="en-US" altLang="zh-CN" u="sng">
                <a:ea typeface="SimSun" pitchFamily="2" charset="-122"/>
              </a:rPr>
              <a:t>: </a:t>
            </a:r>
          </a:p>
          <a:p>
            <a:pPr eaLnBrk="1" hangingPunct="1">
              <a:buClr>
                <a:srgbClr val="0070C0"/>
              </a:buClr>
              <a:buSzPct val="85000"/>
              <a:buFont typeface="Wingdings" pitchFamily="2" charset="2"/>
              <a:buChar char="n"/>
            </a:pPr>
            <a:r>
              <a:rPr lang="en-US" altLang="zh-CN">
                <a:ea typeface="SimSun" pitchFamily="2" charset="-122"/>
              </a:rPr>
              <a:t> </a:t>
            </a:r>
            <a:r>
              <a:rPr lang="en-US" altLang="zh-CN" sz="1600">
                <a:ea typeface="SimSun" pitchFamily="2" charset="-122"/>
              </a:rPr>
              <a:t>SMA female, 50 </a:t>
            </a:r>
            <a:r>
              <a:rPr lang="el-GR" altLang="zh-CN" sz="1600"/>
              <a:t>Ω</a:t>
            </a:r>
            <a:r>
              <a:rPr lang="en-US" altLang="zh-CN" sz="1600">
                <a:ea typeface="SimSun" pitchFamily="2" charset="-122"/>
              </a:rPr>
              <a:t> nominal</a:t>
            </a:r>
          </a:p>
          <a:p>
            <a:pPr eaLnBrk="1" hangingPunct="1">
              <a:buClr>
                <a:srgbClr val="0070C0"/>
              </a:buClr>
              <a:buSzPct val="85000"/>
              <a:buFont typeface="Wingdings" pitchFamily="2" charset="2"/>
              <a:buChar char="n"/>
            </a:pPr>
            <a:r>
              <a:rPr lang="en-US" altLang="zh-CN" sz="1600">
                <a:ea typeface="SimSun" pitchFamily="2" charset="-122"/>
              </a:rPr>
              <a:t> </a:t>
            </a:r>
            <a:r>
              <a:rPr lang="ru-RU" altLang="zh-CN" sz="1600"/>
              <a:t>Используется при наличии опций </a:t>
            </a:r>
            <a:r>
              <a:rPr lang="en-US" altLang="zh-CN" sz="1600">
                <a:ea typeface="SimSun" pitchFamily="2" charset="-122"/>
              </a:rPr>
              <a:t>CR3, CRP</a:t>
            </a:r>
          </a:p>
          <a:p>
            <a:pPr eaLnBrk="1" hangingPunct="1"/>
            <a:endParaRPr lang="en-US" altLang="zh-CN">
              <a:ea typeface="SimSun" pitchFamily="2" charset="-122"/>
            </a:endParaRPr>
          </a:p>
          <a:p>
            <a:pPr eaLnBrk="1" hangingPunct="1"/>
            <a:r>
              <a:rPr lang="en-US" altLang="zh-CN">
                <a:ea typeface="SimSun" pitchFamily="2" charset="-122"/>
              </a:rPr>
              <a:t>CR3 = </a:t>
            </a:r>
            <a:r>
              <a:rPr lang="ru-RU" altLang="zh-CN"/>
              <a:t>Широкополосный выход ПЧ</a:t>
            </a:r>
            <a:r>
              <a:rPr lang="en-US" altLang="zh-CN">
                <a:ea typeface="SimSun" pitchFamily="2" charset="-122"/>
              </a:rPr>
              <a:t> </a:t>
            </a:r>
          </a:p>
          <a:p>
            <a:pPr eaLnBrk="1" hangingPunct="1">
              <a:buClr>
                <a:srgbClr val="0070C0"/>
              </a:buClr>
              <a:buSzPct val="80000"/>
              <a:buFont typeface="Wingdings" pitchFamily="2" charset="2"/>
              <a:buChar char="n"/>
            </a:pPr>
            <a:r>
              <a:rPr lang="en-US" altLang="zh-CN" sz="1200">
                <a:ea typeface="SimSun" pitchFamily="2" charset="-122"/>
              </a:rPr>
              <a:t> </a:t>
            </a:r>
            <a:r>
              <a:rPr lang="ru-RU" altLang="zh-CN" sz="1200"/>
              <a:t>Значение ПЧ =</a:t>
            </a:r>
            <a:r>
              <a:rPr lang="en-US" altLang="zh-CN" sz="1400">
                <a:ea typeface="SimSun" pitchFamily="2" charset="-122"/>
              </a:rPr>
              <a:t> 322.5</a:t>
            </a:r>
            <a:r>
              <a:rPr lang="ru-RU" altLang="zh-CN" sz="1400"/>
              <a:t>МГц</a:t>
            </a:r>
            <a:r>
              <a:rPr lang="en-US" altLang="zh-CN" sz="1400">
                <a:ea typeface="SimSun" pitchFamily="2" charset="-122"/>
              </a:rPr>
              <a:t> (</a:t>
            </a:r>
            <a:r>
              <a:rPr lang="ru-RU" altLang="zh-CN" sz="1400"/>
              <a:t>тракт ПЧ </a:t>
            </a:r>
            <a:r>
              <a:rPr lang="en-US" altLang="zh-CN" sz="1400">
                <a:ea typeface="SimSun" pitchFamily="2" charset="-122"/>
              </a:rPr>
              <a:t>≤ 25</a:t>
            </a:r>
            <a:r>
              <a:rPr lang="ru-RU" altLang="zh-CN" sz="1400"/>
              <a:t>МГц)</a:t>
            </a:r>
            <a:endParaRPr lang="en-US" altLang="zh-CN" sz="1400">
              <a:ea typeface="SimSun" pitchFamily="2" charset="-122"/>
            </a:endParaRPr>
          </a:p>
          <a:p>
            <a:pPr eaLnBrk="1" hangingPunct="1">
              <a:buClr>
                <a:srgbClr val="0070C0"/>
              </a:buClr>
              <a:buSzPct val="80000"/>
              <a:buFont typeface="Wingdings" pitchFamily="2" charset="2"/>
              <a:buChar char="n"/>
            </a:pPr>
            <a:r>
              <a:rPr lang="en-US" altLang="zh-CN" sz="1400">
                <a:ea typeface="SimSun" pitchFamily="2" charset="-122"/>
              </a:rPr>
              <a:t> </a:t>
            </a:r>
            <a:r>
              <a:rPr lang="ru-RU" altLang="zh-CN" sz="1400"/>
              <a:t>Значение ПЧ = </a:t>
            </a:r>
            <a:r>
              <a:rPr lang="en-US" altLang="zh-CN" sz="1400">
                <a:ea typeface="SimSun" pitchFamily="2" charset="-122"/>
              </a:rPr>
              <a:t>250</a:t>
            </a:r>
            <a:r>
              <a:rPr lang="ru-RU" altLang="zh-CN" sz="1400"/>
              <a:t>МГц </a:t>
            </a:r>
            <a:r>
              <a:rPr lang="en-US" altLang="zh-CN" sz="1400">
                <a:ea typeface="SimSun" pitchFamily="2" charset="-122"/>
              </a:rPr>
              <a:t>(</a:t>
            </a:r>
            <a:r>
              <a:rPr lang="ru-RU" altLang="zh-CN" sz="1400"/>
              <a:t>тракт ПЧ </a:t>
            </a:r>
            <a:r>
              <a:rPr lang="en-US" altLang="zh-CN" sz="1400">
                <a:ea typeface="SimSun" pitchFamily="2" charset="-122"/>
              </a:rPr>
              <a:t>= 40</a:t>
            </a:r>
            <a:r>
              <a:rPr lang="ru-RU" altLang="zh-CN" sz="1400"/>
              <a:t>МГц</a:t>
            </a:r>
            <a:r>
              <a:rPr lang="en-US" altLang="zh-CN" sz="1400">
                <a:ea typeface="SimSun" pitchFamily="2" charset="-122"/>
              </a:rPr>
              <a:t>)</a:t>
            </a:r>
          </a:p>
          <a:p>
            <a:pPr eaLnBrk="1" hangingPunct="1">
              <a:buClr>
                <a:srgbClr val="0070C0"/>
              </a:buClr>
              <a:buSzPct val="80000"/>
              <a:buFont typeface="Wingdings" pitchFamily="2" charset="2"/>
              <a:buChar char="n"/>
            </a:pPr>
            <a:r>
              <a:rPr lang="en-US" altLang="zh-CN" sz="1400">
                <a:ea typeface="SimSun" pitchFamily="2" charset="-122"/>
              </a:rPr>
              <a:t> </a:t>
            </a:r>
            <a:r>
              <a:rPr lang="ru-RU" altLang="zh-CN" sz="1400"/>
              <a:t>Ширина полосы до </a:t>
            </a:r>
            <a:r>
              <a:rPr lang="en-US" altLang="zh-CN" sz="1400">
                <a:ea typeface="SimSun" pitchFamily="2" charset="-122"/>
              </a:rPr>
              <a:t>140</a:t>
            </a:r>
            <a:r>
              <a:rPr lang="ru-RU" altLang="zh-CN" sz="1400"/>
              <a:t>МГц в диапазоне 0 и до 700МГц в других диапазонах</a:t>
            </a:r>
            <a:endParaRPr lang="en-US" altLang="zh-CN" sz="1400">
              <a:ea typeface="SimSun" pitchFamily="2" charset="-122"/>
            </a:endParaRPr>
          </a:p>
          <a:p>
            <a:pPr eaLnBrk="1" hangingPunct="1"/>
            <a:endParaRPr lang="en-US" altLang="zh-CN">
              <a:ea typeface="SimSun" pitchFamily="2" charset="-122"/>
            </a:endParaRPr>
          </a:p>
          <a:p>
            <a:pPr eaLnBrk="1" hangingPunct="1"/>
            <a:r>
              <a:rPr lang="en-US" altLang="zh-CN">
                <a:ea typeface="SimSun" pitchFamily="2" charset="-122"/>
              </a:rPr>
              <a:t>CRP = </a:t>
            </a:r>
            <a:r>
              <a:rPr lang="ru-RU" altLang="zh-CN"/>
              <a:t>Выход ПЧ с программируемым значением ПЧ</a:t>
            </a:r>
            <a:endParaRPr lang="en-US" altLang="zh-CN">
              <a:ea typeface="SimSun" pitchFamily="2" charset="-122"/>
            </a:endParaRPr>
          </a:p>
          <a:p>
            <a:pPr eaLnBrk="1" hangingPunct="1">
              <a:buClr>
                <a:srgbClr val="0070C0"/>
              </a:buClr>
              <a:buSzPct val="80000"/>
              <a:buFont typeface="Wingdings" pitchFamily="2" charset="2"/>
              <a:buChar char="n"/>
            </a:pPr>
            <a:r>
              <a:rPr lang="en-US" altLang="zh-CN" sz="1400">
                <a:ea typeface="SimSun" pitchFamily="2" charset="-122"/>
              </a:rPr>
              <a:t>10…75</a:t>
            </a:r>
            <a:r>
              <a:rPr lang="ru-RU" altLang="zh-CN" sz="1400"/>
              <a:t>МГц с шагами </a:t>
            </a:r>
            <a:r>
              <a:rPr lang="en-US" altLang="zh-CN" sz="1400">
                <a:ea typeface="SimSun" pitchFamily="2" charset="-122"/>
              </a:rPr>
              <a:t>500</a:t>
            </a:r>
            <a:r>
              <a:rPr lang="ru-RU" altLang="zh-CN" sz="1400"/>
              <a:t>кГц</a:t>
            </a:r>
            <a:endParaRPr lang="en-US" altLang="zh-CN" sz="1400">
              <a:ea typeface="SimSun" pitchFamily="2" charset="-122"/>
            </a:endParaRPr>
          </a:p>
          <a:p>
            <a:pPr eaLnBrk="1" hangingPunct="1">
              <a:buClr>
                <a:srgbClr val="0070C0"/>
              </a:buClr>
              <a:buSzPct val="80000"/>
              <a:buFont typeface="Wingdings" pitchFamily="2" charset="2"/>
              <a:buChar char="n"/>
            </a:pPr>
            <a:r>
              <a:rPr lang="ru-RU" altLang="zh-CN" sz="1400"/>
              <a:t>Ширина полосы </a:t>
            </a:r>
            <a:r>
              <a:rPr lang="en-US" altLang="zh-CN" sz="1400">
                <a:ea typeface="SimSun" pitchFamily="2" charset="-122"/>
              </a:rPr>
              <a:t>100</a:t>
            </a:r>
            <a:r>
              <a:rPr lang="ru-RU" altLang="zh-CN" sz="1400"/>
              <a:t>МГц при ПЧ 70МГц</a:t>
            </a:r>
            <a:endParaRPr lang="zh-CN" altLang="en-US">
              <a:ea typeface="SimSun" pitchFamily="2" charset="-122"/>
            </a:endParaRPr>
          </a:p>
        </p:txBody>
      </p:sp>
      <p:cxnSp>
        <p:nvCxnSpPr>
          <p:cNvPr id="12" name="Straight Arrow Connector 11"/>
          <p:cNvCxnSpPr/>
          <p:nvPr/>
        </p:nvCxnSpPr>
        <p:spPr>
          <a:xfrm rot="10800000">
            <a:off x="4787900" y="1341438"/>
            <a:ext cx="576263"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3716338"/>
            <a:ext cx="5184775" cy="1908175"/>
          </a:xfrm>
          <a:prstGeom prst="rect">
            <a:avLst/>
          </a:prstGeom>
          <a:noFill/>
          <a:ln w="28575">
            <a:solidFill>
              <a:schemeClr val="accent4">
                <a:lumMod val="75000"/>
              </a:schemeClr>
            </a:solid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altLang="zh-CN" u="sng"/>
              <a:t>Аналоговый выход</a:t>
            </a:r>
            <a:r>
              <a:rPr lang="en-US" altLang="zh-CN" u="sng">
                <a:ea typeface="SimSun" pitchFamily="2" charset="-122"/>
              </a:rPr>
              <a:t>:</a:t>
            </a:r>
          </a:p>
          <a:p>
            <a:pPr eaLnBrk="1" hangingPunct="1">
              <a:buClr>
                <a:srgbClr val="0070C0"/>
              </a:buClr>
              <a:buSzPct val="85000"/>
              <a:buFont typeface="Wingdings" pitchFamily="2" charset="2"/>
              <a:buChar char="n"/>
            </a:pPr>
            <a:r>
              <a:rPr lang="en-US" altLang="zh-CN" sz="1600">
                <a:ea typeface="SimSun" pitchFamily="2" charset="-122"/>
              </a:rPr>
              <a:t> BNC female, 50 </a:t>
            </a:r>
            <a:r>
              <a:rPr lang="el-GR" altLang="zh-CN" sz="1600"/>
              <a:t>Ω</a:t>
            </a:r>
            <a:r>
              <a:rPr lang="en-US" altLang="zh-CN" sz="1600">
                <a:ea typeface="SimSun" pitchFamily="2" charset="-122"/>
              </a:rPr>
              <a:t> nominal</a:t>
            </a:r>
          </a:p>
          <a:p>
            <a:pPr eaLnBrk="1" hangingPunct="1">
              <a:buClr>
                <a:srgbClr val="0070C0"/>
              </a:buClr>
              <a:buSzPct val="85000"/>
              <a:buFont typeface="Wingdings" pitchFamily="2" charset="2"/>
              <a:buChar char="n"/>
            </a:pPr>
            <a:r>
              <a:rPr lang="en-US" altLang="zh-CN" sz="1600">
                <a:ea typeface="SimSun" pitchFamily="2" charset="-122"/>
              </a:rPr>
              <a:t> </a:t>
            </a:r>
            <a:r>
              <a:rPr lang="ru-RU" altLang="zh-CN" sz="1600"/>
              <a:t>Используется при наличии опции </a:t>
            </a:r>
            <a:r>
              <a:rPr lang="en-US" altLang="zh-CN" sz="1600">
                <a:ea typeface="SimSun" pitchFamily="2" charset="-122"/>
              </a:rPr>
              <a:t>YAS</a:t>
            </a:r>
          </a:p>
          <a:p>
            <a:pPr eaLnBrk="1" hangingPunct="1"/>
            <a:r>
              <a:rPr lang="en-US" altLang="zh-CN" sz="1600">
                <a:ea typeface="SimSun" pitchFamily="2" charset="-122"/>
              </a:rPr>
              <a:t>YAS = Y-axis output</a:t>
            </a:r>
          </a:p>
          <a:p>
            <a:pPr eaLnBrk="1" hangingPunct="1">
              <a:buClr>
                <a:srgbClr val="0070C0"/>
              </a:buClr>
              <a:buSzPct val="80000"/>
              <a:buFont typeface="Wingdings" pitchFamily="2" charset="2"/>
              <a:buChar char="n"/>
            </a:pPr>
            <a:r>
              <a:rPr lang="en-US" altLang="zh-CN" sz="1200">
                <a:ea typeface="SimSun" pitchFamily="2" charset="-122"/>
              </a:rPr>
              <a:t> </a:t>
            </a:r>
            <a:r>
              <a:rPr lang="ru-RU" altLang="zh-CN" sz="1200"/>
              <a:t>Огибающая сигнала, отмасштабированная в соответствии с установками дисплея</a:t>
            </a:r>
            <a:endParaRPr lang="en-US" altLang="zh-CN" sz="1200">
              <a:ea typeface="SimSun" pitchFamily="2" charset="-122"/>
            </a:endParaRPr>
          </a:p>
          <a:p>
            <a:pPr eaLnBrk="1" hangingPunct="1">
              <a:buClr>
                <a:srgbClr val="0070C0"/>
              </a:buClr>
              <a:buSzPct val="80000"/>
              <a:buFont typeface="Wingdings" pitchFamily="2" charset="2"/>
              <a:buChar char="n"/>
            </a:pPr>
            <a:r>
              <a:rPr lang="en-US" altLang="zh-CN" sz="1200">
                <a:ea typeface="SimSun" pitchFamily="2" charset="-122"/>
              </a:rPr>
              <a:t> </a:t>
            </a:r>
            <a:r>
              <a:rPr lang="ru-RU" altLang="zh-CN" sz="1200"/>
              <a:t>Активна при использовании прибора в режиме свипирующего спектрального анализа</a:t>
            </a:r>
            <a:endParaRPr lang="en-US" altLang="zh-CN">
              <a:ea typeface="SimSun" pitchFamily="2" charset="-122"/>
            </a:endParaRPr>
          </a:p>
        </p:txBody>
      </p:sp>
      <p:cxnSp>
        <p:nvCxnSpPr>
          <p:cNvPr id="19" name="Straight Arrow Connector 18"/>
          <p:cNvCxnSpPr/>
          <p:nvPr/>
        </p:nvCxnSpPr>
        <p:spPr>
          <a:xfrm rot="5400000" flipH="1" flipV="1">
            <a:off x="2628900" y="3140075"/>
            <a:ext cx="11509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3695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179388" y="1052513"/>
            <a:ext cx="8686800" cy="4767262"/>
          </a:xfrm>
        </p:spPr>
        <p:txBody>
          <a:bodyPr/>
          <a:lstStyle/>
          <a:p>
            <a:r>
              <a:rPr lang="ru-RU" smtClean="0"/>
              <a:t>     Получите еще более низкие ФШ на ближних отстройках с использованием внешнего опорного генератора серии </a:t>
            </a:r>
            <a:r>
              <a:rPr lang="en-US" smtClean="0"/>
              <a:t>PSG (c </a:t>
            </a:r>
            <a:r>
              <a:rPr lang="ru-RU" smtClean="0"/>
              <a:t>опцией </a:t>
            </a:r>
            <a:r>
              <a:rPr lang="en-US" smtClean="0"/>
              <a:t>UNY).</a:t>
            </a:r>
          </a:p>
          <a:p>
            <a:endParaRPr lang="en-US" smtClean="0"/>
          </a:p>
          <a:p>
            <a:endParaRPr lang="en-US" smtClean="0"/>
          </a:p>
          <a:p>
            <a:endParaRPr lang="en-US" smtClean="0"/>
          </a:p>
          <a:p>
            <a:endParaRPr lang="en-US" smtClean="0"/>
          </a:p>
        </p:txBody>
      </p:sp>
      <p:graphicFrame>
        <p:nvGraphicFramePr>
          <p:cNvPr id="10" name="Table 9"/>
          <p:cNvGraphicFramePr>
            <a:graphicFrameLocks noGrp="1"/>
          </p:cNvGraphicFramePr>
          <p:nvPr/>
        </p:nvGraphicFramePr>
        <p:xfrm>
          <a:off x="395288" y="2420938"/>
          <a:ext cx="8280400" cy="3024190"/>
        </p:xfrm>
        <a:graphic>
          <a:graphicData uri="http://schemas.openxmlformats.org/drawingml/2006/table">
            <a:tbl>
              <a:tblPr/>
              <a:tblGrid>
                <a:gridCol w="2919412"/>
                <a:gridCol w="1339850"/>
                <a:gridCol w="1341438"/>
                <a:gridCol w="1339850"/>
                <a:gridCol w="1339850"/>
              </a:tblGrid>
              <a:tr h="6175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 </a:t>
                      </a:r>
                    </a:p>
                  </a:txBody>
                  <a:tcPr marL="9524" marR="9524" marT="9525"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4">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rPr>
                        <a:t>Отстройка</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6175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 </a:t>
                      </a:r>
                    </a:p>
                  </a:txBody>
                  <a:tcPr marL="9524" marR="9524" marT="9525" marB="0"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3 </a:t>
                      </a:r>
                      <a:r>
                        <a:rPr kumimoji="0" lang="ru-RU" sz="1800" b="1" i="0" u="none" strike="noStrike" cap="none" normalizeH="0" baseline="0" smtClean="0">
                          <a:ln>
                            <a:noFill/>
                          </a:ln>
                          <a:solidFill>
                            <a:srgbClr val="000000"/>
                          </a:solidFill>
                          <a:effectLst/>
                          <a:latin typeface="Calibri" pitchFamily="34" charset="0"/>
                        </a:rPr>
                        <a:t>Гц</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4 </a:t>
                      </a:r>
                      <a:r>
                        <a:rPr kumimoji="0" lang="ru-RU" sz="1800" b="1" i="0" u="none" strike="noStrike" cap="none" normalizeH="0" baseline="0" smtClean="0">
                          <a:ln>
                            <a:noFill/>
                          </a:ln>
                          <a:solidFill>
                            <a:srgbClr val="000000"/>
                          </a:solidFill>
                          <a:effectLst/>
                          <a:latin typeface="Calibri" pitchFamily="34" charset="0"/>
                        </a:rPr>
                        <a:t>Гц</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10 </a:t>
                      </a:r>
                      <a:r>
                        <a:rPr kumimoji="0" lang="ru-RU" sz="1800" b="1" i="0" u="none" strike="noStrike" cap="none" normalizeH="0" baseline="0" smtClean="0">
                          <a:ln>
                            <a:noFill/>
                          </a:ln>
                          <a:solidFill>
                            <a:srgbClr val="000000"/>
                          </a:solidFill>
                          <a:effectLst/>
                          <a:latin typeface="Calibri" pitchFamily="34" charset="0"/>
                        </a:rPr>
                        <a:t>Гц</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30 </a:t>
                      </a:r>
                      <a:r>
                        <a:rPr kumimoji="0" lang="ru-RU" sz="1800" b="1" i="0" u="none" strike="noStrike" cap="none" normalizeH="0" baseline="0" smtClean="0">
                          <a:ln>
                            <a:noFill/>
                          </a:ln>
                          <a:solidFill>
                            <a:srgbClr val="000000"/>
                          </a:solidFill>
                          <a:effectLst/>
                          <a:latin typeface="Calibri" pitchFamily="34" charset="0"/>
                        </a:rPr>
                        <a:t>Гц</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rPr>
                        <a:t>Улучшение на</a:t>
                      </a:r>
                      <a:r>
                        <a:rPr kumimoji="0" lang="en-US" sz="1800" b="1" i="0" u="none" strike="noStrike" cap="none" normalizeH="0" baseline="0" smtClean="0">
                          <a:ln>
                            <a:noFill/>
                          </a:ln>
                          <a:solidFill>
                            <a:srgbClr val="000000"/>
                          </a:solidFill>
                          <a:effectLst/>
                          <a:latin typeface="Calibri" pitchFamily="34" charset="0"/>
                        </a:rPr>
                        <a:t> 1 </a:t>
                      </a:r>
                      <a:r>
                        <a:rPr kumimoji="0" lang="ru-RU" sz="1800" b="1" i="0" u="none" strike="noStrike" cap="none" normalizeH="0" baseline="0" smtClean="0">
                          <a:ln>
                            <a:noFill/>
                          </a:ln>
                          <a:solidFill>
                            <a:srgbClr val="000000"/>
                          </a:solidFill>
                          <a:effectLst/>
                          <a:latin typeface="Calibri" pitchFamily="34" charset="0"/>
                        </a:rPr>
                        <a:t>ГГц</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12.99 </a:t>
                      </a:r>
                      <a:r>
                        <a:rPr kumimoji="0" lang="ru-RU" sz="1800" b="1" i="0" u="none" strike="noStrike" cap="none" normalizeH="0" baseline="0" smtClean="0">
                          <a:ln>
                            <a:noFill/>
                          </a:ln>
                          <a:solidFill>
                            <a:srgbClr val="000000"/>
                          </a:solidFill>
                          <a:effectLst/>
                          <a:latin typeface="Calibri" pitchFamily="34" charset="0"/>
                        </a:rPr>
                        <a:t>дБ</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9.80 </a:t>
                      </a:r>
                      <a:r>
                        <a:rPr kumimoji="0" lang="ru-RU" sz="1800" b="1" i="0" u="none" strike="noStrike" cap="none" normalizeH="0" baseline="0" smtClean="0">
                          <a:ln>
                            <a:noFill/>
                          </a:ln>
                          <a:solidFill>
                            <a:srgbClr val="000000"/>
                          </a:solidFill>
                          <a:effectLst/>
                          <a:latin typeface="Calibri" pitchFamily="34" charset="0"/>
                        </a:rPr>
                        <a:t>дБ</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12.67 </a:t>
                      </a:r>
                      <a:r>
                        <a:rPr kumimoji="0" lang="ru-RU" sz="1800" b="1" i="0" u="none" strike="noStrike" cap="none" normalizeH="0" baseline="0" smtClean="0">
                          <a:ln>
                            <a:noFill/>
                          </a:ln>
                          <a:solidFill>
                            <a:srgbClr val="000000"/>
                          </a:solidFill>
                          <a:effectLst/>
                          <a:latin typeface="Calibri" pitchFamily="34" charset="0"/>
                        </a:rPr>
                        <a:t>дБ</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2.88 </a:t>
                      </a:r>
                      <a:r>
                        <a:rPr kumimoji="0" lang="ru-RU" sz="1800" b="1" i="0" u="none" strike="noStrike" cap="none" normalizeH="0" baseline="0" smtClean="0">
                          <a:ln>
                            <a:noFill/>
                          </a:ln>
                          <a:solidFill>
                            <a:srgbClr val="000000"/>
                          </a:solidFill>
                          <a:effectLst/>
                          <a:latin typeface="Calibri" pitchFamily="34" charset="0"/>
                        </a:rPr>
                        <a:t>дБ</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rPr>
                        <a:t>Улучшение на</a:t>
                      </a:r>
                      <a:r>
                        <a:rPr kumimoji="0" lang="en-US" sz="1800" b="1" i="0" u="none" strike="noStrike" cap="none" normalizeH="0" baseline="0" smtClean="0">
                          <a:ln>
                            <a:noFill/>
                          </a:ln>
                          <a:solidFill>
                            <a:srgbClr val="000000"/>
                          </a:solidFill>
                          <a:effectLst/>
                          <a:latin typeface="Calibri" pitchFamily="34" charset="0"/>
                        </a:rPr>
                        <a:t> 20 </a:t>
                      </a:r>
                      <a:r>
                        <a:rPr kumimoji="0" lang="ru-RU" sz="1800" b="1" i="0" u="none" strike="noStrike" cap="none" normalizeH="0" baseline="0" smtClean="0">
                          <a:ln>
                            <a:noFill/>
                          </a:ln>
                          <a:solidFill>
                            <a:srgbClr val="000000"/>
                          </a:solidFill>
                          <a:effectLst/>
                          <a:latin typeface="Calibri" pitchFamily="34" charset="0"/>
                        </a:rPr>
                        <a:t>ГГц</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16.47 dB</a:t>
                      </a: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14.01 </a:t>
                      </a:r>
                      <a:r>
                        <a:rPr kumimoji="0" lang="ru-RU" sz="1800" b="1" i="0" u="none" strike="noStrike" cap="none" normalizeH="0" baseline="0" smtClean="0">
                          <a:ln>
                            <a:noFill/>
                          </a:ln>
                          <a:solidFill>
                            <a:srgbClr val="000000"/>
                          </a:solidFill>
                          <a:effectLst/>
                          <a:latin typeface="Calibri" pitchFamily="34" charset="0"/>
                        </a:rPr>
                        <a:t>дБ</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8.94 </a:t>
                      </a:r>
                      <a:r>
                        <a:rPr kumimoji="0" lang="ru-RU" sz="1800" b="1" i="0" u="none" strike="noStrike" cap="none" normalizeH="0" baseline="0" smtClean="0">
                          <a:ln>
                            <a:noFill/>
                          </a:ln>
                          <a:solidFill>
                            <a:srgbClr val="000000"/>
                          </a:solidFill>
                          <a:effectLst/>
                          <a:latin typeface="Calibri" pitchFamily="34" charset="0"/>
                        </a:rPr>
                        <a:t>дБ</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3.00 </a:t>
                      </a:r>
                      <a:r>
                        <a:rPr kumimoji="0" lang="ru-RU" sz="1800" b="1" i="0" u="none" strike="noStrike" cap="none" normalizeH="0" baseline="0" smtClean="0">
                          <a:ln>
                            <a:noFill/>
                          </a:ln>
                          <a:solidFill>
                            <a:srgbClr val="000000"/>
                          </a:solidFill>
                          <a:effectLst/>
                          <a:latin typeface="Calibri" pitchFamily="34" charset="0"/>
                        </a:rPr>
                        <a:t>дБ</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4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rPr>
                        <a:t>Улучшение на</a:t>
                      </a:r>
                      <a:r>
                        <a:rPr kumimoji="0" lang="en-US" sz="1800" b="1" i="0" u="none" strike="noStrike" cap="none" normalizeH="0" baseline="0" smtClean="0">
                          <a:ln>
                            <a:noFill/>
                          </a:ln>
                          <a:solidFill>
                            <a:srgbClr val="000000"/>
                          </a:solidFill>
                          <a:effectLst/>
                          <a:latin typeface="Calibri" pitchFamily="34" charset="0"/>
                        </a:rPr>
                        <a:t> 40 </a:t>
                      </a:r>
                      <a:r>
                        <a:rPr kumimoji="0" lang="ru-RU" sz="1800" b="1" i="0" u="none" strike="noStrike" cap="none" normalizeH="0" baseline="0" smtClean="0">
                          <a:ln>
                            <a:noFill/>
                          </a:ln>
                          <a:solidFill>
                            <a:srgbClr val="000000"/>
                          </a:solidFill>
                          <a:effectLst/>
                          <a:latin typeface="Calibri" pitchFamily="34" charset="0"/>
                        </a:rPr>
                        <a:t>ГГц</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10.98 </a:t>
                      </a:r>
                      <a:r>
                        <a:rPr kumimoji="0" lang="ru-RU" sz="1800" b="1" i="0" u="none" strike="noStrike" cap="none" normalizeH="0" baseline="0" smtClean="0">
                          <a:ln>
                            <a:noFill/>
                          </a:ln>
                          <a:solidFill>
                            <a:srgbClr val="000000"/>
                          </a:solidFill>
                          <a:effectLst/>
                          <a:latin typeface="Calibri" pitchFamily="34" charset="0"/>
                        </a:rPr>
                        <a:t>дБ</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9.97 </a:t>
                      </a:r>
                      <a:r>
                        <a:rPr kumimoji="0" lang="ru-RU" sz="1800" b="1" i="0" u="none" strike="noStrike" cap="none" normalizeH="0" baseline="0" smtClean="0">
                          <a:ln>
                            <a:noFill/>
                          </a:ln>
                          <a:solidFill>
                            <a:srgbClr val="000000"/>
                          </a:solidFill>
                          <a:effectLst/>
                          <a:latin typeface="Calibri" pitchFamily="34" charset="0"/>
                        </a:rPr>
                        <a:t>дБ</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10.35 </a:t>
                      </a:r>
                      <a:r>
                        <a:rPr kumimoji="0" lang="ru-RU" sz="1800" b="1" i="0" u="none" strike="noStrike" cap="none" normalizeH="0" baseline="0" smtClean="0">
                          <a:ln>
                            <a:noFill/>
                          </a:ln>
                          <a:solidFill>
                            <a:srgbClr val="000000"/>
                          </a:solidFill>
                          <a:effectLst/>
                          <a:latin typeface="Calibri" pitchFamily="34" charset="0"/>
                        </a:rPr>
                        <a:t>дБ</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rPr>
                        <a:t>3.73 </a:t>
                      </a:r>
                      <a:r>
                        <a:rPr kumimoji="0" lang="ru-RU" sz="1800" b="1" i="0" u="none" strike="noStrike" cap="none" normalizeH="0" baseline="0" smtClean="0">
                          <a:ln>
                            <a:noFill/>
                          </a:ln>
                          <a:solidFill>
                            <a:srgbClr val="000000"/>
                          </a:solidFill>
                          <a:effectLst/>
                          <a:latin typeface="Calibri" pitchFamily="34" charset="0"/>
                        </a:rPr>
                        <a:t>дБ</a:t>
                      </a:r>
                      <a:endParaRPr kumimoji="0" lang="en-US" sz="1800" b="1" i="0" u="none" strike="noStrike" cap="none" normalizeH="0" baseline="0" smtClean="0">
                        <a:ln>
                          <a:noFill/>
                        </a:ln>
                        <a:solidFill>
                          <a:srgbClr val="000000"/>
                        </a:solidFill>
                        <a:effectLst/>
                        <a:latin typeface="Calibri" pitchFamily="34" charset="0"/>
                      </a:endParaRPr>
                    </a:p>
                  </a:txBody>
                  <a:tcPr marL="9524" marR="9524"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1718" name="Rectangle 64"/>
          <p:cNvSpPr txBox="1">
            <a:spLocks noChangeArrowheads="1"/>
          </p:cNvSpPr>
          <p:nvPr/>
        </p:nvSpPr>
        <p:spPr bwMode="auto">
          <a:xfrm>
            <a:off x="179388" y="115888"/>
            <a:ext cx="77993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Aft>
                <a:spcPct val="10000"/>
              </a:spcAft>
            </a:pPr>
            <a:r>
              <a:rPr lang="ru-RU" sz="2800" b="1">
                <a:solidFill>
                  <a:srgbClr val="0099CC"/>
                </a:solidFill>
              </a:rPr>
              <a:t>Анализатор сигналов </a:t>
            </a:r>
            <a:r>
              <a:rPr lang="en-US" sz="2800" b="1">
                <a:solidFill>
                  <a:srgbClr val="0099CC"/>
                </a:solidFill>
              </a:rPr>
              <a:t>PXA</a:t>
            </a:r>
            <a:r>
              <a:rPr lang="en-US" b="1">
                <a:solidFill>
                  <a:srgbClr val="0099CC"/>
                </a:solidFill>
              </a:rPr>
              <a:t/>
            </a:r>
            <a:br>
              <a:rPr lang="en-US" b="1">
                <a:solidFill>
                  <a:srgbClr val="0099CC"/>
                </a:solidFill>
              </a:rPr>
            </a:br>
            <a:r>
              <a:rPr lang="en-US" sz="1800" i="1">
                <a:solidFill>
                  <a:schemeClr val="tx2"/>
                </a:solidFill>
              </a:rPr>
              <a:t> </a:t>
            </a:r>
            <a:r>
              <a:rPr lang="ru-RU" sz="1800" i="1">
                <a:solidFill>
                  <a:schemeClr val="tx2"/>
                </a:solidFill>
              </a:rPr>
              <a:t>Улучшение ФШ с помощью внешнего опорного генератора</a:t>
            </a:r>
            <a:endParaRPr lang="en-US" sz="1800" b="1">
              <a:solidFill>
                <a:schemeClr val="tx2"/>
              </a:solidFill>
            </a:endParaRPr>
          </a:p>
        </p:txBody>
      </p:sp>
    </p:spTree>
    <p:extLst>
      <p:ext uri="{BB962C8B-B14F-4D97-AF65-F5344CB8AC3E}">
        <p14:creationId xmlns:p14="http://schemas.microsoft.com/office/powerpoint/2010/main" val="3995221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Content Placeholder 15" descr="40 GHz PSG Ref out - T2-Int Ref T3-Ext Ref.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30350" y="990600"/>
            <a:ext cx="6083300" cy="4562475"/>
          </a:xfrm>
        </p:spPr>
      </p:pic>
      <p:sp>
        <p:nvSpPr>
          <p:cNvPr id="74755" name="TextBox 8"/>
          <p:cNvSpPr txBox="1">
            <a:spLocks noChangeArrowheads="1"/>
          </p:cNvSpPr>
          <p:nvPr/>
        </p:nvSpPr>
        <p:spPr bwMode="auto">
          <a:xfrm>
            <a:off x="457200" y="1219200"/>
            <a:ext cx="958850" cy="3698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B0F0"/>
                </a:solidFill>
              </a:rPr>
              <a:t>Trace 2</a:t>
            </a:r>
          </a:p>
        </p:txBody>
      </p:sp>
      <p:sp>
        <p:nvSpPr>
          <p:cNvPr id="74756" name="TextBox 9"/>
          <p:cNvSpPr txBox="1">
            <a:spLocks noChangeArrowheads="1"/>
          </p:cNvSpPr>
          <p:nvPr/>
        </p:nvSpPr>
        <p:spPr bwMode="auto">
          <a:xfrm>
            <a:off x="457200" y="3352800"/>
            <a:ext cx="958850" cy="369888"/>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DA16B5"/>
                </a:solidFill>
              </a:rPr>
              <a:t>Trace 3</a:t>
            </a:r>
          </a:p>
        </p:txBody>
      </p:sp>
      <p:cxnSp>
        <p:nvCxnSpPr>
          <p:cNvPr id="12" name="Straight Arrow Connector 11"/>
          <p:cNvCxnSpPr>
            <a:stCxn id="74755" idx="2"/>
          </p:cNvCxnSpPr>
          <p:nvPr/>
        </p:nvCxnSpPr>
        <p:spPr>
          <a:xfrm>
            <a:off x="936625" y="1589088"/>
            <a:ext cx="739775" cy="46831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143000" y="2514600"/>
            <a:ext cx="609600" cy="838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286000" y="4724400"/>
            <a:ext cx="1905000" cy="609600"/>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9" name="Rectangle 18"/>
          <p:cNvSpPr/>
          <p:nvPr/>
        </p:nvSpPr>
        <p:spPr>
          <a:xfrm>
            <a:off x="2286000" y="4114800"/>
            <a:ext cx="1905000" cy="6096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74761" name="TextBox 19"/>
          <p:cNvSpPr txBox="1">
            <a:spLocks noChangeArrowheads="1"/>
          </p:cNvSpPr>
          <p:nvPr/>
        </p:nvSpPr>
        <p:spPr bwMode="auto">
          <a:xfrm>
            <a:off x="4211638" y="4114800"/>
            <a:ext cx="3352800" cy="6461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chemeClr val="bg2"/>
                </a:solidFill>
              </a:rPr>
              <a:t>Measurements made using Internal reference</a:t>
            </a:r>
          </a:p>
        </p:txBody>
      </p:sp>
      <p:sp>
        <p:nvSpPr>
          <p:cNvPr id="74762" name="TextBox 20"/>
          <p:cNvSpPr txBox="1">
            <a:spLocks noChangeArrowheads="1"/>
          </p:cNvSpPr>
          <p:nvPr/>
        </p:nvSpPr>
        <p:spPr bwMode="auto">
          <a:xfrm>
            <a:off x="4211638" y="4724400"/>
            <a:ext cx="3352800" cy="64611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chemeClr val="bg2"/>
                </a:solidFill>
              </a:rPr>
              <a:t>Measurements made using External reference</a:t>
            </a:r>
          </a:p>
        </p:txBody>
      </p:sp>
      <p:sp>
        <p:nvSpPr>
          <p:cNvPr id="74763" name="TextBox 16"/>
          <p:cNvSpPr txBox="1">
            <a:spLocks noChangeArrowheads="1"/>
          </p:cNvSpPr>
          <p:nvPr/>
        </p:nvSpPr>
        <p:spPr bwMode="auto">
          <a:xfrm>
            <a:off x="0" y="55626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b="1"/>
              <a:t>Trace 2 (</a:t>
            </a:r>
            <a:r>
              <a:rPr lang="en-US" sz="1400" b="1">
                <a:solidFill>
                  <a:srgbClr val="00B0F0"/>
                </a:solidFill>
              </a:rPr>
              <a:t>Teal</a:t>
            </a:r>
            <a:r>
              <a:rPr lang="en-US" sz="1400" b="1"/>
              <a:t>) uses the internal reference, trace 2 (</a:t>
            </a:r>
            <a:r>
              <a:rPr lang="en-US" sz="1400" b="1">
                <a:solidFill>
                  <a:srgbClr val="FF00FF"/>
                </a:solidFill>
              </a:rPr>
              <a:t>Magenta</a:t>
            </a:r>
            <a:r>
              <a:rPr lang="en-US" sz="1400" b="1"/>
              <a:t>) uses PSG 10 MHz output for reference.</a:t>
            </a:r>
          </a:p>
          <a:p>
            <a:pPr eaLnBrk="1" hangingPunct="1"/>
            <a:r>
              <a:rPr lang="en-US" sz="1400" b="1"/>
              <a:t>Improvement: 11 dB @ 3 Hz offset; 10 dB @ 4 Hz offset; 11 dB @ 10 Hz offset; 3 dB @ 30 Hz offset</a:t>
            </a:r>
            <a:br>
              <a:rPr lang="en-US" sz="1400" b="1"/>
            </a:br>
            <a:r>
              <a:rPr lang="en-US" sz="1400" b="1"/>
              <a:t>Note: Vertical scale is 8 dB/div</a:t>
            </a:r>
          </a:p>
        </p:txBody>
      </p:sp>
      <p:sp>
        <p:nvSpPr>
          <p:cNvPr id="74764" name="Rectangle 64"/>
          <p:cNvSpPr txBox="1">
            <a:spLocks noChangeArrowheads="1"/>
          </p:cNvSpPr>
          <p:nvPr/>
        </p:nvSpPr>
        <p:spPr bwMode="auto">
          <a:xfrm>
            <a:off x="179388" y="115888"/>
            <a:ext cx="77993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Aft>
                <a:spcPct val="10000"/>
              </a:spcAft>
            </a:pPr>
            <a:r>
              <a:rPr lang="ru-RU" sz="2800" b="1">
                <a:solidFill>
                  <a:srgbClr val="0099CC"/>
                </a:solidFill>
              </a:rPr>
              <a:t>Анализатор сигналов </a:t>
            </a:r>
            <a:r>
              <a:rPr lang="en-US" sz="2800" b="1">
                <a:solidFill>
                  <a:srgbClr val="0099CC"/>
                </a:solidFill>
              </a:rPr>
              <a:t>PXA</a:t>
            </a:r>
            <a:r>
              <a:rPr lang="en-US" b="1">
                <a:solidFill>
                  <a:srgbClr val="0099CC"/>
                </a:solidFill>
              </a:rPr>
              <a:t/>
            </a:r>
            <a:br>
              <a:rPr lang="en-US" b="1">
                <a:solidFill>
                  <a:srgbClr val="0099CC"/>
                </a:solidFill>
              </a:rPr>
            </a:br>
            <a:r>
              <a:rPr lang="en-US" sz="1800" i="1">
                <a:solidFill>
                  <a:schemeClr val="tx2"/>
                </a:solidFill>
              </a:rPr>
              <a:t> </a:t>
            </a:r>
            <a:r>
              <a:rPr lang="ru-RU" sz="1800" i="1">
                <a:solidFill>
                  <a:schemeClr val="tx2"/>
                </a:solidFill>
              </a:rPr>
              <a:t>Улучшение ФШ с помощью внешнего опорного генератора</a:t>
            </a:r>
            <a:endParaRPr lang="en-US" sz="1800" b="1">
              <a:solidFill>
                <a:schemeClr val="tx2"/>
              </a:solidFill>
            </a:endParaRPr>
          </a:p>
        </p:txBody>
      </p:sp>
      <p:sp>
        <p:nvSpPr>
          <p:cNvPr id="74765" name="TextBox 22"/>
          <p:cNvSpPr txBox="1">
            <a:spLocks noChangeArrowheads="1"/>
          </p:cNvSpPr>
          <p:nvPr/>
        </p:nvSpPr>
        <p:spPr bwMode="auto">
          <a:xfrm>
            <a:off x="6910388" y="622300"/>
            <a:ext cx="2138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b="1">
                <a:solidFill>
                  <a:schemeClr val="tx2"/>
                </a:solidFill>
              </a:rPr>
              <a:t>Несущая частота 40ГГц</a:t>
            </a:r>
            <a:endParaRPr lang="en-US" sz="1400" b="1">
              <a:solidFill>
                <a:schemeClr val="tx2"/>
              </a:solidFill>
            </a:endParaRPr>
          </a:p>
        </p:txBody>
      </p:sp>
    </p:spTree>
    <p:extLst>
      <p:ext uri="{BB962C8B-B14F-4D97-AF65-F5344CB8AC3E}">
        <p14:creationId xmlns:p14="http://schemas.microsoft.com/office/powerpoint/2010/main" val="2139735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AutoShape 5"/>
          <p:cNvSpPr>
            <a:spLocks noChangeArrowheads="1"/>
          </p:cNvSpPr>
          <p:nvPr/>
        </p:nvSpPr>
        <p:spPr bwMode="auto">
          <a:xfrm>
            <a:off x="6192838" y="1771650"/>
            <a:ext cx="2592387" cy="1152525"/>
          </a:xfrm>
          <a:prstGeom prst="roundRect">
            <a:avLst>
              <a:gd name="adj" fmla="val 6338"/>
            </a:avLst>
          </a:prstGeom>
          <a:solidFill>
            <a:srgbClr val="99CC33">
              <a:alpha val="65097"/>
            </a:srgbClr>
          </a:solidFill>
          <a:ln w="9525" algn="ctr">
            <a:solidFill>
              <a:srgbClr val="000000"/>
            </a:solidFill>
            <a:round/>
            <a:headEnd/>
            <a:tailEnd/>
          </a:ln>
        </p:spPr>
        <p:txBody>
          <a:bodyPr wrap="none" anchor="ctr"/>
          <a:lstStyle/>
          <a:p>
            <a:endParaRPr lang="en-US" sz="1800">
              <a:solidFill>
                <a:srgbClr val="000000"/>
              </a:solidFill>
            </a:endParaRPr>
          </a:p>
        </p:txBody>
      </p:sp>
      <p:sp>
        <p:nvSpPr>
          <p:cNvPr id="80899" name="AutoShape 6"/>
          <p:cNvSpPr>
            <a:spLocks noChangeArrowheads="1"/>
          </p:cNvSpPr>
          <p:nvPr/>
        </p:nvSpPr>
        <p:spPr bwMode="auto">
          <a:xfrm>
            <a:off x="6192838" y="3076575"/>
            <a:ext cx="2592387" cy="2881313"/>
          </a:xfrm>
          <a:prstGeom prst="roundRect">
            <a:avLst>
              <a:gd name="adj" fmla="val 3023"/>
            </a:avLst>
          </a:prstGeom>
          <a:solidFill>
            <a:srgbClr val="99CC33">
              <a:alpha val="65097"/>
            </a:srgbClr>
          </a:solidFill>
          <a:ln w="9525" algn="ctr">
            <a:solidFill>
              <a:srgbClr val="000000"/>
            </a:solidFill>
            <a:round/>
            <a:headEnd/>
            <a:tailEnd/>
          </a:ln>
        </p:spPr>
        <p:txBody>
          <a:bodyPr wrap="none" anchor="ctr"/>
          <a:lstStyle/>
          <a:p>
            <a:endParaRPr lang="en-US" sz="1800">
              <a:solidFill>
                <a:srgbClr val="000000"/>
              </a:solidFill>
            </a:endParaRPr>
          </a:p>
        </p:txBody>
      </p:sp>
      <p:sp>
        <p:nvSpPr>
          <p:cNvPr id="80900" name="AutoShape 7"/>
          <p:cNvSpPr>
            <a:spLocks noChangeArrowheads="1"/>
          </p:cNvSpPr>
          <p:nvPr/>
        </p:nvSpPr>
        <p:spPr bwMode="auto">
          <a:xfrm>
            <a:off x="6176963" y="188913"/>
            <a:ext cx="2592387" cy="1439862"/>
          </a:xfrm>
          <a:prstGeom prst="roundRect">
            <a:avLst>
              <a:gd name="adj" fmla="val 6338"/>
            </a:avLst>
          </a:prstGeom>
          <a:solidFill>
            <a:srgbClr val="99CC33">
              <a:alpha val="65097"/>
            </a:srgbClr>
          </a:solidFill>
          <a:ln w="9525" algn="ctr">
            <a:solidFill>
              <a:srgbClr val="000000"/>
            </a:solidFill>
            <a:round/>
            <a:headEnd/>
            <a:tailEnd/>
          </a:ln>
        </p:spPr>
        <p:txBody>
          <a:bodyPr wrap="none" anchor="ctr"/>
          <a:lstStyle/>
          <a:p>
            <a:endParaRPr lang="en-US" sz="1800">
              <a:solidFill>
                <a:srgbClr val="000000"/>
              </a:solidFill>
            </a:endParaRPr>
          </a:p>
        </p:txBody>
      </p:sp>
      <p:sp>
        <p:nvSpPr>
          <p:cNvPr id="80901" name="AutoShape 2"/>
          <p:cNvSpPr>
            <a:spLocks noChangeArrowheads="1"/>
          </p:cNvSpPr>
          <p:nvPr/>
        </p:nvSpPr>
        <p:spPr bwMode="auto">
          <a:xfrm>
            <a:off x="539750" y="3644900"/>
            <a:ext cx="5397500" cy="1944688"/>
          </a:xfrm>
          <a:prstGeom prst="roundRect">
            <a:avLst>
              <a:gd name="adj" fmla="val 3968"/>
            </a:avLst>
          </a:prstGeom>
          <a:solidFill>
            <a:srgbClr val="99CC00">
              <a:alpha val="20000"/>
            </a:srgbClr>
          </a:solidFill>
          <a:ln w="9525" cap="rnd">
            <a:solidFill>
              <a:schemeClr val="tx1"/>
            </a:solidFill>
            <a:prstDash val="sysDot"/>
            <a:round/>
            <a:headEnd/>
            <a:tailEnd/>
          </a:ln>
        </p:spPr>
        <p:txBody>
          <a:bodyPr wrap="none" anchor="ctr"/>
          <a:lstStyle/>
          <a:p>
            <a:endParaRPr lang="en-US" sz="1800">
              <a:solidFill>
                <a:srgbClr val="000000"/>
              </a:solidFill>
            </a:endParaRPr>
          </a:p>
        </p:txBody>
      </p:sp>
      <p:sp>
        <p:nvSpPr>
          <p:cNvPr id="80902" name="AutoShape 3"/>
          <p:cNvSpPr>
            <a:spLocks noChangeArrowheads="1"/>
          </p:cNvSpPr>
          <p:nvPr/>
        </p:nvSpPr>
        <p:spPr bwMode="auto">
          <a:xfrm>
            <a:off x="250825" y="836613"/>
            <a:ext cx="5761038" cy="4897437"/>
          </a:xfrm>
          <a:prstGeom prst="roundRect">
            <a:avLst>
              <a:gd name="adj" fmla="val 1843"/>
            </a:avLst>
          </a:prstGeom>
          <a:solidFill>
            <a:srgbClr val="99CC00">
              <a:alpha val="30196"/>
            </a:srgbClr>
          </a:solidFill>
          <a:ln w="9525" cap="rnd">
            <a:solidFill>
              <a:schemeClr val="tx1"/>
            </a:solidFill>
            <a:prstDash val="sysDot"/>
            <a:round/>
            <a:headEnd/>
            <a:tailEnd/>
          </a:ln>
        </p:spPr>
        <p:txBody>
          <a:bodyPr wrap="none" anchor="ctr"/>
          <a:lstStyle/>
          <a:p>
            <a:endParaRPr lang="en-US" sz="1800">
              <a:solidFill>
                <a:srgbClr val="000000"/>
              </a:solidFill>
            </a:endParaRPr>
          </a:p>
        </p:txBody>
      </p:sp>
      <p:sp>
        <p:nvSpPr>
          <p:cNvPr id="80903" name="AutoShape 4"/>
          <p:cNvSpPr>
            <a:spLocks noChangeArrowheads="1"/>
          </p:cNvSpPr>
          <p:nvPr/>
        </p:nvSpPr>
        <p:spPr bwMode="auto">
          <a:xfrm>
            <a:off x="539750" y="1196975"/>
            <a:ext cx="5397500" cy="1708150"/>
          </a:xfrm>
          <a:prstGeom prst="roundRect">
            <a:avLst>
              <a:gd name="adj" fmla="val 3968"/>
            </a:avLst>
          </a:prstGeom>
          <a:solidFill>
            <a:srgbClr val="99CC00">
              <a:alpha val="20000"/>
            </a:srgbClr>
          </a:solidFill>
          <a:ln w="9525" cap="rnd">
            <a:solidFill>
              <a:schemeClr val="tx1"/>
            </a:solidFill>
            <a:prstDash val="sysDot"/>
            <a:round/>
            <a:headEnd/>
            <a:tailEnd/>
          </a:ln>
        </p:spPr>
        <p:txBody>
          <a:bodyPr wrap="none" anchor="ctr"/>
          <a:lstStyle/>
          <a:p>
            <a:endParaRPr lang="en-US" sz="1800">
              <a:solidFill>
                <a:srgbClr val="000000"/>
              </a:solidFill>
            </a:endParaRPr>
          </a:p>
        </p:txBody>
      </p:sp>
      <p:sp>
        <p:nvSpPr>
          <p:cNvPr id="80904" name="AutoShape 8"/>
          <p:cNvSpPr>
            <a:spLocks noChangeArrowheads="1"/>
          </p:cNvSpPr>
          <p:nvPr/>
        </p:nvSpPr>
        <p:spPr bwMode="auto">
          <a:xfrm>
            <a:off x="2614613" y="3871913"/>
            <a:ext cx="2808287" cy="1260475"/>
          </a:xfrm>
          <a:prstGeom prst="roundRect">
            <a:avLst>
              <a:gd name="adj" fmla="val 4407"/>
            </a:avLst>
          </a:prstGeom>
          <a:solidFill>
            <a:schemeClr val="accent2">
              <a:alpha val="67058"/>
            </a:schemeClr>
          </a:solidFill>
          <a:ln w="9525" algn="ctr">
            <a:solidFill>
              <a:schemeClr val="tx1"/>
            </a:solidFill>
            <a:prstDash val="dash"/>
            <a:round/>
            <a:headEnd/>
            <a:tailEnd/>
          </a:ln>
        </p:spPr>
        <p:txBody>
          <a:bodyPr wrap="none" anchor="ctr"/>
          <a:lstStyle/>
          <a:p>
            <a:pPr algn="ctr"/>
            <a:endParaRPr lang="en-US" sz="1800">
              <a:solidFill>
                <a:srgbClr val="000000"/>
              </a:solidFill>
              <a:cs typeface="Times New Roman" pitchFamily="18" charset="0"/>
            </a:endParaRPr>
          </a:p>
        </p:txBody>
      </p:sp>
      <p:sp>
        <p:nvSpPr>
          <p:cNvPr id="80905" name="AutoShape 9"/>
          <p:cNvSpPr>
            <a:spLocks noChangeArrowheads="1"/>
          </p:cNvSpPr>
          <p:nvPr/>
        </p:nvSpPr>
        <p:spPr bwMode="auto">
          <a:xfrm>
            <a:off x="3856038" y="1836738"/>
            <a:ext cx="935037" cy="604837"/>
          </a:xfrm>
          <a:prstGeom prst="roundRect">
            <a:avLst>
              <a:gd name="adj" fmla="val 4407"/>
            </a:avLst>
          </a:prstGeom>
          <a:solidFill>
            <a:schemeClr val="accent2">
              <a:alpha val="67058"/>
            </a:schemeClr>
          </a:solidFill>
          <a:ln w="9525" algn="ctr">
            <a:solidFill>
              <a:schemeClr val="tx1"/>
            </a:solidFill>
            <a:prstDash val="dash"/>
            <a:round/>
            <a:headEnd/>
            <a:tailEnd/>
          </a:ln>
        </p:spPr>
        <p:txBody>
          <a:bodyPr wrap="none" anchor="ctr"/>
          <a:lstStyle/>
          <a:p>
            <a:pPr algn="ctr"/>
            <a:endParaRPr lang="en-US" sz="1800">
              <a:solidFill>
                <a:srgbClr val="000000"/>
              </a:solidFill>
              <a:cs typeface="Times New Roman" pitchFamily="18" charset="0"/>
            </a:endParaRPr>
          </a:p>
        </p:txBody>
      </p:sp>
      <p:sp>
        <p:nvSpPr>
          <p:cNvPr id="80906" name="Line 10"/>
          <p:cNvSpPr>
            <a:spLocks noChangeShapeType="1"/>
          </p:cNvSpPr>
          <p:nvPr/>
        </p:nvSpPr>
        <p:spPr bwMode="auto">
          <a:xfrm>
            <a:off x="3063875" y="4467225"/>
            <a:ext cx="1355725"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07" name="Line 11"/>
          <p:cNvSpPr>
            <a:spLocks noChangeShapeType="1"/>
          </p:cNvSpPr>
          <p:nvPr/>
        </p:nvSpPr>
        <p:spPr bwMode="auto">
          <a:xfrm flipH="1">
            <a:off x="6981825" y="1096963"/>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8" name="Text Box 13"/>
          <p:cNvSpPr txBox="1">
            <a:spLocks noChangeArrowheads="1"/>
          </p:cNvSpPr>
          <p:nvPr/>
        </p:nvSpPr>
        <p:spPr bwMode="auto">
          <a:xfrm>
            <a:off x="450850" y="5391150"/>
            <a:ext cx="13890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lnSpc>
                <a:spcPct val="70000"/>
              </a:lnSpc>
            </a:pPr>
            <a:r>
              <a:rPr lang="en-US" sz="1000" b="1">
                <a:solidFill>
                  <a:srgbClr val="55721C"/>
                </a:solidFill>
                <a:cs typeface="Times New Roman" pitchFamily="18" charset="0"/>
              </a:rPr>
              <a:t>0-3.6 ГГц low band</a:t>
            </a:r>
          </a:p>
        </p:txBody>
      </p:sp>
      <p:sp>
        <p:nvSpPr>
          <p:cNvPr id="80909" name="Line 14"/>
          <p:cNvSpPr>
            <a:spLocks noChangeShapeType="1"/>
          </p:cNvSpPr>
          <p:nvPr/>
        </p:nvSpPr>
        <p:spPr bwMode="auto">
          <a:xfrm flipH="1" flipV="1">
            <a:off x="454025" y="2419350"/>
            <a:ext cx="603250" cy="1588"/>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0910" name="Text Box 15"/>
          <p:cNvSpPr txBox="1">
            <a:spLocks noChangeArrowheads="1"/>
          </p:cNvSpPr>
          <p:nvPr/>
        </p:nvSpPr>
        <p:spPr bwMode="auto">
          <a:xfrm>
            <a:off x="179388" y="18446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900">
                <a:solidFill>
                  <a:srgbClr val="000000"/>
                </a:solidFill>
                <a:cs typeface="Times New Roman" pitchFamily="18" charset="0"/>
              </a:rPr>
              <a:t>3 Гц-26.5 ГГц</a:t>
            </a:r>
          </a:p>
          <a:p>
            <a:r>
              <a:rPr lang="en-US" sz="900">
                <a:solidFill>
                  <a:srgbClr val="000000"/>
                </a:solidFill>
                <a:cs typeface="Times New Roman" pitchFamily="18" charset="0"/>
              </a:rPr>
              <a:t>Input</a:t>
            </a:r>
            <a:r>
              <a:rPr lang="en-US" sz="1000" b="1">
                <a:solidFill>
                  <a:srgbClr val="000000"/>
                </a:solidFill>
                <a:cs typeface="Times New Roman" pitchFamily="18" charset="0"/>
              </a:rPr>
              <a:t> </a:t>
            </a:r>
          </a:p>
        </p:txBody>
      </p:sp>
      <p:sp>
        <p:nvSpPr>
          <p:cNvPr id="80911" name="Text Box 16"/>
          <p:cNvSpPr txBox="1">
            <a:spLocks noChangeArrowheads="1"/>
          </p:cNvSpPr>
          <p:nvPr/>
        </p:nvSpPr>
        <p:spPr bwMode="auto">
          <a:xfrm>
            <a:off x="1047750" y="3255963"/>
            <a:ext cx="863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000">
                <a:solidFill>
                  <a:srgbClr val="000000"/>
                </a:solidFill>
                <a:cs typeface="Times New Roman" pitchFamily="18" charset="0"/>
              </a:rPr>
              <a:t>Cal input</a:t>
            </a:r>
            <a:r>
              <a:rPr lang="en-US" sz="1000" b="1">
                <a:solidFill>
                  <a:srgbClr val="000000"/>
                </a:solidFill>
                <a:cs typeface="Times New Roman" pitchFamily="18" charset="0"/>
              </a:rPr>
              <a:t> </a:t>
            </a:r>
          </a:p>
        </p:txBody>
      </p:sp>
      <p:sp>
        <p:nvSpPr>
          <p:cNvPr id="80912" name="Text Box 17"/>
          <p:cNvSpPr txBox="1">
            <a:spLocks noChangeArrowheads="1"/>
          </p:cNvSpPr>
          <p:nvPr/>
        </p:nvSpPr>
        <p:spPr bwMode="auto">
          <a:xfrm>
            <a:off x="923925" y="2052638"/>
            <a:ext cx="16573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spAutoFit/>
          </a:bodyPr>
          <a:lstStyle>
            <a:lvl1pPr defTabSz="571500" eaLnBrk="0" hangingPunct="0">
              <a:defRPr sz="2400">
                <a:solidFill>
                  <a:schemeClr val="tx1"/>
                </a:solidFill>
                <a:latin typeface="Times New Roman" pitchFamily="18" charset="0"/>
              </a:defRPr>
            </a:lvl1pPr>
            <a:lvl2pPr marL="742950" indent="-285750" defTabSz="571500" eaLnBrk="0" hangingPunct="0">
              <a:defRPr sz="2400">
                <a:solidFill>
                  <a:schemeClr val="tx1"/>
                </a:solidFill>
                <a:latin typeface="Times New Roman" pitchFamily="18" charset="0"/>
              </a:defRPr>
            </a:lvl2pPr>
            <a:lvl3pPr marL="1143000" indent="-228600" defTabSz="571500" eaLnBrk="0" hangingPunct="0">
              <a:defRPr sz="2400">
                <a:solidFill>
                  <a:schemeClr val="tx1"/>
                </a:solidFill>
                <a:latin typeface="Times New Roman" pitchFamily="18" charset="0"/>
              </a:defRPr>
            </a:lvl3pPr>
            <a:lvl4pPr marL="1600200" indent="-228600" defTabSz="571500" eaLnBrk="0" hangingPunct="0">
              <a:defRPr sz="2400">
                <a:solidFill>
                  <a:schemeClr val="tx1"/>
                </a:solidFill>
                <a:latin typeface="Times New Roman" pitchFamily="18" charset="0"/>
              </a:defRPr>
            </a:lvl4pPr>
            <a:lvl5pPr marL="2057400" indent="-228600" defTabSz="571500" eaLnBrk="0" hangingPunct="0">
              <a:defRPr sz="2400">
                <a:solidFill>
                  <a:schemeClr val="tx1"/>
                </a:solidFill>
                <a:latin typeface="Times New Roman" pitchFamily="18" charset="0"/>
              </a:defRPr>
            </a:lvl5pPr>
            <a:lvl6pPr marL="2514600" indent="-228600" defTabSz="571500" eaLnBrk="0" fontAlgn="base" hangingPunct="0">
              <a:spcBef>
                <a:spcPct val="0"/>
              </a:spcBef>
              <a:spcAft>
                <a:spcPct val="0"/>
              </a:spcAft>
              <a:defRPr sz="2400">
                <a:solidFill>
                  <a:schemeClr val="tx1"/>
                </a:solidFill>
                <a:latin typeface="Times New Roman" pitchFamily="18" charset="0"/>
              </a:defRPr>
            </a:lvl6pPr>
            <a:lvl7pPr marL="2971800" indent="-228600" defTabSz="571500" eaLnBrk="0" fontAlgn="base" hangingPunct="0">
              <a:spcBef>
                <a:spcPct val="0"/>
              </a:spcBef>
              <a:spcAft>
                <a:spcPct val="0"/>
              </a:spcAft>
              <a:defRPr sz="2400">
                <a:solidFill>
                  <a:schemeClr val="tx1"/>
                </a:solidFill>
                <a:latin typeface="Times New Roman" pitchFamily="18" charset="0"/>
              </a:defRPr>
            </a:lvl7pPr>
            <a:lvl8pPr marL="3429000" indent="-228600" defTabSz="571500" eaLnBrk="0" fontAlgn="base" hangingPunct="0">
              <a:spcBef>
                <a:spcPct val="0"/>
              </a:spcBef>
              <a:spcAft>
                <a:spcPct val="0"/>
              </a:spcAft>
              <a:defRPr sz="2400">
                <a:solidFill>
                  <a:schemeClr val="tx1"/>
                </a:solidFill>
                <a:latin typeface="Times New Roman" pitchFamily="18" charset="0"/>
              </a:defRPr>
            </a:lvl8pPr>
            <a:lvl9pPr marL="3886200" indent="-228600" defTabSz="5715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000000"/>
                </a:solidFill>
                <a:cs typeface="Times New Roman" pitchFamily="18" charset="0"/>
              </a:rPr>
              <a:t>2 dB-step mech atten</a:t>
            </a:r>
          </a:p>
        </p:txBody>
      </p:sp>
      <p:grpSp>
        <p:nvGrpSpPr>
          <p:cNvPr id="80913" name="Group 18"/>
          <p:cNvGrpSpPr>
            <a:grpSpLocks/>
          </p:cNvGrpSpPr>
          <p:nvPr/>
        </p:nvGrpSpPr>
        <p:grpSpPr bwMode="auto">
          <a:xfrm flipH="1">
            <a:off x="5095875" y="3021013"/>
            <a:ext cx="266700" cy="223837"/>
            <a:chOff x="1029" y="1366"/>
            <a:chExt cx="168" cy="141"/>
          </a:xfrm>
        </p:grpSpPr>
        <p:sp>
          <p:nvSpPr>
            <p:cNvPr id="81288" name="Rectangle 19"/>
            <p:cNvSpPr>
              <a:spLocks noChangeArrowheads="1"/>
            </p:cNvSpPr>
            <p:nvPr/>
          </p:nvSpPr>
          <p:spPr bwMode="auto">
            <a:xfrm>
              <a:off x="1029" y="1366"/>
              <a:ext cx="168" cy="141"/>
            </a:xfrm>
            <a:prstGeom prst="rect">
              <a:avLst/>
            </a:prstGeom>
            <a:solidFill>
              <a:srgbClr val="0066FF"/>
            </a:solidFill>
            <a:ln w="9525">
              <a:solidFill>
                <a:schemeClr val="tx1"/>
              </a:solidFill>
              <a:miter lim="800000"/>
              <a:headEnd/>
              <a:tailEnd/>
            </a:ln>
          </p:spPr>
          <p:txBody>
            <a:bodyPr wrap="none" anchor="ctr"/>
            <a:lstStyle/>
            <a:p>
              <a:endParaRPr lang="en-US" sz="1800">
                <a:solidFill>
                  <a:srgbClr val="000000"/>
                </a:solidFill>
              </a:endParaRPr>
            </a:p>
          </p:txBody>
        </p:sp>
        <p:grpSp>
          <p:nvGrpSpPr>
            <p:cNvPr id="81289" name="Group 20"/>
            <p:cNvGrpSpPr>
              <a:grpSpLocks/>
            </p:cNvGrpSpPr>
            <p:nvPr/>
          </p:nvGrpSpPr>
          <p:grpSpPr bwMode="auto">
            <a:xfrm flipH="1">
              <a:off x="1054" y="1376"/>
              <a:ext cx="106" cy="118"/>
              <a:chOff x="387" y="1229"/>
              <a:chExt cx="106" cy="118"/>
            </a:xfrm>
          </p:grpSpPr>
          <p:sp>
            <p:nvSpPr>
              <p:cNvPr id="81290" name="Oval 21"/>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91" name="Oval 22"/>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92" name="Oval 23"/>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93" name="Line 24"/>
              <p:cNvSpPr>
                <a:spLocks noChangeShapeType="1"/>
              </p:cNvSpPr>
              <p:nvPr/>
            </p:nvSpPr>
            <p:spPr bwMode="auto">
              <a:xfrm flipH="1">
                <a:off x="421" y="1286"/>
                <a:ext cx="60" cy="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80914" name="Line 25"/>
          <p:cNvSpPr>
            <a:spLocks noChangeShapeType="1"/>
          </p:cNvSpPr>
          <p:nvPr/>
        </p:nvSpPr>
        <p:spPr bwMode="auto">
          <a:xfrm>
            <a:off x="5362575" y="3125788"/>
            <a:ext cx="273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5" name="Line 26"/>
          <p:cNvSpPr>
            <a:spLocks noChangeShapeType="1"/>
          </p:cNvSpPr>
          <p:nvPr/>
        </p:nvSpPr>
        <p:spPr bwMode="auto">
          <a:xfrm flipV="1">
            <a:off x="4695825" y="2103438"/>
            <a:ext cx="48895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0916" name="Group 27"/>
          <p:cNvGrpSpPr>
            <a:grpSpLocks/>
          </p:cNvGrpSpPr>
          <p:nvPr/>
        </p:nvGrpSpPr>
        <p:grpSpPr bwMode="auto">
          <a:xfrm>
            <a:off x="5019675" y="1947863"/>
            <a:ext cx="304800" cy="304800"/>
            <a:chOff x="2771" y="2160"/>
            <a:chExt cx="192" cy="192"/>
          </a:xfrm>
        </p:grpSpPr>
        <p:sp>
          <p:nvSpPr>
            <p:cNvPr id="81285" name="Oval 28"/>
            <p:cNvSpPr>
              <a:spLocks noChangeArrowheads="1"/>
            </p:cNvSpPr>
            <p:nvPr/>
          </p:nvSpPr>
          <p:spPr bwMode="auto">
            <a:xfrm>
              <a:off x="2771" y="2160"/>
              <a:ext cx="192" cy="192"/>
            </a:xfrm>
            <a:prstGeom prst="ellipse">
              <a:avLst/>
            </a:prstGeom>
            <a:solidFill>
              <a:srgbClr val="0066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86" name="Line 29"/>
            <p:cNvSpPr>
              <a:spLocks noChangeShapeType="1"/>
            </p:cNvSpPr>
            <p:nvPr/>
          </p:nvSpPr>
          <p:spPr bwMode="auto">
            <a:xfrm>
              <a:off x="2801" y="2190"/>
              <a:ext cx="135" cy="135"/>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1287" name="Line 30"/>
            <p:cNvSpPr>
              <a:spLocks noChangeShapeType="1"/>
            </p:cNvSpPr>
            <p:nvPr/>
          </p:nvSpPr>
          <p:spPr bwMode="auto">
            <a:xfrm flipH="1">
              <a:off x="2797" y="2188"/>
              <a:ext cx="134" cy="1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80917" name="Line 31"/>
          <p:cNvSpPr>
            <a:spLocks noChangeShapeType="1"/>
          </p:cNvSpPr>
          <p:nvPr/>
        </p:nvSpPr>
        <p:spPr bwMode="auto">
          <a:xfrm flipV="1">
            <a:off x="5162550" y="172085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18" name="Text Box 32"/>
          <p:cNvSpPr txBox="1">
            <a:spLocks noChangeArrowheads="1"/>
          </p:cNvSpPr>
          <p:nvPr/>
        </p:nvSpPr>
        <p:spPr bwMode="auto">
          <a:xfrm>
            <a:off x="4845050" y="2200275"/>
            <a:ext cx="9572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l-GR" sz="1000">
                <a:solidFill>
                  <a:srgbClr val="000000"/>
                </a:solidFill>
                <a:latin typeface="Verdana" pitchFamily="34" charset="0"/>
                <a:cs typeface="Times New Roman" pitchFamily="18" charset="0"/>
              </a:rPr>
              <a:t>μ</a:t>
            </a:r>
            <a:r>
              <a:rPr lang="en-US" sz="1000">
                <a:solidFill>
                  <a:srgbClr val="000000"/>
                </a:solidFill>
                <a:cs typeface="Times New Roman" pitchFamily="18" charset="0"/>
              </a:rPr>
              <a:t>W converters</a:t>
            </a:r>
          </a:p>
        </p:txBody>
      </p:sp>
      <p:sp>
        <p:nvSpPr>
          <p:cNvPr id="80919" name="Text Box 33"/>
          <p:cNvSpPr txBox="1">
            <a:spLocks noChangeArrowheads="1"/>
          </p:cNvSpPr>
          <p:nvPr/>
        </p:nvSpPr>
        <p:spPr bwMode="auto">
          <a:xfrm>
            <a:off x="4752975" y="1338263"/>
            <a:ext cx="8763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8.3-14 ГГц LO</a:t>
            </a:r>
          </a:p>
        </p:txBody>
      </p:sp>
      <p:sp>
        <p:nvSpPr>
          <p:cNvPr id="80920" name="Line 34"/>
          <p:cNvSpPr>
            <a:spLocks noChangeShapeType="1"/>
          </p:cNvSpPr>
          <p:nvPr/>
        </p:nvSpPr>
        <p:spPr bwMode="auto">
          <a:xfrm>
            <a:off x="7329488" y="3308350"/>
            <a:ext cx="0" cy="457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80921" name="Line 35"/>
          <p:cNvSpPr>
            <a:spLocks noChangeShapeType="1"/>
          </p:cNvSpPr>
          <p:nvPr/>
        </p:nvSpPr>
        <p:spPr bwMode="auto">
          <a:xfrm>
            <a:off x="7329488" y="3536950"/>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2" name="Line 36"/>
          <p:cNvSpPr>
            <a:spLocks noChangeShapeType="1"/>
          </p:cNvSpPr>
          <p:nvPr/>
        </p:nvSpPr>
        <p:spPr bwMode="auto">
          <a:xfrm>
            <a:off x="7329488" y="3308350"/>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3" name="Line 37"/>
          <p:cNvSpPr>
            <a:spLocks noChangeShapeType="1"/>
          </p:cNvSpPr>
          <p:nvPr/>
        </p:nvSpPr>
        <p:spPr bwMode="auto">
          <a:xfrm>
            <a:off x="7329488" y="3765550"/>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4" name="Rectangle 38"/>
          <p:cNvSpPr>
            <a:spLocks noChangeArrowheads="1"/>
          </p:cNvSpPr>
          <p:nvPr/>
        </p:nvSpPr>
        <p:spPr bwMode="auto">
          <a:xfrm>
            <a:off x="7481888" y="3232150"/>
            <a:ext cx="381000" cy="152400"/>
          </a:xfrm>
          <a:prstGeom prst="rect">
            <a:avLst/>
          </a:prstGeom>
          <a:solidFill>
            <a:schemeClr val="accent1"/>
          </a:solidFill>
          <a:ln w="9525">
            <a:solidFill>
              <a:schemeClr val="tx1"/>
            </a:solidFill>
            <a:miter lim="800000"/>
            <a:headEnd/>
            <a:tailEnd/>
          </a:ln>
        </p:spPr>
        <p:txBody>
          <a:bodyPr wrap="none" anchor="ctr"/>
          <a:lstStyle/>
          <a:p>
            <a:pPr algn="ctr"/>
            <a:r>
              <a:rPr lang="en-US" sz="800">
                <a:solidFill>
                  <a:srgbClr val="000000"/>
                </a:solidFill>
                <a:cs typeface="Times New Roman" pitchFamily="18" charset="0"/>
              </a:rPr>
              <a:t>10.9M</a:t>
            </a:r>
          </a:p>
        </p:txBody>
      </p:sp>
      <p:sp>
        <p:nvSpPr>
          <p:cNvPr id="80925" name="Rectangle 39"/>
          <p:cNvSpPr>
            <a:spLocks noChangeArrowheads="1"/>
          </p:cNvSpPr>
          <p:nvPr/>
        </p:nvSpPr>
        <p:spPr bwMode="auto">
          <a:xfrm>
            <a:off x="7481888" y="3460750"/>
            <a:ext cx="381000" cy="152400"/>
          </a:xfrm>
          <a:prstGeom prst="rect">
            <a:avLst/>
          </a:prstGeom>
          <a:solidFill>
            <a:schemeClr val="accent1"/>
          </a:solidFill>
          <a:ln w="9525">
            <a:solidFill>
              <a:schemeClr val="tx1"/>
            </a:solidFill>
            <a:miter lim="800000"/>
            <a:headEnd/>
            <a:tailEnd/>
          </a:ln>
        </p:spPr>
        <p:txBody>
          <a:bodyPr wrap="none" anchor="ctr"/>
          <a:lstStyle/>
          <a:p>
            <a:pPr algn="ctr"/>
            <a:r>
              <a:rPr lang="en-US" sz="800">
                <a:solidFill>
                  <a:srgbClr val="000000"/>
                </a:solidFill>
                <a:cs typeface="Times New Roman" pitchFamily="18" charset="0"/>
              </a:rPr>
              <a:t>.3M</a:t>
            </a:r>
          </a:p>
        </p:txBody>
      </p:sp>
      <p:sp>
        <p:nvSpPr>
          <p:cNvPr id="80926" name="Line 40"/>
          <p:cNvSpPr>
            <a:spLocks noChangeShapeType="1"/>
          </p:cNvSpPr>
          <p:nvPr/>
        </p:nvSpPr>
        <p:spPr bwMode="auto">
          <a:xfrm>
            <a:off x="8015288" y="3308350"/>
            <a:ext cx="0" cy="457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80927" name="Text Box 41"/>
          <p:cNvSpPr txBox="1">
            <a:spLocks noChangeArrowheads="1"/>
          </p:cNvSpPr>
          <p:nvPr/>
        </p:nvSpPr>
        <p:spPr bwMode="auto">
          <a:xfrm>
            <a:off x="4254500" y="3910013"/>
            <a:ext cx="7350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4.8 ГГц LO</a:t>
            </a:r>
          </a:p>
        </p:txBody>
      </p:sp>
      <p:grpSp>
        <p:nvGrpSpPr>
          <p:cNvPr id="80928" name="Group 42"/>
          <p:cNvGrpSpPr>
            <a:grpSpLocks/>
          </p:cNvGrpSpPr>
          <p:nvPr/>
        </p:nvGrpSpPr>
        <p:grpSpPr bwMode="auto">
          <a:xfrm>
            <a:off x="3294063" y="4318000"/>
            <a:ext cx="304800" cy="304800"/>
            <a:chOff x="2771" y="2160"/>
            <a:chExt cx="192" cy="192"/>
          </a:xfrm>
        </p:grpSpPr>
        <p:sp>
          <p:nvSpPr>
            <p:cNvPr id="81282" name="Oval 43"/>
            <p:cNvSpPr>
              <a:spLocks noChangeArrowheads="1"/>
            </p:cNvSpPr>
            <p:nvPr/>
          </p:nvSpPr>
          <p:spPr bwMode="auto">
            <a:xfrm>
              <a:off x="2771" y="2160"/>
              <a:ext cx="192" cy="192"/>
            </a:xfrm>
            <a:prstGeom prst="ellipse">
              <a:avLst/>
            </a:prstGeom>
            <a:solidFill>
              <a:schemeClr val="accent1"/>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83" name="Line 44"/>
            <p:cNvSpPr>
              <a:spLocks noChangeShapeType="1"/>
            </p:cNvSpPr>
            <p:nvPr/>
          </p:nvSpPr>
          <p:spPr bwMode="auto">
            <a:xfrm>
              <a:off x="2801" y="2190"/>
              <a:ext cx="135" cy="135"/>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1284" name="Line 45"/>
            <p:cNvSpPr>
              <a:spLocks noChangeShapeType="1"/>
            </p:cNvSpPr>
            <p:nvPr/>
          </p:nvSpPr>
          <p:spPr bwMode="auto">
            <a:xfrm flipH="1">
              <a:off x="2797" y="2188"/>
              <a:ext cx="134" cy="1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80929" name="Line 46"/>
          <p:cNvSpPr>
            <a:spLocks noChangeShapeType="1"/>
          </p:cNvSpPr>
          <p:nvPr/>
        </p:nvSpPr>
        <p:spPr bwMode="auto">
          <a:xfrm flipV="1">
            <a:off x="3457575" y="4621213"/>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30" name="Text Box 47"/>
          <p:cNvSpPr txBox="1">
            <a:spLocks noChangeArrowheads="1"/>
          </p:cNvSpPr>
          <p:nvPr/>
        </p:nvSpPr>
        <p:spPr bwMode="auto">
          <a:xfrm>
            <a:off x="3311525" y="4094163"/>
            <a:ext cx="858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000">
                <a:solidFill>
                  <a:srgbClr val="000000"/>
                </a:solidFill>
                <a:cs typeface="Times New Roman" pitchFamily="18" charset="0"/>
              </a:rPr>
              <a:t>RF converter</a:t>
            </a:r>
          </a:p>
        </p:txBody>
      </p:sp>
      <p:sp>
        <p:nvSpPr>
          <p:cNvPr id="80931" name="Text Box 48"/>
          <p:cNvSpPr txBox="1">
            <a:spLocks noChangeArrowheads="1"/>
          </p:cNvSpPr>
          <p:nvPr/>
        </p:nvSpPr>
        <p:spPr bwMode="auto">
          <a:xfrm>
            <a:off x="3492500" y="4938713"/>
            <a:ext cx="1143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3.8-8.73 ГГц LO</a:t>
            </a:r>
          </a:p>
        </p:txBody>
      </p:sp>
      <p:sp>
        <p:nvSpPr>
          <p:cNvPr id="80932" name="Line 49"/>
          <p:cNvSpPr>
            <a:spLocks noChangeShapeType="1"/>
          </p:cNvSpPr>
          <p:nvPr/>
        </p:nvSpPr>
        <p:spPr bwMode="auto">
          <a:xfrm flipH="1">
            <a:off x="4714875" y="4465638"/>
            <a:ext cx="179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0933" name="Group 50"/>
          <p:cNvGrpSpPr>
            <a:grpSpLocks/>
          </p:cNvGrpSpPr>
          <p:nvPr/>
        </p:nvGrpSpPr>
        <p:grpSpPr bwMode="auto">
          <a:xfrm>
            <a:off x="4894263" y="4318000"/>
            <a:ext cx="304800" cy="304800"/>
            <a:chOff x="2771" y="2160"/>
            <a:chExt cx="192" cy="192"/>
          </a:xfrm>
        </p:grpSpPr>
        <p:sp>
          <p:nvSpPr>
            <p:cNvPr id="81279" name="Oval 51"/>
            <p:cNvSpPr>
              <a:spLocks noChangeArrowheads="1"/>
            </p:cNvSpPr>
            <p:nvPr/>
          </p:nvSpPr>
          <p:spPr bwMode="auto">
            <a:xfrm>
              <a:off x="2771" y="2160"/>
              <a:ext cx="192" cy="192"/>
            </a:xfrm>
            <a:prstGeom prst="ellipse">
              <a:avLst/>
            </a:prstGeom>
            <a:solidFill>
              <a:srgbClr val="0066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80" name="Line 52"/>
            <p:cNvSpPr>
              <a:spLocks noChangeShapeType="1"/>
            </p:cNvSpPr>
            <p:nvPr/>
          </p:nvSpPr>
          <p:spPr bwMode="auto">
            <a:xfrm>
              <a:off x="2801" y="2190"/>
              <a:ext cx="135" cy="135"/>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1281" name="Line 53"/>
            <p:cNvSpPr>
              <a:spLocks noChangeShapeType="1"/>
            </p:cNvSpPr>
            <p:nvPr/>
          </p:nvSpPr>
          <p:spPr bwMode="auto">
            <a:xfrm flipH="1">
              <a:off x="2797" y="2188"/>
              <a:ext cx="134" cy="1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80934" name="Line 54"/>
          <p:cNvSpPr>
            <a:spLocks noChangeShapeType="1"/>
          </p:cNvSpPr>
          <p:nvPr/>
        </p:nvSpPr>
        <p:spPr bwMode="auto">
          <a:xfrm flipV="1">
            <a:off x="5046663" y="4084638"/>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35" name="Text Box 55"/>
          <p:cNvSpPr txBox="1">
            <a:spLocks noChangeArrowheads="1"/>
          </p:cNvSpPr>
          <p:nvPr/>
        </p:nvSpPr>
        <p:spPr bwMode="auto">
          <a:xfrm>
            <a:off x="4911725" y="4572000"/>
            <a:ext cx="896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000">
                <a:solidFill>
                  <a:srgbClr val="000000"/>
                </a:solidFill>
                <a:cs typeface="Times New Roman" pitchFamily="18" charset="0"/>
              </a:rPr>
              <a:t>2nd converter</a:t>
            </a:r>
          </a:p>
        </p:txBody>
      </p:sp>
      <p:sp>
        <p:nvSpPr>
          <p:cNvPr id="80936" name="Rectangle 56"/>
          <p:cNvSpPr>
            <a:spLocks noChangeArrowheads="1"/>
          </p:cNvSpPr>
          <p:nvPr/>
        </p:nvSpPr>
        <p:spPr bwMode="auto">
          <a:xfrm>
            <a:off x="7956550" y="908050"/>
            <a:ext cx="533400" cy="333375"/>
          </a:xfrm>
          <a:prstGeom prst="rect">
            <a:avLst/>
          </a:prstGeom>
          <a:solidFill>
            <a:schemeClr val="accent1"/>
          </a:solidFill>
          <a:ln w="9525">
            <a:solidFill>
              <a:schemeClr val="tx1"/>
            </a:solidFill>
            <a:miter lim="800000"/>
            <a:headEnd/>
            <a:tailEnd/>
          </a:ln>
        </p:spPr>
        <p:txBody>
          <a:bodyPr wrap="none" anchor="ctr"/>
          <a:lstStyle/>
          <a:p>
            <a:pPr algn="ctr"/>
            <a:r>
              <a:rPr lang="en-US" sz="1000">
                <a:solidFill>
                  <a:srgbClr val="000000"/>
                </a:solidFill>
                <a:cs typeface="Times New Roman" pitchFamily="18" charset="0"/>
              </a:rPr>
              <a:t>FPGA</a:t>
            </a:r>
          </a:p>
        </p:txBody>
      </p:sp>
      <p:sp>
        <p:nvSpPr>
          <p:cNvPr id="80937" name="Text Box 57"/>
          <p:cNvSpPr txBox="1">
            <a:spLocks noChangeArrowheads="1"/>
          </p:cNvSpPr>
          <p:nvPr/>
        </p:nvSpPr>
        <p:spPr bwMode="auto">
          <a:xfrm>
            <a:off x="6205538" y="5213350"/>
            <a:ext cx="8509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300 МГц LO</a:t>
            </a:r>
          </a:p>
        </p:txBody>
      </p:sp>
      <p:sp>
        <p:nvSpPr>
          <p:cNvPr id="80938" name="Text Box 58"/>
          <p:cNvSpPr txBox="1">
            <a:spLocks noChangeArrowheads="1"/>
          </p:cNvSpPr>
          <p:nvPr/>
        </p:nvSpPr>
        <p:spPr bwMode="auto">
          <a:xfrm>
            <a:off x="7300913" y="2733675"/>
            <a:ext cx="914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200 МГц  CK</a:t>
            </a:r>
          </a:p>
        </p:txBody>
      </p:sp>
      <p:sp>
        <p:nvSpPr>
          <p:cNvPr id="80939" name="Text Box 59"/>
          <p:cNvSpPr txBox="1">
            <a:spLocks noChangeArrowheads="1"/>
          </p:cNvSpPr>
          <p:nvPr/>
        </p:nvSpPr>
        <p:spPr bwMode="auto">
          <a:xfrm>
            <a:off x="7580313" y="4943475"/>
            <a:ext cx="8509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100 МГц</a:t>
            </a:r>
            <a:br>
              <a:rPr lang="en-US" sz="800">
                <a:solidFill>
                  <a:srgbClr val="000000"/>
                </a:solidFill>
                <a:cs typeface="Times New Roman" pitchFamily="18" charset="0"/>
              </a:rPr>
            </a:br>
            <a:r>
              <a:rPr lang="en-US" sz="800">
                <a:solidFill>
                  <a:srgbClr val="000000"/>
                </a:solidFill>
                <a:cs typeface="Times New Roman" pitchFamily="18" charset="0"/>
              </a:rPr>
              <a:t> CK</a:t>
            </a:r>
          </a:p>
        </p:txBody>
      </p:sp>
      <p:sp>
        <p:nvSpPr>
          <p:cNvPr id="80940" name="Text Box 60"/>
          <p:cNvSpPr txBox="1">
            <a:spLocks noChangeArrowheads="1"/>
          </p:cNvSpPr>
          <p:nvPr/>
        </p:nvSpPr>
        <p:spPr bwMode="auto">
          <a:xfrm>
            <a:off x="7308850" y="981075"/>
            <a:ext cx="401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rgbClr val="000000"/>
                </a:solidFill>
                <a:cs typeface="Times New Roman" pitchFamily="18" charset="0"/>
              </a:rPr>
              <a:t>ADC</a:t>
            </a:r>
          </a:p>
        </p:txBody>
      </p:sp>
      <p:sp>
        <p:nvSpPr>
          <p:cNvPr id="80941" name="Line 61"/>
          <p:cNvSpPr>
            <a:spLocks noChangeShapeType="1"/>
          </p:cNvSpPr>
          <p:nvPr/>
        </p:nvSpPr>
        <p:spPr bwMode="auto">
          <a:xfrm>
            <a:off x="6915150" y="4641850"/>
            <a:ext cx="774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0942" name="Group 62"/>
          <p:cNvGrpSpPr>
            <a:grpSpLocks/>
          </p:cNvGrpSpPr>
          <p:nvPr/>
        </p:nvGrpSpPr>
        <p:grpSpPr bwMode="auto">
          <a:xfrm>
            <a:off x="7362825" y="976313"/>
            <a:ext cx="304800" cy="228600"/>
            <a:chOff x="3936" y="864"/>
            <a:chExt cx="192" cy="144"/>
          </a:xfrm>
        </p:grpSpPr>
        <p:sp>
          <p:nvSpPr>
            <p:cNvPr id="81273" name="Line 63"/>
            <p:cNvSpPr>
              <a:spLocks noChangeShapeType="1"/>
            </p:cNvSpPr>
            <p:nvPr/>
          </p:nvSpPr>
          <p:spPr bwMode="auto">
            <a:xfrm>
              <a:off x="4128" y="8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74" name="Line 64"/>
            <p:cNvSpPr>
              <a:spLocks noChangeShapeType="1"/>
            </p:cNvSpPr>
            <p:nvPr/>
          </p:nvSpPr>
          <p:spPr bwMode="auto">
            <a:xfrm flipH="1">
              <a:off x="3984" y="1008"/>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75" name="Line 65"/>
            <p:cNvSpPr>
              <a:spLocks noChangeShapeType="1"/>
            </p:cNvSpPr>
            <p:nvPr/>
          </p:nvSpPr>
          <p:spPr bwMode="auto">
            <a:xfrm flipH="1">
              <a:off x="3984" y="86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76" name="Line 66"/>
            <p:cNvSpPr>
              <a:spLocks noChangeShapeType="1"/>
            </p:cNvSpPr>
            <p:nvPr/>
          </p:nvSpPr>
          <p:spPr bwMode="auto">
            <a:xfrm flipH="1">
              <a:off x="3936" y="86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77" name="Line 67"/>
            <p:cNvSpPr>
              <a:spLocks noChangeShapeType="1"/>
            </p:cNvSpPr>
            <p:nvPr/>
          </p:nvSpPr>
          <p:spPr bwMode="auto">
            <a:xfrm flipH="1" flipV="1">
              <a:off x="3936" y="96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78" name="Line 68"/>
            <p:cNvSpPr>
              <a:spLocks noChangeShapeType="1"/>
            </p:cNvSpPr>
            <p:nvPr/>
          </p:nvSpPr>
          <p:spPr bwMode="auto">
            <a:xfrm>
              <a:off x="3936" y="912"/>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0943" name="Line 69"/>
          <p:cNvSpPr>
            <a:spLocks noChangeShapeType="1"/>
          </p:cNvSpPr>
          <p:nvPr/>
        </p:nvSpPr>
        <p:spPr bwMode="auto">
          <a:xfrm flipH="1">
            <a:off x="7667625" y="1096963"/>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4" name="Line 70"/>
          <p:cNvSpPr>
            <a:spLocks noChangeShapeType="1"/>
          </p:cNvSpPr>
          <p:nvPr/>
        </p:nvSpPr>
        <p:spPr bwMode="auto">
          <a:xfrm>
            <a:off x="7515225" y="1204913"/>
            <a:ext cx="0" cy="273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0945" name="Group 71"/>
          <p:cNvGrpSpPr>
            <a:grpSpLocks/>
          </p:cNvGrpSpPr>
          <p:nvPr/>
        </p:nvGrpSpPr>
        <p:grpSpPr bwMode="auto">
          <a:xfrm>
            <a:off x="7699375" y="4524375"/>
            <a:ext cx="304800" cy="228600"/>
            <a:chOff x="3936" y="864"/>
            <a:chExt cx="192" cy="144"/>
          </a:xfrm>
        </p:grpSpPr>
        <p:sp>
          <p:nvSpPr>
            <p:cNvPr id="81267" name="Line 72"/>
            <p:cNvSpPr>
              <a:spLocks noChangeShapeType="1"/>
            </p:cNvSpPr>
            <p:nvPr/>
          </p:nvSpPr>
          <p:spPr bwMode="auto">
            <a:xfrm>
              <a:off x="4128" y="8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68" name="Line 73"/>
            <p:cNvSpPr>
              <a:spLocks noChangeShapeType="1"/>
            </p:cNvSpPr>
            <p:nvPr/>
          </p:nvSpPr>
          <p:spPr bwMode="auto">
            <a:xfrm flipH="1">
              <a:off x="3984" y="1008"/>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69" name="Line 74"/>
            <p:cNvSpPr>
              <a:spLocks noChangeShapeType="1"/>
            </p:cNvSpPr>
            <p:nvPr/>
          </p:nvSpPr>
          <p:spPr bwMode="auto">
            <a:xfrm flipH="1">
              <a:off x="3984" y="86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70" name="Line 75"/>
            <p:cNvSpPr>
              <a:spLocks noChangeShapeType="1"/>
            </p:cNvSpPr>
            <p:nvPr/>
          </p:nvSpPr>
          <p:spPr bwMode="auto">
            <a:xfrm flipH="1">
              <a:off x="3936" y="86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71" name="Line 76"/>
            <p:cNvSpPr>
              <a:spLocks noChangeShapeType="1"/>
            </p:cNvSpPr>
            <p:nvPr/>
          </p:nvSpPr>
          <p:spPr bwMode="auto">
            <a:xfrm flipH="1" flipV="1">
              <a:off x="3936" y="96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72" name="Line 77"/>
            <p:cNvSpPr>
              <a:spLocks noChangeShapeType="1"/>
            </p:cNvSpPr>
            <p:nvPr/>
          </p:nvSpPr>
          <p:spPr bwMode="auto">
            <a:xfrm>
              <a:off x="3936" y="912"/>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0946" name="Text Box 78"/>
          <p:cNvSpPr txBox="1">
            <a:spLocks noChangeArrowheads="1"/>
          </p:cNvSpPr>
          <p:nvPr/>
        </p:nvSpPr>
        <p:spPr bwMode="auto">
          <a:xfrm>
            <a:off x="7651750" y="4538663"/>
            <a:ext cx="401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rgbClr val="000000"/>
                </a:solidFill>
                <a:cs typeface="Times New Roman" pitchFamily="18" charset="0"/>
              </a:rPr>
              <a:t>ADC</a:t>
            </a:r>
          </a:p>
        </p:txBody>
      </p:sp>
      <p:sp>
        <p:nvSpPr>
          <p:cNvPr id="80947" name="Line 79"/>
          <p:cNvSpPr>
            <a:spLocks noChangeShapeType="1"/>
          </p:cNvSpPr>
          <p:nvPr/>
        </p:nvSpPr>
        <p:spPr bwMode="auto">
          <a:xfrm>
            <a:off x="7885113" y="4748213"/>
            <a:ext cx="0" cy="195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8" name="Text Box 80"/>
          <p:cNvSpPr txBox="1">
            <a:spLocks noChangeArrowheads="1"/>
          </p:cNvSpPr>
          <p:nvPr/>
        </p:nvSpPr>
        <p:spPr bwMode="auto">
          <a:xfrm>
            <a:off x="7094538" y="5313363"/>
            <a:ext cx="855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000000"/>
                </a:solidFill>
                <a:cs typeface="Times New Roman" pitchFamily="18" charset="0"/>
              </a:rPr>
              <a:t>Switched filters,</a:t>
            </a:r>
          </a:p>
          <a:p>
            <a:r>
              <a:rPr lang="en-US" sz="800">
                <a:solidFill>
                  <a:srgbClr val="000000"/>
                </a:solidFill>
                <a:cs typeface="Times New Roman" pitchFamily="18" charset="0"/>
              </a:rPr>
              <a:t>F</a:t>
            </a:r>
            <a:r>
              <a:rPr lang="en-US" sz="800" baseline="-25000">
                <a:solidFill>
                  <a:srgbClr val="000000"/>
                </a:solidFill>
                <a:cs typeface="Times New Roman" pitchFamily="18" charset="0"/>
              </a:rPr>
              <a:t>0</a:t>
            </a:r>
            <a:r>
              <a:rPr lang="en-US" sz="800">
                <a:solidFill>
                  <a:srgbClr val="000000"/>
                </a:solidFill>
                <a:cs typeface="Times New Roman" pitchFamily="18" charset="0"/>
              </a:rPr>
              <a:t>=22.5 МГц</a:t>
            </a:r>
          </a:p>
        </p:txBody>
      </p:sp>
      <p:sp>
        <p:nvSpPr>
          <p:cNvPr id="80949" name="Text Box 81"/>
          <p:cNvSpPr txBox="1">
            <a:spLocks noChangeArrowheads="1"/>
          </p:cNvSpPr>
          <p:nvPr/>
        </p:nvSpPr>
        <p:spPr bwMode="auto">
          <a:xfrm>
            <a:off x="4216400" y="2505075"/>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rgbClr val="000000"/>
                </a:solidFill>
                <a:cs typeface="Times New Roman" pitchFamily="18" charset="0"/>
              </a:rPr>
              <a:t>X1 3.6-13.6 ГГц</a:t>
            </a:r>
          </a:p>
          <a:p>
            <a:pPr eaLnBrk="1" hangingPunct="1"/>
            <a:r>
              <a:rPr lang="en-US" sz="800">
                <a:solidFill>
                  <a:srgbClr val="000000"/>
                </a:solidFill>
                <a:cs typeface="Times New Roman" pitchFamily="18" charset="0"/>
              </a:rPr>
              <a:t>X2 13.6-26.5 ГГц</a:t>
            </a:r>
          </a:p>
        </p:txBody>
      </p:sp>
      <p:sp>
        <p:nvSpPr>
          <p:cNvPr id="80950" name="Text Box 82"/>
          <p:cNvSpPr txBox="1">
            <a:spLocks noChangeArrowheads="1"/>
          </p:cNvSpPr>
          <p:nvPr/>
        </p:nvSpPr>
        <p:spPr bwMode="auto">
          <a:xfrm>
            <a:off x="4318000" y="4157663"/>
            <a:ext cx="8382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700">
                <a:solidFill>
                  <a:srgbClr val="000000"/>
                </a:solidFill>
                <a:cs typeface="Times New Roman" pitchFamily="18" charset="0"/>
              </a:rPr>
              <a:t>140 МГц</a:t>
            </a:r>
          </a:p>
        </p:txBody>
      </p:sp>
      <p:sp>
        <p:nvSpPr>
          <p:cNvPr id="80951" name="Text Box 83"/>
          <p:cNvSpPr txBox="1">
            <a:spLocks noChangeArrowheads="1"/>
          </p:cNvSpPr>
          <p:nvPr/>
        </p:nvSpPr>
        <p:spPr bwMode="auto">
          <a:xfrm>
            <a:off x="485775" y="1262063"/>
            <a:ext cx="1927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70000"/>
              </a:lnSpc>
            </a:pPr>
            <a:r>
              <a:rPr lang="en-US" sz="1000" b="1">
                <a:solidFill>
                  <a:srgbClr val="55721C"/>
                </a:solidFill>
                <a:cs typeface="Times New Roman" pitchFamily="18" charset="0"/>
              </a:rPr>
              <a:t>3.5-26.5 ГГц high band</a:t>
            </a:r>
          </a:p>
        </p:txBody>
      </p:sp>
      <p:sp>
        <p:nvSpPr>
          <p:cNvPr id="80952" name="Line 84"/>
          <p:cNvSpPr>
            <a:spLocks noChangeShapeType="1"/>
          </p:cNvSpPr>
          <p:nvPr/>
        </p:nvSpPr>
        <p:spPr bwMode="auto">
          <a:xfrm flipV="1">
            <a:off x="3724275" y="2116138"/>
            <a:ext cx="211138"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53" name="Line 85"/>
          <p:cNvSpPr>
            <a:spLocks noChangeShapeType="1"/>
          </p:cNvSpPr>
          <p:nvPr/>
        </p:nvSpPr>
        <p:spPr bwMode="auto">
          <a:xfrm flipH="1">
            <a:off x="4467225" y="2190750"/>
            <a:ext cx="904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54" name="Rectangle 86"/>
          <p:cNvSpPr>
            <a:spLocks noChangeArrowheads="1"/>
          </p:cNvSpPr>
          <p:nvPr/>
        </p:nvSpPr>
        <p:spPr bwMode="auto">
          <a:xfrm>
            <a:off x="8191500" y="4549775"/>
            <a:ext cx="533400" cy="533400"/>
          </a:xfrm>
          <a:prstGeom prst="rect">
            <a:avLst/>
          </a:prstGeom>
          <a:solidFill>
            <a:schemeClr val="accent1"/>
          </a:solidFill>
          <a:ln w="9525">
            <a:solidFill>
              <a:schemeClr val="tx1"/>
            </a:solidFill>
            <a:miter lim="800000"/>
            <a:headEnd/>
            <a:tailEnd/>
          </a:ln>
        </p:spPr>
        <p:txBody>
          <a:bodyPr wrap="none" anchor="ctr"/>
          <a:lstStyle/>
          <a:p>
            <a:pPr algn="ctr"/>
            <a:r>
              <a:rPr lang="en-US" sz="1000">
                <a:solidFill>
                  <a:srgbClr val="000000"/>
                </a:solidFill>
                <a:cs typeface="Times New Roman" pitchFamily="18" charset="0"/>
              </a:rPr>
              <a:t>FPGA</a:t>
            </a:r>
          </a:p>
        </p:txBody>
      </p:sp>
      <p:sp>
        <p:nvSpPr>
          <p:cNvPr id="80955" name="Line 87"/>
          <p:cNvSpPr>
            <a:spLocks noChangeShapeType="1"/>
          </p:cNvSpPr>
          <p:nvPr/>
        </p:nvSpPr>
        <p:spPr bwMode="auto">
          <a:xfrm flipV="1">
            <a:off x="8005763" y="4638675"/>
            <a:ext cx="185737"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56" name="Text Box 88"/>
          <p:cNvSpPr txBox="1">
            <a:spLocks noChangeArrowheads="1"/>
          </p:cNvSpPr>
          <p:nvPr/>
        </p:nvSpPr>
        <p:spPr bwMode="auto">
          <a:xfrm>
            <a:off x="6554788" y="809625"/>
            <a:ext cx="8382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700">
                <a:solidFill>
                  <a:srgbClr val="000000"/>
                </a:solidFill>
                <a:cs typeface="Times New Roman" pitchFamily="18" charset="0"/>
              </a:rPr>
              <a:t>140 МГц</a:t>
            </a:r>
          </a:p>
        </p:txBody>
      </p:sp>
      <p:sp>
        <p:nvSpPr>
          <p:cNvPr id="80957" name="Text Box 89"/>
          <p:cNvSpPr txBox="1">
            <a:spLocks noChangeArrowheads="1"/>
          </p:cNvSpPr>
          <p:nvPr/>
        </p:nvSpPr>
        <p:spPr bwMode="auto">
          <a:xfrm>
            <a:off x="508000" y="836613"/>
            <a:ext cx="8683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70000"/>
              </a:lnSpc>
            </a:pPr>
            <a:r>
              <a:rPr lang="en-US" sz="1200" b="1">
                <a:solidFill>
                  <a:srgbClr val="002698"/>
                </a:solidFill>
                <a:cs typeface="Times New Roman" pitchFamily="18" charset="0"/>
              </a:rPr>
              <a:t>Front End</a:t>
            </a:r>
          </a:p>
        </p:txBody>
      </p:sp>
      <p:sp>
        <p:nvSpPr>
          <p:cNvPr id="80958" name="Text Box 90"/>
          <p:cNvSpPr txBox="1">
            <a:spLocks noChangeArrowheads="1"/>
          </p:cNvSpPr>
          <p:nvPr/>
        </p:nvSpPr>
        <p:spPr bwMode="auto">
          <a:xfrm>
            <a:off x="6156325" y="5551488"/>
            <a:ext cx="261143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36000" rIns="91427" bIns="360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solidFill>
                  <a:srgbClr val="002698"/>
                </a:solidFill>
                <a:cs typeface="Times New Roman" pitchFamily="18" charset="0"/>
              </a:rPr>
              <a:t>Swept IF &amp; </a:t>
            </a:r>
            <a:r>
              <a:rPr lang="ru-RU" sz="1200" b="1">
                <a:solidFill>
                  <a:srgbClr val="002698"/>
                </a:solidFill>
                <a:cs typeface="Times New Roman" pitchFamily="18" charset="0"/>
              </a:rPr>
              <a:t>полоса демодуляции </a:t>
            </a:r>
            <a:r>
              <a:rPr lang="en-US" altLang="zh-CN" sz="1200" b="1">
                <a:solidFill>
                  <a:srgbClr val="002698"/>
                </a:solidFill>
                <a:ea typeface="SimSun" pitchFamily="2" charset="-122"/>
                <a:cs typeface="Times New Roman" pitchFamily="18" charset="0"/>
              </a:rPr>
              <a:t>10</a:t>
            </a:r>
            <a:r>
              <a:rPr lang="ru-RU" altLang="zh-CN" sz="1200" b="1">
                <a:solidFill>
                  <a:srgbClr val="002698"/>
                </a:solidFill>
                <a:cs typeface="Times New Roman" pitchFamily="18" charset="0"/>
              </a:rPr>
              <a:t>МГц или 25МГц с опцией </a:t>
            </a:r>
            <a:r>
              <a:rPr lang="en-US" altLang="zh-CN" sz="1200" b="1">
                <a:solidFill>
                  <a:srgbClr val="002698"/>
                </a:solidFill>
                <a:ea typeface="SimSun" pitchFamily="2" charset="-122"/>
              </a:rPr>
              <a:t>B25 </a:t>
            </a:r>
            <a:endParaRPr lang="zh-CN" altLang="en-US" sz="1200" b="1">
              <a:solidFill>
                <a:srgbClr val="002698"/>
              </a:solidFill>
              <a:ea typeface="SimSun" pitchFamily="2" charset="-122"/>
            </a:endParaRPr>
          </a:p>
        </p:txBody>
      </p:sp>
      <p:sp>
        <p:nvSpPr>
          <p:cNvPr id="80959" name="Text Box 91"/>
          <p:cNvSpPr txBox="1">
            <a:spLocks noChangeArrowheads="1"/>
          </p:cNvSpPr>
          <p:nvPr/>
        </p:nvSpPr>
        <p:spPr bwMode="auto">
          <a:xfrm>
            <a:off x="6696075" y="3213100"/>
            <a:ext cx="56832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700">
                <a:solidFill>
                  <a:srgbClr val="000000"/>
                </a:solidFill>
                <a:cs typeface="Times New Roman" pitchFamily="18" charset="0"/>
              </a:rPr>
              <a:t>25 МГц</a:t>
            </a:r>
          </a:p>
        </p:txBody>
      </p:sp>
      <p:sp>
        <p:nvSpPr>
          <p:cNvPr id="80960" name="Line 92"/>
          <p:cNvSpPr>
            <a:spLocks noChangeShapeType="1"/>
          </p:cNvSpPr>
          <p:nvPr/>
        </p:nvSpPr>
        <p:spPr bwMode="auto">
          <a:xfrm>
            <a:off x="6911975" y="4410075"/>
            <a:ext cx="0" cy="685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80961" name="Line 93"/>
          <p:cNvSpPr>
            <a:spLocks noChangeShapeType="1"/>
          </p:cNvSpPr>
          <p:nvPr/>
        </p:nvSpPr>
        <p:spPr bwMode="auto">
          <a:xfrm>
            <a:off x="6911975" y="4867275"/>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2" name="Line 94"/>
          <p:cNvSpPr>
            <a:spLocks noChangeShapeType="1"/>
          </p:cNvSpPr>
          <p:nvPr/>
        </p:nvSpPr>
        <p:spPr bwMode="auto">
          <a:xfrm>
            <a:off x="6911975" y="4410075"/>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3" name="Line 95"/>
          <p:cNvSpPr>
            <a:spLocks noChangeShapeType="1"/>
          </p:cNvSpPr>
          <p:nvPr/>
        </p:nvSpPr>
        <p:spPr bwMode="auto">
          <a:xfrm>
            <a:off x="6911975" y="5095875"/>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4" name="Rectangle 96"/>
          <p:cNvSpPr>
            <a:spLocks noChangeArrowheads="1"/>
          </p:cNvSpPr>
          <p:nvPr/>
        </p:nvSpPr>
        <p:spPr bwMode="auto">
          <a:xfrm>
            <a:off x="7064375" y="4333875"/>
            <a:ext cx="381000" cy="152400"/>
          </a:xfrm>
          <a:prstGeom prst="rect">
            <a:avLst/>
          </a:prstGeom>
          <a:solidFill>
            <a:schemeClr val="accent1"/>
          </a:solidFill>
          <a:ln w="9525">
            <a:solidFill>
              <a:schemeClr val="tx1"/>
            </a:solidFill>
            <a:miter lim="800000"/>
            <a:headEnd/>
            <a:tailEnd/>
          </a:ln>
        </p:spPr>
        <p:txBody>
          <a:bodyPr wrap="none" anchor="ctr"/>
          <a:lstStyle/>
          <a:p>
            <a:pPr algn="ctr"/>
            <a:r>
              <a:rPr lang="en-US" sz="800">
                <a:solidFill>
                  <a:srgbClr val="000000"/>
                </a:solidFill>
                <a:cs typeface="Times New Roman" pitchFamily="18" charset="0"/>
              </a:rPr>
              <a:t>966K</a:t>
            </a:r>
          </a:p>
        </p:txBody>
      </p:sp>
      <p:sp>
        <p:nvSpPr>
          <p:cNvPr id="80965" name="Rectangle 97"/>
          <p:cNvSpPr>
            <a:spLocks noChangeArrowheads="1"/>
          </p:cNvSpPr>
          <p:nvPr/>
        </p:nvSpPr>
        <p:spPr bwMode="auto">
          <a:xfrm>
            <a:off x="7064375" y="4562475"/>
            <a:ext cx="381000" cy="152400"/>
          </a:xfrm>
          <a:prstGeom prst="rect">
            <a:avLst/>
          </a:prstGeom>
          <a:solidFill>
            <a:schemeClr val="accent1"/>
          </a:solidFill>
          <a:ln w="9525">
            <a:solidFill>
              <a:schemeClr val="tx1"/>
            </a:solidFill>
            <a:miter lim="800000"/>
            <a:headEnd/>
            <a:tailEnd/>
          </a:ln>
        </p:spPr>
        <p:txBody>
          <a:bodyPr wrap="none" anchor="ctr"/>
          <a:lstStyle/>
          <a:p>
            <a:pPr algn="ctr"/>
            <a:r>
              <a:rPr lang="en-US" sz="800">
                <a:solidFill>
                  <a:srgbClr val="000000"/>
                </a:solidFill>
                <a:cs typeface="Times New Roman" pitchFamily="18" charset="0"/>
              </a:rPr>
              <a:t>303K</a:t>
            </a:r>
          </a:p>
        </p:txBody>
      </p:sp>
      <p:sp>
        <p:nvSpPr>
          <p:cNvPr id="80966" name="Rectangle 98"/>
          <p:cNvSpPr>
            <a:spLocks noChangeArrowheads="1"/>
          </p:cNvSpPr>
          <p:nvPr/>
        </p:nvSpPr>
        <p:spPr bwMode="auto">
          <a:xfrm>
            <a:off x="7064375" y="4791075"/>
            <a:ext cx="381000" cy="152400"/>
          </a:xfrm>
          <a:prstGeom prst="rect">
            <a:avLst/>
          </a:prstGeom>
          <a:solidFill>
            <a:schemeClr val="accent1"/>
          </a:solidFill>
          <a:ln w="9525">
            <a:solidFill>
              <a:schemeClr val="tx1"/>
            </a:solidFill>
            <a:miter lim="800000"/>
            <a:headEnd/>
            <a:tailEnd/>
          </a:ln>
        </p:spPr>
        <p:txBody>
          <a:bodyPr wrap="none" anchor="ctr"/>
          <a:lstStyle/>
          <a:p>
            <a:pPr algn="ctr"/>
            <a:r>
              <a:rPr lang="en-US" sz="800">
                <a:solidFill>
                  <a:srgbClr val="000000"/>
                </a:solidFill>
                <a:cs typeface="Times New Roman" pitchFamily="18" charset="0"/>
              </a:rPr>
              <a:t>79K</a:t>
            </a:r>
          </a:p>
        </p:txBody>
      </p:sp>
      <p:sp>
        <p:nvSpPr>
          <p:cNvPr id="80967" name="Rectangle 99"/>
          <p:cNvSpPr>
            <a:spLocks noChangeArrowheads="1"/>
          </p:cNvSpPr>
          <p:nvPr/>
        </p:nvSpPr>
        <p:spPr bwMode="auto">
          <a:xfrm>
            <a:off x="7064375" y="5019675"/>
            <a:ext cx="381000" cy="152400"/>
          </a:xfrm>
          <a:prstGeom prst="rect">
            <a:avLst/>
          </a:prstGeom>
          <a:solidFill>
            <a:schemeClr val="accent1"/>
          </a:solidFill>
          <a:ln w="9525">
            <a:solidFill>
              <a:schemeClr val="tx1"/>
            </a:solidFill>
            <a:miter lim="800000"/>
            <a:headEnd/>
            <a:tailEnd/>
          </a:ln>
        </p:spPr>
        <p:txBody>
          <a:bodyPr wrap="none" anchor="ctr"/>
          <a:lstStyle/>
          <a:p>
            <a:pPr algn="ctr"/>
            <a:r>
              <a:rPr lang="en-US" sz="800">
                <a:solidFill>
                  <a:srgbClr val="000000"/>
                </a:solidFill>
                <a:cs typeface="Times New Roman" pitchFamily="18" charset="0"/>
              </a:rPr>
              <a:t>9K</a:t>
            </a:r>
          </a:p>
        </p:txBody>
      </p:sp>
      <p:sp>
        <p:nvSpPr>
          <p:cNvPr id="80968" name="Line 100"/>
          <p:cNvSpPr>
            <a:spLocks noChangeShapeType="1"/>
          </p:cNvSpPr>
          <p:nvPr/>
        </p:nvSpPr>
        <p:spPr bwMode="auto">
          <a:xfrm>
            <a:off x="7597775" y="4410075"/>
            <a:ext cx="0" cy="685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80969" name="Line 101"/>
          <p:cNvSpPr>
            <a:spLocks noChangeShapeType="1"/>
          </p:cNvSpPr>
          <p:nvPr/>
        </p:nvSpPr>
        <p:spPr bwMode="auto">
          <a:xfrm>
            <a:off x="6911975" y="5095875"/>
            <a:ext cx="0" cy="228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80970" name="Line 102"/>
          <p:cNvSpPr>
            <a:spLocks noChangeShapeType="1"/>
          </p:cNvSpPr>
          <p:nvPr/>
        </p:nvSpPr>
        <p:spPr bwMode="auto">
          <a:xfrm>
            <a:off x="6911975" y="5324475"/>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1" name="Line 103"/>
          <p:cNvSpPr>
            <a:spLocks noChangeShapeType="1"/>
          </p:cNvSpPr>
          <p:nvPr/>
        </p:nvSpPr>
        <p:spPr bwMode="auto">
          <a:xfrm flipV="1">
            <a:off x="7597775" y="5095875"/>
            <a:ext cx="0" cy="228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80972" name="Text Box 104"/>
          <p:cNvSpPr txBox="1">
            <a:spLocks noChangeArrowheads="1"/>
          </p:cNvSpPr>
          <p:nvPr/>
        </p:nvSpPr>
        <p:spPr bwMode="auto">
          <a:xfrm>
            <a:off x="7632700" y="3727450"/>
            <a:ext cx="855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000000"/>
                </a:solidFill>
                <a:cs typeface="Times New Roman" pitchFamily="18" charset="0"/>
              </a:rPr>
              <a:t>Switched filters,</a:t>
            </a:r>
          </a:p>
          <a:p>
            <a:r>
              <a:rPr lang="en-US" sz="800">
                <a:solidFill>
                  <a:srgbClr val="000000"/>
                </a:solidFill>
                <a:cs typeface="Times New Roman" pitchFamily="18" charset="0"/>
              </a:rPr>
              <a:t>F</a:t>
            </a:r>
            <a:r>
              <a:rPr lang="en-US" sz="800" baseline="-25000">
                <a:solidFill>
                  <a:srgbClr val="000000"/>
                </a:solidFill>
                <a:cs typeface="Times New Roman" pitchFamily="18" charset="0"/>
              </a:rPr>
              <a:t>0</a:t>
            </a:r>
            <a:r>
              <a:rPr lang="en-US" sz="800">
                <a:solidFill>
                  <a:srgbClr val="000000"/>
                </a:solidFill>
                <a:cs typeface="Times New Roman" pitchFamily="18" charset="0"/>
              </a:rPr>
              <a:t>=322.5 МГц</a:t>
            </a:r>
          </a:p>
        </p:txBody>
      </p:sp>
      <p:sp>
        <p:nvSpPr>
          <p:cNvPr id="80973" name="Text Box 105"/>
          <p:cNvSpPr txBox="1">
            <a:spLocks noChangeArrowheads="1"/>
          </p:cNvSpPr>
          <p:nvPr/>
        </p:nvSpPr>
        <p:spPr bwMode="auto">
          <a:xfrm>
            <a:off x="6200775" y="260350"/>
            <a:ext cx="25304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70000"/>
              </a:lnSpc>
            </a:pPr>
            <a:r>
              <a:rPr lang="ru-RU" sz="1200" b="1">
                <a:solidFill>
                  <a:srgbClr val="002698"/>
                </a:solidFill>
                <a:cs typeface="Times New Roman" pitchFamily="18" charset="0"/>
              </a:rPr>
              <a:t>Полоса демод. </a:t>
            </a:r>
            <a:r>
              <a:rPr lang="en-US" sz="1200" b="1">
                <a:solidFill>
                  <a:srgbClr val="002698"/>
                </a:solidFill>
                <a:cs typeface="Times New Roman" pitchFamily="18" charset="0"/>
              </a:rPr>
              <a:t>1</a:t>
            </a:r>
            <a:r>
              <a:rPr lang="ru-RU" sz="1200" b="1">
                <a:solidFill>
                  <a:srgbClr val="002698"/>
                </a:solidFill>
                <a:cs typeface="Times New Roman" pitchFamily="18" charset="0"/>
              </a:rPr>
              <a:t>6</a:t>
            </a:r>
            <a:r>
              <a:rPr lang="en-US" sz="1200" b="1">
                <a:solidFill>
                  <a:srgbClr val="002698"/>
                </a:solidFill>
                <a:cs typeface="Times New Roman" pitchFamily="18" charset="0"/>
              </a:rPr>
              <a:t>0 МГц (</a:t>
            </a:r>
            <a:r>
              <a:rPr lang="ru-RU" sz="1200" b="1">
                <a:solidFill>
                  <a:srgbClr val="002698"/>
                </a:solidFill>
                <a:cs typeface="Times New Roman" pitchFamily="18" charset="0"/>
              </a:rPr>
              <a:t>опц</a:t>
            </a:r>
            <a:r>
              <a:rPr lang="en-US" sz="1200" b="1">
                <a:solidFill>
                  <a:srgbClr val="002698"/>
                </a:solidFill>
                <a:cs typeface="Times New Roman" pitchFamily="18" charset="0"/>
              </a:rPr>
              <a:t> B1X)</a:t>
            </a:r>
          </a:p>
        </p:txBody>
      </p:sp>
      <p:sp>
        <p:nvSpPr>
          <p:cNvPr id="80974" name="Oval 106"/>
          <p:cNvSpPr>
            <a:spLocks noChangeArrowheads="1"/>
          </p:cNvSpPr>
          <p:nvPr/>
        </p:nvSpPr>
        <p:spPr bwMode="auto">
          <a:xfrm flipH="1" flipV="1">
            <a:off x="1063625" y="2406650"/>
            <a:ext cx="25400" cy="34925"/>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0975" name="Oval 107"/>
          <p:cNvSpPr>
            <a:spLocks noChangeArrowheads="1"/>
          </p:cNvSpPr>
          <p:nvPr/>
        </p:nvSpPr>
        <p:spPr bwMode="auto">
          <a:xfrm flipH="1" flipV="1">
            <a:off x="1063625" y="2559050"/>
            <a:ext cx="25400" cy="34925"/>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0976" name="Oval 108"/>
          <p:cNvSpPr>
            <a:spLocks noChangeArrowheads="1"/>
          </p:cNvSpPr>
          <p:nvPr/>
        </p:nvSpPr>
        <p:spPr bwMode="auto">
          <a:xfrm flipH="1" flipV="1">
            <a:off x="1158875" y="2481263"/>
            <a:ext cx="23813" cy="33337"/>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0977" name="Line 109"/>
          <p:cNvSpPr>
            <a:spLocks noChangeShapeType="1"/>
          </p:cNvSpPr>
          <p:nvPr/>
        </p:nvSpPr>
        <p:spPr bwMode="auto">
          <a:xfrm flipH="1" flipV="1">
            <a:off x="1169988" y="2498725"/>
            <a:ext cx="107950" cy="1588"/>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0978" name="Line 110"/>
          <p:cNvSpPr>
            <a:spLocks noChangeShapeType="1"/>
          </p:cNvSpPr>
          <p:nvPr/>
        </p:nvSpPr>
        <p:spPr bwMode="auto">
          <a:xfrm flipH="1">
            <a:off x="1101725" y="2497138"/>
            <a:ext cx="68263" cy="53975"/>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0979" name="AutoShape 111"/>
          <p:cNvSpPr>
            <a:spLocks noChangeArrowheads="1"/>
          </p:cNvSpPr>
          <p:nvPr/>
        </p:nvSpPr>
        <p:spPr bwMode="auto">
          <a:xfrm>
            <a:off x="1082675" y="3933825"/>
            <a:ext cx="1243013" cy="1111250"/>
          </a:xfrm>
          <a:prstGeom prst="roundRect">
            <a:avLst>
              <a:gd name="adj" fmla="val 4407"/>
            </a:avLst>
          </a:prstGeom>
          <a:solidFill>
            <a:schemeClr val="accent2">
              <a:alpha val="67058"/>
            </a:schemeClr>
          </a:solidFill>
          <a:ln w="9525" algn="ctr">
            <a:solidFill>
              <a:schemeClr val="tx1"/>
            </a:solidFill>
            <a:prstDash val="dash"/>
            <a:round/>
            <a:headEnd/>
            <a:tailEnd/>
          </a:ln>
        </p:spPr>
        <p:txBody>
          <a:bodyPr wrap="none" anchor="ctr"/>
          <a:lstStyle/>
          <a:p>
            <a:endParaRPr lang="en-US" sz="1800">
              <a:solidFill>
                <a:srgbClr val="000000"/>
              </a:solidFill>
            </a:endParaRPr>
          </a:p>
        </p:txBody>
      </p:sp>
      <p:grpSp>
        <p:nvGrpSpPr>
          <p:cNvPr id="80980" name="Group 112"/>
          <p:cNvGrpSpPr>
            <a:grpSpLocks/>
          </p:cNvGrpSpPr>
          <p:nvPr/>
        </p:nvGrpSpPr>
        <p:grpSpPr bwMode="auto">
          <a:xfrm>
            <a:off x="1277938" y="2433638"/>
            <a:ext cx="55562" cy="123825"/>
            <a:chOff x="675" y="2411"/>
            <a:chExt cx="69" cy="147"/>
          </a:xfrm>
        </p:grpSpPr>
        <p:sp>
          <p:nvSpPr>
            <p:cNvPr id="81265" name="Line 113"/>
            <p:cNvSpPr>
              <a:spLocks noChangeShapeType="1"/>
            </p:cNvSpPr>
            <p:nvPr/>
          </p:nvSpPr>
          <p:spPr bwMode="auto">
            <a:xfrm rot="10800000">
              <a:off x="675" y="2411"/>
              <a:ext cx="1"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266" name="Arc 114"/>
            <p:cNvSpPr>
              <a:spLocks/>
            </p:cNvSpPr>
            <p:nvPr/>
          </p:nvSpPr>
          <p:spPr bwMode="auto">
            <a:xfrm rot="10800000">
              <a:off x="694" y="2412"/>
              <a:ext cx="50" cy="144"/>
            </a:xfrm>
            <a:custGeom>
              <a:avLst/>
              <a:gdLst>
                <a:gd name="T0" fmla="*/ 0 w 21600"/>
                <a:gd name="T1" fmla="*/ 0 h 38299"/>
                <a:gd name="T2" fmla="*/ 0 w 21600"/>
                <a:gd name="T3" fmla="*/ 0 h 38299"/>
                <a:gd name="T4" fmla="*/ 0 w 21600"/>
                <a:gd name="T5" fmla="*/ 0 h 38299"/>
                <a:gd name="T6" fmla="*/ 0 60000 65536"/>
                <a:gd name="T7" fmla="*/ 0 60000 65536"/>
                <a:gd name="T8" fmla="*/ 0 60000 65536"/>
                <a:gd name="T9" fmla="*/ 0 w 21600"/>
                <a:gd name="T10" fmla="*/ 0 h 38299"/>
                <a:gd name="T11" fmla="*/ 21600 w 21600"/>
                <a:gd name="T12" fmla="*/ 38299 h 38299"/>
              </a:gdLst>
              <a:ahLst/>
              <a:cxnLst>
                <a:cxn ang="T6">
                  <a:pos x="T0" y="T1"/>
                </a:cxn>
                <a:cxn ang="T7">
                  <a:pos x="T2" y="T3"/>
                </a:cxn>
                <a:cxn ang="T8">
                  <a:pos x="T4" y="T5"/>
                </a:cxn>
              </a:cxnLst>
              <a:rect l="T9" t="T10" r="T11" b="T12"/>
              <a:pathLst>
                <a:path w="21600" h="38299" fill="none" extrusionOk="0">
                  <a:moveTo>
                    <a:pt x="10207" y="-1"/>
                  </a:moveTo>
                  <a:cubicBezTo>
                    <a:pt x="17222" y="3761"/>
                    <a:pt x="21600" y="11076"/>
                    <a:pt x="21600" y="19036"/>
                  </a:cubicBezTo>
                  <a:cubicBezTo>
                    <a:pt x="21600" y="27171"/>
                    <a:pt x="17028" y="34617"/>
                    <a:pt x="9772" y="38298"/>
                  </a:cubicBezTo>
                </a:path>
                <a:path w="21600" h="38299" stroke="0" extrusionOk="0">
                  <a:moveTo>
                    <a:pt x="10207" y="-1"/>
                  </a:moveTo>
                  <a:cubicBezTo>
                    <a:pt x="17222" y="3761"/>
                    <a:pt x="21600" y="11076"/>
                    <a:pt x="21600" y="19036"/>
                  </a:cubicBezTo>
                  <a:cubicBezTo>
                    <a:pt x="21600" y="27171"/>
                    <a:pt x="17028" y="34617"/>
                    <a:pt x="9772" y="38298"/>
                  </a:cubicBezTo>
                  <a:lnTo>
                    <a:pt x="0" y="19036"/>
                  </a:lnTo>
                  <a:lnTo>
                    <a:pt x="10207" y="-1"/>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0981" name="Group 115"/>
          <p:cNvGrpSpPr>
            <a:grpSpLocks/>
          </p:cNvGrpSpPr>
          <p:nvPr/>
        </p:nvGrpSpPr>
        <p:grpSpPr bwMode="auto">
          <a:xfrm>
            <a:off x="1243013" y="2282825"/>
            <a:ext cx="90487" cy="214313"/>
            <a:chOff x="768" y="1631"/>
            <a:chExt cx="80" cy="135"/>
          </a:xfrm>
        </p:grpSpPr>
        <p:sp>
          <p:nvSpPr>
            <p:cNvPr id="81262" name="Line 116"/>
            <p:cNvSpPr>
              <a:spLocks noChangeShapeType="1"/>
            </p:cNvSpPr>
            <p:nvPr/>
          </p:nvSpPr>
          <p:spPr bwMode="auto">
            <a:xfrm flipV="1">
              <a:off x="768" y="1632"/>
              <a:ext cx="0" cy="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63" name="Line 117"/>
            <p:cNvSpPr>
              <a:spLocks noChangeShapeType="1"/>
            </p:cNvSpPr>
            <p:nvPr/>
          </p:nvSpPr>
          <p:spPr bwMode="auto">
            <a:xfrm>
              <a:off x="768" y="1631"/>
              <a:ext cx="75"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64" name="Line 118"/>
            <p:cNvSpPr>
              <a:spLocks noChangeShapeType="1"/>
            </p:cNvSpPr>
            <p:nvPr/>
          </p:nvSpPr>
          <p:spPr bwMode="auto">
            <a:xfrm>
              <a:off x="848" y="1632"/>
              <a:ext cx="0" cy="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82" name="Group 119"/>
          <p:cNvGrpSpPr>
            <a:grpSpLocks/>
          </p:cNvGrpSpPr>
          <p:nvPr/>
        </p:nvGrpSpPr>
        <p:grpSpPr bwMode="auto">
          <a:xfrm>
            <a:off x="1381125" y="2376488"/>
            <a:ext cx="53975" cy="203200"/>
            <a:chOff x="2880" y="2160"/>
            <a:chExt cx="96" cy="480"/>
          </a:xfrm>
        </p:grpSpPr>
        <p:cxnSp>
          <p:nvCxnSpPr>
            <p:cNvPr id="81257" name="AutoShape 120"/>
            <p:cNvCxnSpPr>
              <a:cxnSpLocks noChangeShapeType="1"/>
            </p:cNvCxnSpPr>
            <p:nvPr/>
          </p:nvCxnSpPr>
          <p:spPr bwMode="auto">
            <a:xfrm>
              <a:off x="2880" y="2160"/>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58" name="AutoShape 121"/>
            <p:cNvCxnSpPr>
              <a:cxnSpLocks noChangeShapeType="1"/>
            </p:cNvCxnSpPr>
            <p:nvPr/>
          </p:nvCxnSpPr>
          <p:spPr bwMode="auto">
            <a:xfrm flipH="1">
              <a:off x="2880" y="2256"/>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59" name="AutoShape 122"/>
            <p:cNvCxnSpPr>
              <a:cxnSpLocks noChangeShapeType="1"/>
            </p:cNvCxnSpPr>
            <p:nvPr/>
          </p:nvCxnSpPr>
          <p:spPr bwMode="auto">
            <a:xfrm>
              <a:off x="2880" y="2352"/>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60" name="AutoShape 123"/>
            <p:cNvCxnSpPr>
              <a:cxnSpLocks noChangeShapeType="1"/>
            </p:cNvCxnSpPr>
            <p:nvPr/>
          </p:nvCxnSpPr>
          <p:spPr bwMode="auto">
            <a:xfrm>
              <a:off x="2880" y="2544"/>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61" name="AutoShape 124"/>
            <p:cNvCxnSpPr>
              <a:cxnSpLocks noChangeShapeType="1"/>
            </p:cNvCxnSpPr>
            <p:nvPr/>
          </p:nvCxnSpPr>
          <p:spPr bwMode="auto">
            <a:xfrm flipH="1">
              <a:off x="2880" y="2448"/>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80983" name="Group 125"/>
          <p:cNvGrpSpPr>
            <a:grpSpLocks/>
          </p:cNvGrpSpPr>
          <p:nvPr/>
        </p:nvGrpSpPr>
        <p:grpSpPr bwMode="auto">
          <a:xfrm>
            <a:off x="1489075" y="2381250"/>
            <a:ext cx="53975" cy="203200"/>
            <a:chOff x="2880" y="2160"/>
            <a:chExt cx="96" cy="480"/>
          </a:xfrm>
        </p:grpSpPr>
        <p:cxnSp>
          <p:nvCxnSpPr>
            <p:cNvPr id="81252" name="AutoShape 126"/>
            <p:cNvCxnSpPr>
              <a:cxnSpLocks noChangeShapeType="1"/>
            </p:cNvCxnSpPr>
            <p:nvPr/>
          </p:nvCxnSpPr>
          <p:spPr bwMode="auto">
            <a:xfrm>
              <a:off x="2880" y="2160"/>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53" name="AutoShape 127"/>
            <p:cNvCxnSpPr>
              <a:cxnSpLocks noChangeShapeType="1"/>
            </p:cNvCxnSpPr>
            <p:nvPr/>
          </p:nvCxnSpPr>
          <p:spPr bwMode="auto">
            <a:xfrm flipH="1">
              <a:off x="2880" y="2256"/>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54" name="AutoShape 128"/>
            <p:cNvCxnSpPr>
              <a:cxnSpLocks noChangeShapeType="1"/>
            </p:cNvCxnSpPr>
            <p:nvPr/>
          </p:nvCxnSpPr>
          <p:spPr bwMode="auto">
            <a:xfrm>
              <a:off x="2880" y="2352"/>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55" name="AutoShape 129"/>
            <p:cNvCxnSpPr>
              <a:cxnSpLocks noChangeShapeType="1"/>
            </p:cNvCxnSpPr>
            <p:nvPr/>
          </p:nvCxnSpPr>
          <p:spPr bwMode="auto">
            <a:xfrm>
              <a:off x="2880" y="2544"/>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56" name="AutoShape 130"/>
            <p:cNvCxnSpPr>
              <a:cxnSpLocks noChangeShapeType="1"/>
            </p:cNvCxnSpPr>
            <p:nvPr/>
          </p:nvCxnSpPr>
          <p:spPr bwMode="auto">
            <a:xfrm flipH="1">
              <a:off x="2880" y="2448"/>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80984" name="Group 131"/>
          <p:cNvGrpSpPr>
            <a:grpSpLocks/>
          </p:cNvGrpSpPr>
          <p:nvPr/>
        </p:nvGrpSpPr>
        <p:grpSpPr bwMode="auto">
          <a:xfrm>
            <a:off x="1616075" y="2382838"/>
            <a:ext cx="53975" cy="203200"/>
            <a:chOff x="2880" y="2160"/>
            <a:chExt cx="96" cy="480"/>
          </a:xfrm>
        </p:grpSpPr>
        <p:cxnSp>
          <p:nvCxnSpPr>
            <p:cNvPr id="81247" name="AutoShape 132"/>
            <p:cNvCxnSpPr>
              <a:cxnSpLocks noChangeShapeType="1"/>
            </p:cNvCxnSpPr>
            <p:nvPr/>
          </p:nvCxnSpPr>
          <p:spPr bwMode="auto">
            <a:xfrm>
              <a:off x="2880" y="2160"/>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48" name="AutoShape 133"/>
            <p:cNvCxnSpPr>
              <a:cxnSpLocks noChangeShapeType="1"/>
            </p:cNvCxnSpPr>
            <p:nvPr/>
          </p:nvCxnSpPr>
          <p:spPr bwMode="auto">
            <a:xfrm flipH="1">
              <a:off x="2880" y="2256"/>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49" name="AutoShape 134"/>
            <p:cNvCxnSpPr>
              <a:cxnSpLocks noChangeShapeType="1"/>
            </p:cNvCxnSpPr>
            <p:nvPr/>
          </p:nvCxnSpPr>
          <p:spPr bwMode="auto">
            <a:xfrm>
              <a:off x="2880" y="2352"/>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50" name="AutoShape 135"/>
            <p:cNvCxnSpPr>
              <a:cxnSpLocks noChangeShapeType="1"/>
            </p:cNvCxnSpPr>
            <p:nvPr/>
          </p:nvCxnSpPr>
          <p:spPr bwMode="auto">
            <a:xfrm>
              <a:off x="2880" y="2544"/>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51" name="AutoShape 136"/>
            <p:cNvCxnSpPr>
              <a:cxnSpLocks noChangeShapeType="1"/>
            </p:cNvCxnSpPr>
            <p:nvPr/>
          </p:nvCxnSpPr>
          <p:spPr bwMode="auto">
            <a:xfrm flipH="1">
              <a:off x="2880" y="2448"/>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sp>
        <p:nvSpPr>
          <p:cNvPr id="80985" name="Rectangle 137"/>
          <p:cNvSpPr>
            <a:spLocks noChangeArrowheads="1"/>
          </p:cNvSpPr>
          <p:nvPr/>
        </p:nvSpPr>
        <p:spPr bwMode="auto">
          <a:xfrm>
            <a:off x="981075" y="2211388"/>
            <a:ext cx="1187450" cy="444500"/>
          </a:xfrm>
          <a:prstGeom prst="rect">
            <a:avLst/>
          </a:prstGeom>
          <a:solidFill>
            <a:schemeClr val="accent1">
              <a:alpha val="23137"/>
            </a:schemeClr>
          </a:solidFill>
          <a:ln w="9525">
            <a:solidFill>
              <a:schemeClr val="tx1"/>
            </a:solidFill>
            <a:miter lim="800000"/>
            <a:headEnd/>
            <a:tailEnd/>
          </a:ln>
        </p:spPr>
        <p:txBody>
          <a:bodyPr wrap="none" anchor="ctr"/>
          <a:lstStyle/>
          <a:p>
            <a:pPr algn="ctr"/>
            <a:endParaRPr lang="en-US" sz="800">
              <a:solidFill>
                <a:srgbClr val="000000"/>
              </a:solidFill>
              <a:cs typeface="Times New Roman" pitchFamily="18" charset="0"/>
            </a:endParaRPr>
          </a:p>
        </p:txBody>
      </p:sp>
      <p:grpSp>
        <p:nvGrpSpPr>
          <p:cNvPr id="80986" name="Group 138"/>
          <p:cNvGrpSpPr>
            <a:grpSpLocks/>
          </p:cNvGrpSpPr>
          <p:nvPr/>
        </p:nvGrpSpPr>
        <p:grpSpPr bwMode="auto">
          <a:xfrm>
            <a:off x="1724025" y="2378075"/>
            <a:ext cx="53975" cy="203200"/>
            <a:chOff x="2880" y="2160"/>
            <a:chExt cx="96" cy="480"/>
          </a:xfrm>
        </p:grpSpPr>
        <p:cxnSp>
          <p:nvCxnSpPr>
            <p:cNvPr id="81242" name="AutoShape 139"/>
            <p:cNvCxnSpPr>
              <a:cxnSpLocks noChangeShapeType="1"/>
            </p:cNvCxnSpPr>
            <p:nvPr/>
          </p:nvCxnSpPr>
          <p:spPr bwMode="auto">
            <a:xfrm>
              <a:off x="2880" y="2160"/>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43" name="AutoShape 140"/>
            <p:cNvCxnSpPr>
              <a:cxnSpLocks noChangeShapeType="1"/>
            </p:cNvCxnSpPr>
            <p:nvPr/>
          </p:nvCxnSpPr>
          <p:spPr bwMode="auto">
            <a:xfrm flipH="1">
              <a:off x="2880" y="2256"/>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44" name="AutoShape 141"/>
            <p:cNvCxnSpPr>
              <a:cxnSpLocks noChangeShapeType="1"/>
            </p:cNvCxnSpPr>
            <p:nvPr/>
          </p:nvCxnSpPr>
          <p:spPr bwMode="auto">
            <a:xfrm>
              <a:off x="2880" y="2352"/>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45" name="AutoShape 142"/>
            <p:cNvCxnSpPr>
              <a:cxnSpLocks noChangeShapeType="1"/>
            </p:cNvCxnSpPr>
            <p:nvPr/>
          </p:nvCxnSpPr>
          <p:spPr bwMode="auto">
            <a:xfrm>
              <a:off x="2880" y="2544"/>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46" name="AutoShape 143"/>
            <p:cNvCxnSpPr>
              <a:cxnSpLocks noChangeShapeType="1"/>
            </p:cNvCxnSpPr>
            <p:nvPr/>
          </p:nvCxnSpPr>
          <p:spPr bwMode="auto">
            <a:xfrm flipH="1">
              <a:off x="2880" y="2448"/>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80987" name="Group 144"/>
          <p:cNvGrpSpPr>
            <a:grpSpLocks/>
          </p:cNvGrpSpPr>
          <p:nvPr/>
        </p:nvGrpSpPr>
        <p:grpSpPr bwMode="auto">
          <a:xfrm>
            <a:off x="1830388" y="2378075"/>
            <a:ext cx="53975" cy="203200"/>
            <a:chOff x="2880" y="2160"/>
            <a:chExt cx="96" cy="480"/>
          </a:xfrm>
        </p:grpSpPr>
        <p:cxnSp>
          <p:nvCxnSpPr>
            <p:cNvPr id="81237" name="AutoShape 145"/>
            <p:cNvCxnSpPr>
              <a:cxnSpLocks noChangeShapeType="1"/>
            </p:cNvCxnSpPr>
            <p:nvPr/>
          </p:nvCxnSpPr>
          <p:spPr bwMode="auto">
            <a:xfrm>
              <a:off x="2880" y="2160"/>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38" name="AutoShape 146"/>
            <p:cNvCxnSpPr>
              <a:cxnSpLocks noChangeShapeType="1"/>
            </p:cNvCxnSpPr>
            <p:nvPr/>
          </p:nvCxnSpPr>
          <p:spPr bwMode="auto">
            <a:xfrm flipH="1">
              <a:off x="2880" y="2256"/>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39" name="AutoShape 147"/>
            <p:cNvCxnSpPr>
              <a:cxnSpLocks noChangeShapeType="1"/>
            </p:cNvCxnSpPr>
            <p:nvPr/>
          </p:nvCxnSpPr>
          <p:spPr bwMode="auto">
            <a:xfrm>
              <a:off x="2880" y="2352"/>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40" name="AutoShape 148"/>
            <p:cNvCxnSpPr>
              <a:cxnSpLocks noChangeShapeType="1"/>
            </p:cNvCxnSpPr>
            <p:nvPr/>
          </p:nvCxnSpPr>
          <p:spPr bwMode="auto">
            <a:xfrm>
              <a:off x="2880" y="2544"/>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41" name="AutoShape 149"/>
            <p:cNvCxnSpPr>
              <a:cxnSpLocks noChangeShapeType="1"/>
            </p:cNvCxnSpPr>
            <p:nvPr/>
          </p:nvCxnSpPr>
          <p:spPr bwMode="auto">
            <a:xfrm flipH="1">
              <a:off x="2880" y="2448"/>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sp>
        <p:nvSpPr>
          <p:cNvPr id="80988" name="Text Box 150"/>
          <p:cNvSpPr txBox="1">
            <a:spLocks noChangeArrowheads="1"/>
          </p:cNvSpPr>
          <p:nvPr/>
        </p:nvSpPr>
        <p:spPr bwMode="auto">
          <a:xfrm>
            <a:off x="1285875" y="2224088"/>
            <a:ext cx="223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
                <a:solidFill>
                  <a:srgbClr val="000000"/>
                </a:solidFill>
                <a:cs typeface="Times New Roman" pitchFamily="18" charset="0"/>
              </a:rPr>
              <a:t>2</a:t>
            </a:r>
          </a:p>
        </p:txBody>
      </p:sp>
      <p:sp>
        <p:nvSpPr>
          <p:cNvPr id="80989" name="Text Box 151"/>
          <p:cNvSpPr txBox="1">
            <a:spLocks noChangeArrowheads="1"/>
          </p:cNvSpPr>
          <p:nvPr/>
        </p:nvSpPr>
        <p:spPr bwMode="auto">
          <a:xfrm>
            <a:off x="1395413" y="2224088"/>
            <a:ext cx="2238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
                <a:solidFill>
                  <a:srgbClr val="000000"/>
                </a:solidFill>
                <a:cs typeface="Times New Roman" pitchFamily="18" charset="0"/>
              </a:rPr>
              <a:t>2</a:t>
            </a:r>
          </a:p>
        </p:txBody>
      </p:sp>
      <p:sp>
        <p:nvSpPr>
          <p:cNvPr id="80990" name="Text Box 152"/>
          <p:cNvSpPr txBox="1">
            <a:spLocks noChangeArrowheads="1"/>
          </p:cNvSpPr>
          <p:nvPr/>
        </p:nvSpPr>
        <p:spPr bwMode="auto">
          <a:xfrm>
            <a:off x="1517650" y="2222500"/>
            <a:ext cx="223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
                <a:solidFill>
                  <a:srgbClr val="000000"/>
                </a:solidFill>
                <a:cs typeface="Times New Roman" pitchFamily="18" charset="0"/>
              </a:rPr>
              <a:t>6</a:t>
            </a:r>
          </a:p>
        </p:txBody>
      </p:sp>
      <p:sp>
        <p:nvSpPr>
          <p:cNvPr id="80991" name="Text Box 153"/>
          <p:cNvSpPr txBox="1">
            <a:spLocks noChangeArrowheads="1"/>
          </p:cNvSpPr>
          <p:nvPr/>
        </p:nvSpPr>
        <p:spPr bwMode="auto">
          <a:xfrm>
            <a:off x="1612900" y="2224088"/>
            <a:ext cx="2619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
                <a:solidFill>
                  <a:srgbClr val="000000"/>
                </a:solidFill>
                <a:cs typeface="Times New Roman" pitchFamily="18" charset="0"/>
              </a:rPr>
              <a:t>10</a:t>
            </a:r>
          </a:p>
        </p:txBody>
      </p:sp>
      <p:sp>
        <p:nvSpPr>
          <p:cNvPr id="80992" name="Text Box 154"/>
          <p:cNvSpPr txBox="1">
            <a:spLocks noChangeArrowheads="1"/>
          </p:cNvSpPr>
          <p:nvPr/>
        </p:nvSpPr>
        <p:spPr bwMode="auto">
          <a:xfrm>
            <a:off x="1735138" y="2222500"/>
            <a:ext cx="2619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
                <a:solidFill>
                  <a:srgbClr val="000000"/>
                </a:solidFill>
                <a:cs typeface="Times New Roman" pitchFamily="18" charset="0"/>
              </a:rPr>
              <a:t>20</a:t>
            </a:r>
          </a:p>
        </p:txBody>
      </p:sp>
      <p:sp>
        <p:nvSpPr>
          <p:cNvPr id="80993" name="Text Box 155"/>
          <p:cNvSpPr txBox="1">
            <a:spLocks noChangeArrowheads="1"/>
          </p:cNvSpPr>
          <p:nvPr/>
        </p:nvSpPr>
        <p:spPr bwMode="auto">
          <a:xfrm>
            <a:off x="1851025" y="2222500"/>
            <a:ext cx="2619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
                <a:solidFill>
                  <a:srgbClr val="000000"/>
                </a:solidFill>
                <a:cs typeface="Times New Roman" pitchFamily="18" charset="0"/>
              </a:rPr>
              <a:t>30</a:t>
            </a:r>
          </a:p>
        </p:txBody>
      </p:sp>
      <p:grpSp>
        <p:nvGrpSpPr>
          <p:cNvPr id="80994" name="Group 156"/>
          <p:cNvGrpSpPr>
            <a:grpSpLocks/>
          </p:cNvGrpSpPr>
          <p:nvPr/>
        </p:nvGrpSpPr>
        <p:grpSpPr bwMode="auto">
          <a:xfrm>
            <a:off x="1938338" y="2376488"/>
            <a:ext cx="53975" cy="203200"/>
            <a:chOff x="2880" y="2160"/>
            <a:chExt cx="96" cy="480"/>
          </a:xfrm>
        </p:grpSpPr>
        <p:cxnSp>
          <p:nvCxnSpPr>
            <p:cNvPr id="81232" name="AutoShape 157"/>
            <p:cNvCxnSpPr>
              <a:cxnSpLocks noChangeShapeType="1"/>
            </p:cNvCxnSpPr>
            <p:nvPr/>
          </p:nvCxnSpPr>
          <p:spPr bwMode="auto">
            <a:xfrm>
              <a:off x="2880" y="2160"/>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33" name="AutoShape 158"/>
            <p:cNvCxnSpPr>
              <a:cxnSpLocks noChangeShapeType="1"/>
            </p:cNvCxnSpPr>
            <p:nvPr/>
          </p:nvCxnSpPr>
          <p:spPr bwMode="auto">
            <a:xfrm flipH="1">
              <a:off x="2880" y="2256"/>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34" name="AutoShape 159"/>
            <p:cNvCxnSpPr>
              <a:cxnSpLocks noChangeShapeType="1"/>
            </p:cNvCxnSpPr>
            <p:nvPr/>
          </p:nvCxnSpPr>
          <p:spPr bwMode="auto">
            <a:xfrm>
              <a:off x="2880" y="2352"/>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35" name="AutoShape 160"/>
            <p:cNvCxnSpPr>
              <a:cxnSpLocks noChangeShapeType="1"/>
            </p:cNvCxnSpPr>
            <p:nvPr/>
          </p:nvCxnSpPr>
          <p:spPr bwMode="auto">
            <a:xfrm>
              <a:off x="2880" y="2544"/>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236" name="AutoShape 161"/>
            <p:cNvCxnSpPr>
              <a:cxnSpLocks noChangeShapeType="1"/>
            </p:cNvCxnSpPr>
            <p:nvPr/>
          </p:nvCxnSpPr>
          <p:spPr bwMode="auto">
            <a:xfrm flipH="1">
              <a:off x="2880" y="2448"/>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sp>
        <p:nvSpPr>
          <p:cNvPr id="80995" name="Text Box 162"/>
          <p:cNvSpPr txBox="1">
            <a:spLocks noChangeArrowheads="1"/>
          </p:cNvSpPr>
          <p:nvPr/>
        </p:nvSpPr>
        <p:spPr bwMode="auto">
          <a:xfrm>
            <a:off x="1573213" y="4868863"/>
            <a:ext cx="82391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RF preamp</a:t>
            </a:r>
          </a:p>
        </p:txBody>
      </p:sp>
      <p:sp>
        <p:nvSpPr>
          <p:cNvPr id="80996" name="AutoShape 163"/>
          <p:cNvSpPr>
            <a:spLocks noChangeArrowheads="1"/>
          </p:cNvSpPr>
          <p:nvPr/>
        </p:nvSpPr>
        <p:spPr bwMode="auto">
          <a:xfrm rot="5400000">
            <a:off x="1479550" y="4729163"/>
            <a:ext cx="311150" cy="228600"/>
          </a:xfrm>
          <a:prstGeom prst="triangle">
            <a:avLst>
              <a:gd name="adj" fmla="val 50000"/>
            </a:avLst>
          </a:prstGeom>
          <a:solidFill>
            <a:schemeClr val="accent1"/>
          </a:solidFill>
          <a:ln w="12700">
            <a:solidFill>
              <a:schemeClr val="tx1"/>
            </a:solidFill>
            <a:miter lim="800000"/>
            <a:headEnd/>
            <a:tailEnd/>
          </a:ln>
        </p:spPr>
        <p:txBody>
          <a:bodyPr wrap="none" anchor="ctr"/>
          <a:lstStyle/>
          <a:p>
            <a:endParaRPr lang="en-US" sz="1800">
              <a:solidFill>
                <a:srgbClr val="000000"/>
              </a:solidFill>
            </a:endParaRPr>
          </a:p>
        </p:txBody>
      </p:sp>
      <p:grpSp>
        <p:nvGrpSpPr>
          <p:cNvPr id="80997" name="Group 164"/>
          <p:cNvGrpSpPr>
            <a:grpSpLocks/>
          </p:cNvGrpSpPr>
          <p:nvPr/>
        </p:nvGrpSpPr>
        <p:grpSpPr bwMode="auto">
          <a:xfrm rot="10800000" flipH="1">
            <a:off x="5629275" y="3021013"/>
            <a:ext cx="266700" cy="223837"/>
            <a:chOff x="1029" y="1366"/>
            <a:chExt cx="168" cy="141"/>
          </a:xfrm>
        </p:grpSpPr>
        <p:sp>
          <p:nvSpPr>
            <p:cNvPr id="81226" name="Rectangle 165"/>
            <p:cNvSpPr>
              <a:spLocks noChangeArrowheads="1"/>
            </p:cNvSpPr>
            <p:nvPr/>
          </p:nvSpPr>
          <p:spPr bwMode="auto">
            <a:xfrm>
              <a:off x="1029" y="1366"/>
              <a:ext cx="168" cy="141"/>
            </a:xfrm>
            <a:prstGeom prst="rect">
              <a:avLst/>
            </a:prstGeom>
            <a:solidFill>
              <a:srgbClr val="0066FF"/>
            </a:solidFill>
            <a:ln w="9525">
              <a:solidFill>
                <a:schemeClr val="tx1"/>
              </a:solidFill>
              <a:miter lim="800000"/>
              <a:headEnd/>
              <a:tailEnd/>
            </a:ln>
          </p:spPr>
          <p:txBody>
            <a:bodyPr wrap="none" anchor="ctr"/>
            <a:lstStyle/>
            <a:p>
              <a:endParaRPr lang="en-US" sz="1800">
                <a:solidFill>
                  <a:srgbClr val="000000"/>
                </a:solidFill>
              </a:endParaRPr>
            </a:p>
          </p:txBody>
        </p:sp>
        <p:grpSp>
          <p:nvGrpSpPr>
            <p:cNvPr id="81227" name="Group 166"/>
            <p:cNvGrpSpPr>
              <a:grpSpLocks/>
            </p:cNvGrpSpPr>
            <p:nvPr/>
          </p:nvGrpSpPr>
          <p:grpSpPr bwMode="auto">
            <a:xfrm flipH="1">
              <a:off x="1054" y="1376"/>
              <a:ext cx="106" cy="118"/>
              <a:chOff x="387" y="1229"/>
              <a:chExt cx="106" cy="118"/>
            </a:xfrm>
          </p:grpSpPr>
          <p:sp>
            <p:nvSpPr>
              <p:cNvPr id="81228" name="Oval 167"/>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29" name="Oval 168"/>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30" name="Oval 169"/>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31" name="Line 170"/>
              <p:cNvSpPr>
                <a:spLocks noChangeShapeType="1"/>
              </p:cNvSpPr>
              <p:nvPr/>
            </p:nvSpPr>
            <p:spPr bwMode="auto">
              <a:xfrm flipH="1">
                <a:off x="421" y="1286"/>
                <a:ext cx="60" cy="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80998" name="Group 171"/>
          <p:cNvGrpSpPr>
            <a:grpSpLocks/>
          </p:cNvGrpSpPr>
          <p:nvPr/>
        </p:nvGrpSpPr>
        <p:grpSpPr bwMode="auto">
          <a:xfrm>
            <a:off x="4167188" y="2055813"/>
            <a:ext cx="304800" cy="304800"/>
            <a:chOff x="1462" y="2137"/>
            <a:chExt cx="192" cy="192"/>
          </a:xfrm>
        </p:grpSpPr>
        <p:sp>
          <p:nvSpPr>
            <p:cNvPr id="81224" name="Oval 172"/>
            <p:cNvSpPr>
              <a:spLocks noChangeArrowheads="1"/>
            </p:cNvSpPr>
            <p:nvPr/>
          </p:nvSpPr>
          <p:spPr bwMode="auto">
            <a:xfrm>
              <a:off x="1462" y="2137"/>
              <a:ext cx="192" cy="192"/>
            </a:xfrm>
            <a:prstGeom prst="ellipse">
              <a:avLst/>
            </a:prstGeom>
            <a:solidFill>
              <a:srgbClr val="0066FF">
                <a:alpha val="47058"/>
              </a:srgbClr>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25" name="Freeform 173"/>
            <p:cNvSpPr>
              <a:spLocks/>
            </p:cNvSpPr>
            <p:nvPr/>
          </p:nvSpPr>
          <p:spPr bwMode="auto">
            <a:xfrm>
              <a:off x="1502" y="2197"/>
              <a:ext cx="112" cy="75"/>
            </a:xfrm>
            <a:custGeom>
              <a:avLst/>
              <a:gdLst>
                <a:gd name="T0" fmla="*/ 0 w 210"/>
                <a:gd name="T1" fmla="*/ 1 h 141"/>
                <a:gd name="T2" fmla="*/ 1 w 210"/>
                <a:gd name="T3" fmla="*/ 1 h 141"/>
                <a:gd name="T4" fmla="*/ 1 w 210"/>
                <a:gd name="T5" fmla="*/ 1 h 141"/>
                <a:gd name="T6" fmla="*/ 1 w 210"/>
                <a:gd name="T7" fmla="*/ 1 h 141"/>
                <a:gd name="T8" fmla="*/ 1 w 210"/>
                <a:gd name="T9" fmla="*/ 1 h 141"/>
                <a:gd name="T10" fmla="*/ 1 w 210"/>
                <a:gd name="T11" fmla="*/ 1 h 141"/>
                <a:gd name="T12" fmla="*/ 1 w 210"/>
                <a:gd name="T13" fmla="*/ 1 h 141"/>
                <a:gd name="T14" fmla="*/ 1 w 210"/>
                <a:gd name="T15" fmla="*/ 1 h 141"/>
                <a:gd name="T16" fmla="*/ 1 w 210"/>
                <a:gd name="T17" fmla="*/ 1 h 141"/>
                <a:gd name="T18" fmla="*/ 1 w 210"/>
                <a:gd name="T19" fmla="*/ 1 h 141"/>
                <a:gd name="T20" fmla="*/ 1 w 210"/>
                <a:gd name="T21" fmla="*/ 1 h 1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
                <a:gd name="T34" fmla="*/ 0 h 141"/>
                <a:gd name="T35" fmla="*/ 210 w 210"/>
                <a:gd name="T36" fmla="*/ 141 h 1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 h="141">
                  <a:moveTo>
                    <a:pt x="0" y="139"/>
                  </a:moveTo>
                  <a:cubicBezTo>
                    <a:pt x="5" y="137"/>
                    <a:pt x="24" y="141"/>
                    <a:pt x="33" y="135"/>
                  </a:cubicBezTo>
                  <a:cubicBezTo>
                    <a:pt x="42" y="129"/>
                    <a:pt x="47" y="124"/>
                    <a:pt x="54" y="103"/>
                  </a:cubicBezTo>
                  <a:cubicBezTo>
                    <a:pt x="59" y="85"/>
                    <a:pt x="70" y="15"/>
                    <a:pt x="78" y="7"/>
                  </a:cubicBezTo>
                  <a:cubicBezTo>
                    <a:pt x="82" y="3"/>
                    <a:pt x="90" y="3"/>
                    <a:pt x="96" y="1"/>
                  </a:cubicBezTo>
                  <a:cubicBezTo>
                    <a:pt x="102" y="0"/>
                    <a:pt x="113" y="0"/>
                    <a:pt x="119" y="1"/>
                  </a:cubicBezTo>
                  <a:cubicBezTo>
                    <a:pt x="125" y="2"/>
                    <a:pt x="128" y="0"/>
                    <a:pt x="132" y="7"/>
                  </a:cubicBezTo>
                  <a:cubicBezTo>
                    <a:pt x="142" y="15"/>
                    <a:pt x="140" y="31"/>
                    <a:pt x="144" y="43"/>
                  </a:cubicBezTo>
                  <a:cubicBezTo>
                    <a:pt x="153" y="69"/>
                    <a:pt x="150" y="82"/>
                    <a:pt x="159" y="108"/>
                  </a:cubicBezTo>
                  <a:cubicBezTo>
                    <a:pt x="161" y="115"/>
                    <a:pt x="171" y="129"/>
                    <a:pt x="177" y="133"/>
                  </a:cubicBezTo>
                  <a:cubicBezTo>
                    <a:pt x="186" y="138"/>
                    <a:pt x="203" y="136"/>
                    <a:pt x="210" y="13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80999" name="Line 174"/>
          <p:cNvSpPr>
            <a:spLocks noChangeShapeType="1"/>
          </p:cNvSpPr>
          <p:nvPr/>
        </p:nvSpPr>
        <p:spPr bwMode="auto">
          <a:xfrm>
            <a:off x="7715250" y="2471738"/>
            <a:ext cx="0" cy="273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00" name="Text Box 175"/>
          <p:cNvSpPr txBox="1">
            <a:spLocks noChangeArrowheads="1"/>
          </p:cNvSpPr>
          <p:nvPr/>
        </p:nvSpPr>
        <p:spPr bwMode="auto">
          <a:xfrm>
            <a:off x="6775450" y="2038350"/>
            <a:ext cx="8382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700">
                <a:solidFill>
                  <a:srgbClr val="000000"/>
                </a:solidFill>
                <a:cs typeface="Times New Roman" pitchFamily="18" charset="0"/>
              </a:rPr>
              <a:t>40 МГц</a:t>
            </a:r>
          </a:p>
        </p:txBody>
      </p:sp>
      <p:sp>
        <p:nvSpPr>
          <p:cNvPr id="81001" name="Text Box 176"/>
          <p:cNvSpPr txBox="1">
            <a:spLocks noChangeArrowheads="1"/>
          </p:cNvSpPr>
          <p:nvPr/>
        </p:nvSpPr>
        <p:spPr bwMode="auto">
          <a:xfrm>
            <a:off x="7058025" y="1449388"/>
            <a:ext cx="914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400 МГц  CK</a:t>
            </a:r>
          </a:p>
        </p:txBody>
      </p:sp>
      <p:sp>
        <p:nvSpPr>
          <p:cNvPr id="81002" name="Text Box 177"/>
          <p:cNvSpPr txBox="1">
            <a:spLocks noChangeArrowheads="1"/>
          </p:cNvSpPr>
          <p:nvPr/>
        </p:nvSpPr>
        <p:spPr bwMode="auto">
          <a:xfrm>
            <a:off x="6262688" y="1800225"/>
            <a:ext cx="242093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70000"/>
              </a:lnSpc>
            </a:pPr>
            <a:r>
              <a:rPr lang="ru-RU" sz="1200" b="1">
                <a:solidFill>
                  <a:srgbClr val="002698"/>
                </a:solidFill>
                <a:cs typeface="Times New Roman" pitchFamily="18" charset="0"/>
              </a:rPr>
              <a:t>Полоса демод. </a:t>
            </a:r>
            <a:r>
              <a:rPr lang="en-US" sz="1200" b="1">
                <a:solidFill>
                  <a:srgbClr val="002698"/>
                </a:solidFill>
                <a:cs typeface="Times New Roman" pitchFamily="18" charset="0"/>
              </a:rPr>
              <a:t>40 МГц</a:t>
            </a:r>
            <a:r>
              <a:rPr lang="ru-RU" sz="1200" b="1">
                <a:solidFill>
                  <a:srgbClr val="002698"/>
                </a:solidFill>
                <a:cs typeface="Times New Roman" pitchFamily="18" charset="0"/>
              </a:rPr>
              <a:t> </a:t>
            </a:r>
            <a:r>
              <a:rPr lang="en-US" sz="1200" b="1">
                <a:solidFill>
                  <a:srgbClr val="002698"/>
                </a:solidFill>
                <a:cs typeface="Times New Roman" pitchFamily="18" charset="0"/>
              </a:rPr>
              <a:t>(</a:t>
            </a:r>
            <a:r>
              <a:rPr lang="ru-RU" sz="1200" b="1">
                <a:solidFill>
                  <a:srgbClr val="002698"/>
                </a:solidFill>
                <a:cs typeface="Times New Roman" pitchFamily="18" charset="0"/>
              </a:rPr>
              <a:t>опц</a:t>
            </a:r>
            <a:r>
              <a:rPr lang="en-US" sz="1200" b="1">
                <a:solidFill>
                  <a:srgbClr val="002698"/>
                </a:solidFill>
                <a:cs typeface="Times New Roman" pitchFamily="18" charset="0"/>
              </a:rPr>
              <a:t> B40)</a:t>
            </a:r>
          </a:p>
        </p:txBody>
      </p:sp>
      <p:grpSp>
        <p:nvGrpSpPr>
          <p:cNvPr id="81003" name="Group 178"/>
          <p:cNvGrpSpPr>
            <a:grpSpLocks/>
          </p:cNvGrpSpPr>
          <p:nvPr/>
        </p:nvGrpSpPr>
        <p:grpSpPr bwMode="auto">
          <a:xfrm>
            <a:off x="7515225" y="2241550"/>
            <a:ext cx="401638" cy="230188"/>
            <a:chOff x="4575" y="1562"/>
            <a:chExt cx="253" cy="145"/>
          </a:xfrm>
        </p:grpSpPr>
        <p:sp>
          <p:nvSpPr>
            <p:cNvPr id="81216" name="Text Box 179"/>
            <p:cNvSpPr txBox="1">
              <a:spLocks noChangeArrowheads="1"/>
            </p:cNvSpPr>
            <p:nvPr/>
          </p:nvSpPr>
          <p:spPr bwMode="auto">
            <a:xfrm>
              <a:off x="4575" y="1571"/>
              <a:ext cx="25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rgbClr val="000000"/>
                  </a:solidFill>
                  <a:cs typeface="Times New Roman" pitchFamily="18" charset="0"/>
                </a:rPr>
                <a:t>ADC</a:t>
              </a:r>
            </a:p>
          </p:txBody>
        </p:sp>
        <p:grpSp>
          <p:nvGrpSpPr>
            <p:cNvPr id="81217" name="Group 180"/>
            <p:cNvGrpSpPr>
              <a:grpSpLocks/>
            </p:cNvGrpSpPr>
            <p:nvPr/>
          </p:nvGrpSpPr>
          <p:grpSpPr bwMode="auto">
            <a:xfrm>
              <a:off x="4589" y="1562"/>
              <a:ext cx="225" cy="144"/>
              <a:chOff x="3936" y="864"/>
              <a:chExt cx="192" cy="144"/>
            </a:xfrm>
          </p:grpSpPr>
          <p:sp>
            <p:nvSpPr>
              <p:cNvPr id="81218" name="Line 181"/>
              <p:cNvSpPr>
                <a:spLocks noChangeShapeType="1"/>
              </p:cNvSpPr>
              <p:nvPr/>
            </p:nvSpPr>
            <p:spPr bwMode="auto">
              <a:xfrm>
                <a:off x="4128" y="8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19" name="Line 182"/>
              <p:cNvSpPr>
                <a:spLocks noChangeShapeType="1"/>
              </p:cNvSpPr>
              <p:nvPr/>
            </p:nvSpPr>
            <p:spPr bwMode="auto">
              <a:xfrm flipH="1">
                <a:off x="3984" y="1008"/>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20" name="Line 183"/>
              <p:cNvSpPr>
                <a:spLocks noChangeShapeType="1"/>
              </p:cNvSpPr>
              <p:nvPr/>
            </p:nvSpPr>
            <p:spPr bwMode="auto">
              <a:xfrm flipH="1">
                <a:off x="3984" y="86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21" name="Line 184"/>
              <p:cNvSpPr>
                <a:spLocks noChangeShapeType="1"/>
              </p:cNvSpPr>
              <p:nvPr/>
            </p:nvSpPr>
            <p:spPr bwMode="auto">
              <a:xfrm flipH="1">
                <a:off x="3936" y="86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22" name="Line 185"/>
              <p:cNvSpPr>
                <a:spLocks noChangeShapeType="1"/>
              </p:cNvSpPr>
              <p:nvPr/>
            </p:nvSpPr>
            <p:spPr bwMode="auto">
              <a:xfrm flipH="1" flipV="1">
                <a:off x="3936" y="96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23" name="Line 186"/>
              <p:cNvSpPr>
                <a:spLocks noChangeShapeType="1"/>
              </p:cNvSpPr>
              <p:nvPr/>
            </p:nvSpPr>
            <p:spPr bwMode="auto">
              <a:xfrm>
                <a:off x="3936" y="912"/>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81004" name="AutoShape 187"/>
          <p:cNvSpPr>
            <a:spLocks noChangeArrowheads="1"/>
          </p:cNvSpPr>
          <p:nvPr/>
        </p:nvSpPr>
        <p:spPr bwMode="auto">
          <a:xfrm>
            <a:off x="2343150" y="1416050"/>
            <a:ext cx="1296988" cy="274638"/>
          </a:xfrm>
          <a:prstGeom prst="roundRect">
            <a:avLst>
              <a:gd name="adj" fmla="val 9926"/>
            </a:avLst>
          </a:prstGeom>
          <a:solidFill>
            <a:schemeClr val="accent2">
              <a:alpha val="67058"/>
            </a:schemeClr>
          </a:solidFill>
          <a:ln w="9525" algn="ctr">
            <a:solidFill>
              <a:schemeClr val="tx1"/>
            </a:solidFill>
            <a:prstDash val="dash"/>
            <a:round/>
            <a:headEnd/>
            <a:tailEnd/>
          </a:ln>
        </p:spPr>
        <p:txBody>
          <a:bodyPr wrap="none" anchor="ctr"/>
          <a:lstStyle/>
          <a:p>
            <a:endParaRPr lang="en-US" sz="1800">
              <a:solidFill>
                <a:srgbClr val="000000"/>
              </a:solidFill>
            </a:endParaRPr>
          </a:p>
        </p:txBody>
      </p:sp>
      <p:sp>
        <p:nvSpPr>
          <p:cNvPr id="81005" name="Text Box 188"/>
          <p:cNvSpPr txBox="1">
            <a:spLocks noChangeArrowheads="1"/>
          </p:cNvSpPr>
          <p:nvPr/>
        </p:nvSpPr>
        <p:spPr bwMode="auto">
          <a:xfrm>
            <a:off x="6624638" y="2516188"/>
            <a:ext cx="838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F</a:t>
            </a:r>
            <a:r>
              <a:rPr lang="en-US" sz="800" baseline="-25000">
                <a:solidFill>
                  <a:srgbClr val="000000"/>
                </a:solidFill>
                <a:cs typeface="Times New Roman" pitchFamily="18" charset="0"/>
              </a:rPr>
              <a:t>0</a:t>
            </a:r>
            <a:r>
              <a:rPr lang="en-US" sz="800">
                <a:solidFill>
                  <a:srgbClr val="000000"/>
                </a:solidFill>
                <a:cs typeface="Times New Roman" pitchFamily="18" charset="0"/>
              </a:rPr>
              <a:t>=250 МГц</a:t>
            </a:r>
          </a:p>
        </p:txBody>
      </p:sp>
      <p:sp>
        <p:nvSpPr>
          <p:cNvPr id="81006" name="AutoShape 189"/>
          <p:cNvSpPr>
            <a:spLocks noChangeArrowheads="1"/>
          </p:cNvSpPr>
          <p:nvPr/>
        </p:nvSpPr>
        <p:spPr bwMode="auto">
          <a:xfrm>
            <a:off x="2497138" y="1792288"/>
            <a:ext cx="966787" cy="1008062"/>
          </a:xfrm>
          <a:prstGeom prst="roundRect">
            <a:avLst>
              <a:gd name="adj" fmla="val 4407"/>
            </a:avLst>
          </a:prstGeom>
          <a:solidFill>
            <a:schemeClr val="accent2">
              <a:alpha val="67058"/>
            </a:schemeClr>
          </a:solidFill>
          <a:ln w="9525" algn="ctr">
            <a:solidFill>
              <a:schemeClr val="tx1"/>
            </a:solidFill>
            <a:prstDash val="dash"/>
            <a:round/>
            <a:headEnd/>
            <a:tailEnd/>
          </a:ln>
        </p:spPr>
        <p:txBody>
          <a:bodyPr wrap="none" anchor="ctr"/>
          <a:lstStyle/>
          <a:p>
            <a:endParaRPr lang="en-US" sz="1800">
              <a:solidFill>
                <a:srgbClr val="000000"/>
              </a:solidFill>
            </a:endParaRPr>
          </a:p>
        </p:txBody>
      </p:sp>
      <p:sp>
        <p:nvSpPr>
          <p:cNvPr id="81007" name="Text Box 190"/>
          <p:cNvSpPr txBox="1">
            <a:spLocks noChangeArrowheads="1"/>
          </p:cNvSpPr>
          <p:nvPr/>
        </p:nvSpPr>
        <p:spPr bwMode="auto">
          <a:xfrm>
            <a:off x="6505575" y="1249363"/>
            <a:ext cx="838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F</a:t>
            </a:r>
            <a:r>
              <a:rPr lang="en-US" sz="800" baseline="-25000">
                <a:solidFill>
                  <a:srgbClr val="000000"/>
                </a:solidFill>
                <a:cs typeface="Times New Roman" pitchFamily="18" charset="0"/>
              </a:rPr>
              <a:t>0</a:t>
            </a:r>
            <a:r>
              <a:rPr lang="en-US" sz="800">
                <a:solidFill>
                  <a:srgbClr val="000000"/>
                </a:solidFill>
                <a:cs typeface="Times New Roman" pitchFamily="18" charset="0"/>
              </a:rPr>
              <a:t>=300 МГц</a:t>
            </a:r>
          </a:p>
        </p:txBody>
      </p:sp>
      <p:sp>
        <p:nvSpPr>
          <p:cNvPr id="81008" name="Text Box 191"/>
          <p:cNvSpPr txBox="1">
            <a:spLocks noChangeArrowheads="1"/>
          </p:cNvSpPr>
          <p:nvPr/>
        </p:nvSpPr>
        <p:spPr bwMode="auto">
          <a:xfrm>
            <a:off x="6464300" y="3670300"/>
            <a:ext cx="838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F</a:t>
            </a:r>
            <a:r>
              <a:rPr lang="en-US" sz="800" baseline="-25000">
                <a:solidFill>
                  <a:srgbClr val="000000"/>
                </a:solidFill>
                <a:cs typeface="Times New Roman" pitchFamily="18" charset="0"/>
              </a:rPr>
              <a:t>0</a:t>
            </a:r>
            <a:r>
              <a:rPr lang="en-US" sz="800">
                <a:solidFill>
                  <a:srgbClr val="000000"/>
                </a:solidFill>
                <a:cs typeface="Times New Roman" pitchFamily="18" charset="0"/>
              </a:rPr>
              <a:t>=322.5 МГц</a:t>
            </a:r>
          </a:p>
        </p:txBody>
      </p:sp>
      <p:grpSp>
        <p:nvGrpSpPr>
          <p:cNvPr id="81009" name="Group 192"/>
          <p:cNvGrpSpPr>
            <a:grpSpLocks/>
          </p:cNvGrpSpPr>
          <p:nvPr/>
        </p:nvGrpSpPr>
        <p:grpSpPr bwMode="auto">
          <a:xfrm rot="10800000" flipH="1">
            <a:off x="6343650" y="3175000"/>
            <a:ext cx="266700" cy="223838"/>
            <a:chOff x="1029" y="1366"/>
            <a:chExt cx="168" cy="141"/>
          </a:xfrm>
        </p:grpSpPr>
        <p:sp>
          <p:nvSpPr>
            <p:cNvPr id="81210" name="Rectangle 193"/>
            <p:cNvSpPr>
              <a:spLocks noChangeArrowheads="1"/>
            </p:cNvSpPr>
            <p:nvPr/>
          </p:nvSpPr>
          <p:spPr bwMode="auto">
            <a:xfrm>
              <a:off x="1029" y="1366"/>
              <a:ext cx="168" cy="141"/>
            </a:xfrm>
            <a:prstGeom prst="rect">
              <a:avLst/>
            </a:prstGeom>
            <a:solidFill>
              <a:srgbClr val="0066FF"/>
            </a:solidFill>
            <a:ln w="9525">
              <a:solidFill>
                <a:schemeClr val="tx1"/>
              </a:solidFill>
              <a:miter lim="800000"/>
              <a:headEnd/>
              <a:tailEnd/>
            </a:ln>
          </p:spPr>
          <p:txBody>
            <a:bodyPr wrap="none" anchor="ctr"/>
            <a:lstStyle/>
            <a:p>
              <a:endParaRPr lang="en-US" sz="1800">
                <a:solidFill>
                  <a:srgbClr val="000000"/>
                </a:solidFill>
              </a:endParaRPr>
            </a:p>
          </p:txBody>
        </p:sp>
        <p:grpSp>
          <p:nvGrpSpPr>
            <p:cNvPr id="81211" name="Group 194"/>
            <p:cNvGrpSpPr>
              <a:grpSpLocks/>
            </p:cNvGrpSpPr>
            <p:nvPr/>
          </p:nvGrpSpPr>
          <p:grpSpPr bwMode="auto">
            <a:xfrm flipH="1">
              <a:off x="1054" y="1376"/>
              <a:ext cx="106" cy="118"/>
              <a:chOff x="387" y="1229"/>
              <a:chExt cx="106" cy="118"/>
            </a:xfrm>
          </p:grpSpPr>
          <p:sp>
            <p:nvSpPr>
              <p:cNvPr id="81212" name="Oval 195"/>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13" name="Oval 196"/>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14" name="Oval 197"/>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15" name="Line 198"/>
              <p:cNvSpPr>
                <a:spLocks noChangeShapeType="1"/>
              </p:cNvSpPr>
              <p:nvPr/>
            </p:nvSpPr>
            <p:spPr bwMode="auto">
              <a:xfrm flipH="1">
                <a:off x="421" y="1286"/>
                <a:ext cx="60" cy="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81010" name="Oval 199"/>
          <p:cNvSpPr>
            <a:spLocks noChangeArrowheads="1"/>
          </p:cNvSpPr>
          <p:nvPr/>
        </p:nvSpPr>
        <p:spPr bwMode="auto">
          <a:xfrm>
            <a:off x="376238" y="2378075"/>
            <a:ext cx="76200" cy="76200"/>
          </a:xfrm>
          <a:prstGeom prst="ellipse">
            <a:avLst/>
          </a:prstGeom>
          <a:solidFill>
            <a:srgbClr val="000000"/>
          </a:solidFill>
          <a:ln w="9525">
            <a:solidFill>
              <a:schemeClr val="tx1"/>
            </a:solidFill>
            <a:round/>
            <a:headEnd/>
            <a:tailEnd/>
          </a:ln>
        </p:spPr>
        <p:txBody>
          <a:bodyPr wrap="none" anchor="ctr"/>
          <a:lstStyle/>
          <a:p>
            <a:pPr algn="ctr"/>
            <a:endParaRPr lang="en-US" sz="1800">
              <a:solidFill>
                <a:srgbClr val="000000"/>
              </a:solidFill>
              <a:cs typeface="Times New Roman" pitchFamily="18" charset="0"/>
            </a:endParaRPr>
          </a:p>
        </p:txBody>
      </p:sp>
      <p:sp>
        <p:nvSpPr>
          <p:cNvPr id="81011" name="Rectangle 200"/>
          <p:cNvSpPr>
            <a:spLocks noChangeArrowheads="1"/>
          </p:cNvSpPr>
          <p:nvPr/>
        </p:nvSpPr>
        <p:spPr bwMode="auto">
          <a:xfrm>
            <a:off x="3695700" y="4333875"/>
            <a:ext cx="588963" cy="271463"/>
          </a:xfrm>
          <a:prstGeom prst="rect">
            <a:avLst/>
          </a:prstGeom>
          <a:solidFill>
            <a:schemeClr val="accent1"/>
          </a:solidFill>
          <a:ln w="9525">
            <a:solidFill>
              <a:schemeClr val="tx1"/>
            </a:solidFill>
            <a:miter lim="800000"/>
            <a:headEnd/>
            <a:tailEnd/>
          </a:ln>
        </p:spPr>
        <p:txBody>
          <a:bodyPr wrap="none" anchor="ctr"/>
          <a:lstStyle/>
          <a:p>
            <a:pPr algn="ctr"/>
            <a:r>
              <a:rPr lang="en-US" sz="800">
                <a:solidFill>
                  <a:srgbClr val="FFFFFF"/>
                </a:solidFill>
                <a:cs typeface="Times New Roman" pitchFamily="18" charset="0"/>
              </a:rPr>
              <a:t>Linearity</a:t>
            </a:r>
          </a:p>
          <a:p>
            <a:pPr algn="ctr"/>
            <a:r>
              <a:rPr lang="en-US" sz="800">
                <a:solidFill>
                  <a:srgbClr val="FFFFFF"/>
                </a:solidFill>
                <a:cs typeface="Times New Roman" pitchFamily="18" charset="0"/>
              </a:rPr>
              <a:t>Corrections</a:t>
            </a:r>
          </a:p>
        </p:txBody>
      </p:sp>
      <p:sp>
        <p:nvSpPr>
          <p:cNvPr id="81012" name="Text Box 201"/>
          <p:cNvSpPr txBox="1">
            <a:spLocks noChangeArrowheads="1"/>
          </p:cNvSpPr>
          <p:nvPr/>
        </p:nvSpPr>
        <p:spPr bwMode="auto">
          <a:xfrm>
            <a:off x="2424113" y="1231900"/>
            <a:ext cx="1143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spAutoFit/>
          </a:bodyPr>
          <a:lstStyle>
            <a:lvl1pPr defTabSz="571500" eaLnBrk="0" hangingPunct="0">
              <a:defRPr sz="2400">
                <a:solidFill>
                  <a:schemeClr val="tx1"/>
                </a:solidFill>
                <a:latin typeface="Times New Roman" pitchFamily="18" charset="0"/>
              </a:defRPr>
            </a:lvl1pPr>
            <a:lvl2pPr marL="742950" indent="-285750" defTabSz="571500" eaLnBrk="0" hangingPunct="0">
              <a:defRPr sz="2400">
                <a:solidFill>
                  <a:schemeClr val="tx1"/>
                </a:solidFill>
                <a:latin typeface="Times New Roman" pitchFamily="18" charset="0"/>
              </a:defRPr>
            </a:lvl2pPr>
            <a:lvl3pPr marL="1143000" indent="-228600" defTabSz="571500" eaLnBrk="0" hangingPunct="0">
              <a:defRPr sz="2400">
                <a:solidFill>
                  <a:schemeClr val="tx1"/>
                </a:solidFill>
                <a:latin typeface="Times New Roman" pitchFamily="18" charset="0"/>
              </a:defRPr>
            </a:lvl3pPr>
            <a:lvl4pPr marL="1600200" indent="-228600" defTabSz="571500" eaLnBrk="0" hangingPunct="0">
              <a:defRPr sz="2400">
                <a:solidFill>
                  <a:schemeClr val="tx1"/>
                </a:solidFill>
                <a:latin typeface="Times New Roman" pitchFamily="18" charset="0"/>
              </a:defRPr>
            </a:lvl4pPr>
            <a:lvl5pPr marL="2057400" indent="-228600" defTabSz="571500" eaLnBrk="0" hangingPunct="0">
              <a:defRPr sz="2400">
                <a:solidFill>
                  <a:schemeClr val="tx1"/>
                </a:solidFill>
                <a:latin typeface="Times New Roman" pitchFamily="18" charset="0"/>
              </a:defRPr>
            </a:lvl5pPr>
            <a:lvl6pPr marL="2514600" indent="-228600" defTabSz="571500" eaLnBrk="0" fontAlgn="base" hangingPunct="0">
              <a:spcBef>
                <a:spcPct val="0"/>
              </a:spcBef>
              <a:spcAft>
                <a:spcPct val="0"/>
              </a:spcAft>
              <a:defRPr sz="2400">
                <a:solidFill>
                  <a:schemeClr val="tx1"/>
                </a:solidFill>
                <a:latin typeface="Times New Roman" pitchFamily="18" charset="0"/>
              </a:defRPr>
            </a:lvl6pPr>
            <a:lvl7pPr marL="2971800" indent="-228600" defTabSz="571500" eaLnBrk="0" fontAlgn="base" hangingPunct="0">
              <a:spcBef>
                <a:spcPct val="0"/>
              </a:spcBef>
              <a:spcAft>
                <a:spcPct val="0"/>
              </a:spcAft>
              <a:defRPr sz="2400">
                <a:solidFill>
                  <a:schemeClr val="tx1"/>
                </a:solidFill>
                <a:latin typeface="Times New Roman" pitchFamily="18" charset="0"/>
              </a:defRPr>
            </a:lvl7pPr>
            <a:lvl8pPr marL="3429000" indent="-228600" defTabSz="571500" eaLnBrk="0" fontAlgn="base" hangingPunct="0">
              <a:spcBef>
                <a:spcPct val="0"/>
              </a:spcBef>
              <a:spcAft>
                <a:spcPct val="0"/>
              </a:spcAft>
              <a:defRPr sz="2400">
                <a:solidFill>
                  <a:schemeClr val="tx1"/>
                </a:solidFill>
                <a:latin typeface="Times New Roman" pitchFamily="18" charset="0"/>
              </a:defRPr>
            </a:lvl8pPr>
            <a:lvl9pPr marL="3886200" indent="-228600" defTabSz="571500" eaLnBrk="0" fontAlgn="base" hangingPunct="0">
              <a:spcBef>
                <a:spcPct val="0"/>
              </a:spcBef>
              <a:spcAft>
                <a:spcPct val="0"/>
              </a:spcAft>
              <a:defRPr sz="2400">
                <a:solidFill>
                  <a:schemeClr val="tx1"/>
                </a:solidFill>
                <a:latin typeface="Times New Roman" pitchFamily="18" charset="0"/>
              </a:defRPr>
            </a:lvl9pPr>
          </a:lstStyle>
          <a:p>
            <a:pPr algn="ctr"/>
            <a:r>
              <a:rPr lang="en-US" sz="900">
                <a:solidFill>
                  <a:srgbClr val="000000"/>
                </a:solidFill>
                <a:cs typeface="Times New Roman" pitchFamily="18" charset="0"/>
              </a:rPr>
              <a:t>Low noise path</a:t>
            </a:r>
          </a:p>
        </p:txBody>
      </p:sp>
      <p:grpSp>
        <p:nvGrpSpPr>
          <p:cNvPr id="81013" name="Group 202"/>
          <p:cNvGrpSpPr>
            <a:grpSpLocks/>
          </p:cNvGrpSpPr>
          <p:nvPr/>
        </p:nvGrpSpPr>
        <p:grpSpPr bwMode="auto">
          <a:xfrm>
            <a:off x="3556000" y="2027238"/>
            <a:ext cx="168275" cy="187325"/>
            <a:chOff x="387" y="1229"/>
            <a:chExt cx="106" cy="118"/>
          </a:xfrm>
        </p:grpSpPr>
        <p:sp>
          <p:nvSpPr>
            <p:cNvPr id="81206" name="Oval 203"/>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07" name="Oval 204"/>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08" name="Oval 205"/>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09" name="Line 206"/>
            <p:cNvSpPr>
              <a:spLocks noChangeShapeType="1"/>
            </p:cNvSpPr>
            <p:nvPr/>
          </p:nvSpPr>
          <p:spPr bwMode="auto">
            <a:xfrm flipH="1">
              <a:off x="421" y="1286"/>
              <a:ext cx="60" cy="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81014" name="Oval 207"/>
          <p:cNvSpPr>
            <a:spLocks noChangeArrowheads="1"/>
          </p:cNvSpPr>
          <p:nvPr/>
        </p:nvSpPr>
        <p:spPr bwMode="auto">
          <a:xfrm flipV="1">
            <a:off x="2276475" y="2476500"/>
            <a:ext cx="33338" cy="33338"/>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15" name="Line 208"/>
          <p:cNvSpPr>
            <a:spLocks noChangeShapeType="1"/>
          </p:cNvSpPr>
          <p:nvPr/>
        </p:nvSpPr>
        <p:spPr bwMode="auto">
          <a:xfrm flipV="1">
            <a:off x="2168525" y="2492375"/>
            <a:ext cx="1063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16" name="Oval 209"/>
          <p:cNvSpPr>
            <a:spLocks noChangeArrowheads="1"/>
          </p:cNvSpPr>
          <p:nvPr/>
        </p:nvSpPr>
        <p:spPr bwMode="auto">
          <a:xfrm flipV="1">
            <a:off x="2409825" y="2401888"/>
            <a:ext cx="34925" cy="34925"/>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17" name="Oval 210"/>
          <p:cNvSpPr>
            <a:spLocks noChangeArrowheads="1"/>
          </p:cNvSpPr>
          <p:nvPr/>
        </p:nvSpPr>
        <p:spPr bwMode="auto">
          <a:xfrm flipV="1">
            <a:off x="2409825" y="2554288"/>
            <a:ext cx="34925" cy="34925"/>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18" name="Line 211"/>
          <p:cNvSpPr>
            <a:spLocks noChangeShapeType="1"/>
          </p:cNvSpPr>
          <p:nvPr/>
        </p:nvSpPr>
        <p:spPr bwMode="auto">
          <a:xfrm>
            <a:off x="2305050" y="2501900"/>
            <a:ext cx="95250" cy="53975"/>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1019" name="Line 212"/>
          <p:cNvSpPr>
            <a:spLocks noChangeShapeType="1"/>
          </p:cNvSpPr>
          <p:nvPr/>
        </p:nvSpPr>
        <p:spPr bwMode="auto">
          <a:xfrm>
            <a:off x="3021013" y="2305050"/>
            <a:ext cx="349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20" name="Line 213"/>
          <p:cNvSpPr>
            <a:spLocks noChangeShapeType="1"/>
          </p:cNvSpPr>
          <p:nvPr/>
        </p:nvSpPr>
        <p:spPr bwMode="auto">
          <a:xfrm>
            <a:off x="2722563" y="2222500"/>
            <a:ext cx="0" cy="249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21" name="Rectangle 214"/>
          <p:cNvSpPr>
            <a:spLocks noChangeArrowheads="1"/>
          </p:cNvSpPr>
          <p:nvPr/>
        </p:nvSpPr>
        <p:spPr bwMode="auto">
          <a:xfrm rot="10800000" flipH="1">
            <a:off x="2533650" y="2470150"/>
            <a:ext cx="266700" cy="223838"/>
          </a:xfrm>
          <a:prstGeom prst="rect">
            <a:avLst/>
          </a:prstGeom>
          <a:solidFill>
            <a:srgbClr val="0066FF"/>
          </a:solidFill>
          <a:ln w="9525">
            <a:solidFill>
              <a:schemeClr val="tx1"/>
            </a:solidFill>
            <a:miter lim="800000"/>
            <a:headEnd/>
            <a:tailEnd/>
          </a:ln>
        </p:spPr>
        <p:txBody>
          <a:bodyPr wrap="none" anchor="ctr"/>
          <a:lstStyle/>
          <a:p>
            <a:endParaRPr lang="en-US" sz="1800">
              <a:solidFill>
                <a:srgbClr val="000000"/>
              </a:solidFill>
            </a:endParaRPr>
          </a:p>
        </p:txBody>
      </p:sp>
      <p:sp>
        <p:nvSpPr>
          <p:cNvPr id="81022" name="Oval 215"/>
          <p:cNvSpPr>
            <a:spLocks noChangeArrowheads="1"/>
          </p:cNvSpPr>
          <p:nvPr/>
        </p:nvSpPr>
        <p:spPr bwMode="auto">
          <a:xfrm rot="10800000" flipH="1" flipV="1">
            <a:off x="2708275" y="2644775"/>
            <a:ext cx="34925" cy="34925"/>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23" name="Oval 216"/>
          <p:cNvSpPr>
            <a:spLocks noChangeArrowheads="1"/>
          </p:cNvSpPr>
          <p:nvPr/>
        </p:nvSpPr>
        <p:spPr bwMode="auto">
          <a:xfrm rot="10800000" flipH="1" flipV="1">
            <a:off x="2708275" y="2484438"/>
            <a:ext cx="34925" cy="34925"/>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24" name="Oval 217"/>
          <p:cNvSpPr>
            <a:spLocks noChangeArrowheads="1"/>
          </p:cNvSpPr>
          <p:nvPr/>
        </p:nvSpPr>
        <p:spPr bwMode="auto">
          <a:xfrm rot="10800000" flipH="1" flipV="1">
            <a:off x="2563813" y="2551113"/>
            <a:ext cx="33337" cy="33337"/>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25" name="Line 218"/>
          <p:cNvSpPr>
            <a:spLocks noChangeShapeType="1"/>
          </p:cNvSpPr>
          <p:nvPr/>
        </p:nvSpPr>
        <p:spPr bwMode="auto">
          <a:xfrm rot="10800000" flipH="1">
            <a:off x="2598738" y="2506663"/>
            <a:ext cx="95250" cy="53975"/>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1026" name="AutoShape 219"/>
          <p:cNvSpPr>
            <a:spLocks noChangeArrowheads="1"/>
          </p:cNvSpPr>
          <p:nvPr/>
        </p:nvSpPr>
        <p:spPr bwMode="auto">
          <a:xfrm rot="5400000">
            <a:off x="3030538" y="2189163"/>
            <a:ext cx="311150" cy="228600"/>
          </a:xfrm>
          <a:prstGeom prst="triangle">
            <a:avLst>
              <a:gd name="adj" fmla="val 50000"/>
            </a:avLst>
          </a:prstGeom>
          <a:solidFill>
            <a:schemeClr val="accent1"/>
          </a:solidFill>
          <a:ln w="12700">
            <a:solidFill>
              <a:schemeClr val="tx1"/>
            </a:solidFill>
            <a:miter lim="800000"/>
            <a:headEnd/>
            <a:tailEnd/>
          </a:ln>
        </p:spPr>
        <p:txBody>
          <a:bodyPr wrap="none" anchor="ctr"/>
          <a:lstStyle/>
          <a:p>
            <a:endParaRPr lang="en-US" sz="1800">
              <a:solidFill>
                <a:srgbClr val="000000"/>
              </a:solidFill>
            </a:endParaRPr>
          </a:p>
        </p:txBody>
      </p:sp>
      <p:sp>
        <p:nvSpPr>
          <p:cNvPr id="81027" name="Line 220"/>
          <p:cNvSpPr>
            <a:spLocks noChangeShapeType="1"/>
          </p:cNvSpPr>
          <p:nvPr/>
        </p:nvSpPr>
        <p:spPr bwMode="auto">
          <a:xfrm flipV="1">
            <a:off x="3386138" y="2030413"/>
            <a:ext cx="0" cy="120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28" name="Line 221"/>
          <p:cNvSpPr>
            <a:spLocks noChangeShapeType="1"/>
          </p:cNvSpPr>
          <p:nvPr/>
        </p:nvSpPr>
        <p:spPr bwMode="auto">
          <a:xfrm flipH="1">
            <a:off x="3008313" y="2030413"/>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29" name="Text Box 222"/>
          <p:cNvSpPr txBox="1">
            <a:spLocks noChangeArrowheads="1"/>
          </p:cNvSpPr>
          <p:nvPr/>
        </p:nvSpPr>
        <p:spPr bwMode="auto">
          <a:xfrm>
            <a:off x="2967038" y="2441575"/>
            <a:ext cx="6000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l-GR" sz="800">
                <a:solidFill>
                  <a:srgbClr val="000000"/>
                </a:solidFill>
                <a:latin typeface="Verdana" pitchFamily="34" charset="0"/>
                <a:cs typeface="Times New Roman" pitchFamily="18" charset="0"/>
              </a:rPr>
              <a:t>μ</a:t>
            </a:r>
            <a:r>
              <a:rPr lang="en-US" sz="800">
                <a:solidFill>
                  <a:srgbClr val="000000"/>
                </a:solidFill>
                <a:cs typeface="Times New Roman" pitchFamily="18" charset="0"/>
              </a:rPr>
              <a:t>W</a:t>
            </a:r>
            <a:br>
              <a:rPr lang="en-US" sz="800">
                <a:solidFill>
                  <a:srgbClr val="000000"/>
                </a:solidFill>
                <a:cs typeface="Times New Roman" pitchFamily="18" charset="0"/>
              </a:rPr>
            </a:br>
            <a:r>
              <a:rPr lang="en-US" sz="800">
                <a:solidFill>
                  <a:srgbClr val="000000"/>
                </a:solidFill>
                <a:cs typeface="Times New Roman" pitchFamily="18" charset="0"/>
              </a:rPr>
              <a:t>preamp</a:t>
            </a:r>
          </a:p>
        </p:txBody>
      </p:sp>
      <p:sp>
        <p:nvSpPr>
          <p:cNvPr id="81030" name="Oval 223"/>
          <p:cNvSpPr>
            <a:spLocks noChangeArrowheads="1"/>
          </p:cNvSpPr>
          <p:nvPr/>
        </p:nvSpPr>
        <p:spPr bwMode="auto">
          <a:xfrm flipH="1" flipV="1">
            <a:off x="3370263" y="2135188"/>
            <a:ext cx="34925" cy="34925"/>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31" name="Oval 224"/>
          <p:cNvSpPr>
            <a:spLocks noChangeArrowheads="1"/>
          </p:cNvSpPr>
          <p:nvPr/>
        </p:nvSpPr>
        <p:spPr bwMode="auto">
          <a:xfrm flipH="1" flipV="1">
            <a:off x="3370263" y="2287588"/>
            <a:ext cx="34925" cy="34925"/>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32" name="Oval 225"/>
          <p:cNvSpPr>
            <a:spLocks noChangeArrowheads="1"/>
          </p:cNvSpPr>
          <p:nvPr/>
        </p:nvSpPr>
        <p:spPr bwMode="auto">
          <a:xfrm flipH="1" flipV="1">
            <a:off x="3505200" y="2209800"/>
            <a:ext cx="33338" cy="33338"/>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33" name="Line 226"/>
          <p:cNvSpPr>
            <a:spLocks noChangeShapeType="1"/>
          </p:cNvSpPr>
          <p:nvPr/>
        </p:nvSpPr>
        <p:spPr bwMode="auto">
          <a:xfrm flipH="1">
            <a:off x="3409950" y="2239963"/>
            <a:ext cx="95250" cy="53975"/>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1034" name="Oval 227"/>
          <p:cNvSpPr>
            <a:spLocks noChangeArrowheads="1"/>
          </p:cNvSpPr>
          <p:nvPr/>
        </p:nvSpPr>
        <p:spPr bwMode="auto">
          <a:xfrm flipV="1">
            <a:off x="2986088" y="2132013"/>
            <a:ext cx="34925" cy="34925"/>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35" name="Oval 228"/>
          <p:cNvSpPr>
            <a:spLocks noChangeArrowheads="1"/>
          </p:cNvSpPr>
          <p:nvPr/>
        </p:nvSpPr>
        <p:spPr bwMode="auto">
          <a:xfrm flipV="1">
            <a:off x="2986088" y="2284413"/>
            <a:ext cx="34925" cy="34925"/>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36" name="Oval 229"/>
          <p:cNvSpPr>
            <a:spLocks noChangeArrowheads="1"/>
          </p:cNvSpPr>
          <p:nvPr/>
        </p:nvSpPr>
        <p:spPr bwMode="auto">
          <a:xfrm flipV="1">
            <a:off x="2852738" y="2206625"/>
            <a:ext cx="33337" cy="33338"/>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037" name="Line 230"/>
          <p:cNvSpPr>
            <a:spLocks noChangeShapeType="1"/>
          </p:cNvSpPr>
          <p:nvPr/>
        </p:nvSpPr>
        <p:spPr bwMode="auto">
          <a:xfrm>
            <a:off x="2890838" y="2232025"/>
            <a:ext cx="76200" cy="44450"/>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1038" name="Line 231"/>
          <p:cNvSpPr>
            <a:spLocks noChangeShapeType="1"/>
          </p:cNvSpPr>
          <p:nvPr/>
        </p:nvSpPr>
        <p:spPr bwMode="auto">
          <a:xfrm>
            <a:off x="3005138" y="2030413"/>
            <a:ext cx="0" cy="104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39" name="Line 232"/>
          <p:cNvSpPr>
            <a:spLocks noChangeShapeType="1"/>
          </p:cNvSpPr>
          <p:nvPr/>
        </p:nvSpPr>
        <p:spPr bwMode="auto">
          <a:xfrm flipH="1">
            <a:off x="2722563" y="2225675"/>
            <a:ext cx="120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40" name="Text Box 233"/>
          <p:cNvSpPr txBox="1">
            <a:spLocks noChangeArrowheads="1"/>
          </p:cNvSpPr>
          <p:nvPr/>
        </p:nvSpPr>
        <p:spPr bwMode="auto">
          <a:xfrm>
            <a:off x="3927475" y="1474788"/>
            <a:ext cx="7953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spAutoFit/>
          </a:bodyPr>
          <a:lstStyle>
            <a:lvl1pPr defTabSz="571500" eaLnBrk="0" hangingPunct="0">
              <a:defRPr sz="2400">
                <a:solidFill>
                  <a:schemeClr val="tx1"/>
                </a:solidFill>
                <a:latin typeface="Times New Roman" pitchFamily="18" charset="0"/>
              </a:defRPr>
            </a:lvl1pPr>
            <a:lvl2pPr marL="742950" indent="-285750" defTabSz="571500" eaLnBrk="0" hangingPunct="0">
              <a:defRPr sz="2400">
                <a:solidFill>
                  <a:schemeClr val="tx1"/>
                </a:solidFill>
                <a:latin typeface="Times New Roman" pitchFamily="18" charset="0"/>
              </a:defRPr>
            </a:lvl2pPr>
            <a:lvl3pPr marL="1143000" indent="-228600" defTabSz="571500" eaLnBrk="0" hangingPunct="0">
              <a:defRPr sz="2400">
                <a:solidFill>
                  <a:schemeClr val="tx1"/>
                </a:solidFill>
                <a:latin typeface="Times New Roman" pitchFamily="18" charset="0"/>
              </a:defRPr>
            </a:lvl3pPr>
            <a:lvl4pPr marL="1600200" indent="-228600" defTabSz="571500" eaLnBrk="0" hangingPunct="0">
              <a:defRPr sz="2400">
                <a:solidFill>
                  <a:schemeClr val="tx1"/>
                </a:solidFill>
                <a:latin typeface="Times New Roman" pitchFamily="18" charset="0"/>
              </a:defRPr>
            </a:lvl4pPr>
            <a:lvl5pPr marL="2057400" indent="-228600" defTabSz="571500" eaLnBrk="0" hangingPunct="0">
              <a:defRPr sz="2400">
                <a:solidFill>
                  <a:schemeClr val="tx1"/>
                </a:solidFill>
                <a:latin typeface="Times New Roman" pitchFamily="18" charset="0"/>
              </a:defRPr>
            </a:lvl5pPr>
            <a:lvl6pPr marL="2514600" indent="-228600" defTabSz="571500" eaLnBrk="0" fontAlgn="base" hangingPunct="0">
              <a:spcBef>
                <a:spcPct val="0"/>
              </a:spcBef>
              <a:spcAft>
                <a:spcPct val="0"/>
              </a:spcAft>
              <a:defRPr sz="2400">
                <a:solidFill>
                  <a:schemeClr val="tx1"/>
                </a:solidFill>
                <a:latin typeface="Times New Roman" pitchFamily="18" charset="0"/>
              </a:defRPr>
            </a:lvl6pPr>
            <a:lvl7pPr marL="2971800" indent="-228600" defTabSz="571500" eaLnBrk="0" fontAlgn="base" hangingPunct="0">
              <a:spcBef>
                <a:spcPct val="0"/>
              </a:spcBef>
              <a:spcAft>
                <a:spcPct val="0"/>
              </a:spcAft>
              <a:defRPr sz="2400">
                <a:solidFill>
                  <a:schemeClr val="tx1"/>
                </a:solidFill>
                <a:latin typeface="Times New Roman" pitchFamily="18" charset="0"/>
              </a:defRPr>
            </a:lvl7pPr>
            <a:lvl8pPr marL="3429000" indent="-228600" defTabSz="571500" eaLnBrk="0" fontAlgn="base" hangingPunct="0">
              <a:spcBef>
                <a:spcPct val="0"/>
              </a:spcBef>
              <a:spcAft>
                <a:spcPct val="0"/>
              </a:spcAft>
              <a:defRPr sz="2400">
                <a:solidFill>
                  <a:schemeClr val="tx1"/>
                </a:solidFill>
                <a:latin typeface="Times New Roman" pitchFamily="18" charset="0"/>
              </a:defRPr>
            </a:lvl8pPr>
            <a:lvl9pPr marL="3886200" indent="-228600" defTabSz="571500" eaLnBrk="0" fontAlgn="base" hangingPunct="0">
              <a:spcBef>
                <a:spcPct val="0"/>
              </a:spcBef>
              <a:spcAft>
                <a:spcPct val="0"/>
              </a:spcAft>
              <a:defRPr sz="2400">
                <a:solidFill>
                  <a:schemeClr val="tx1"/>
                </a:solidFill>
                <a:latin typeface="Times New Roman" pitchFamily="18" charset="0"/>
              </a:defRPr>
            </a:lvl9pPr>
          </a:lstStyle>
          <a:p>
            <a:pPr algn="ctr"/>
            <a:r>
              <a:rPr lang="en-US" sz="900">
                <a:solidFill>
                  <a:srgbClr val="000000"/>
                </a:solidFill>
                <a:cs typeface="Times New Roman" pitchFamily="18" charset="0"/>
              </a:rPr>
              <a:t>YIG filter with bypass relay</a:t>
            </a:r>
          </a:p>
        </p:txBody>
      </p:sp>
      <p:grpSp>
        <p:nvGrpSpPr>
          <p:cNvPr id="81041" name="Group 234"/>
          <p:cNvGrpSpPr>
            <a:grpSpLocks/>
          </p:cNvGrpSpPr>
          <p:nvPr/>
        </p:nvGrpSpPr>
        <p:grpSpPr bwMode="auto">
          <a:xfrm>
            <a:off x="4546600" y="2014538"/>
            <a:ext cx="168275" cy="187325"/>
            <a:chOff x="387" y="1229"/>
            <a:chExt cx="106" cy="118"/>
          </a:xfrm>
        </p:grpSpPr>
        <p:sp>
          <p:nvSpPr>
            <p:cNvPr id="81202" name="Oval 235"/>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03" name="Oval 236"/>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04" name="Oval 237"/>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05" name="Line 238"/>
            <p:cNvSpPr>
              <a:spLocks noChangeShapeType="1"/>
            </p:cNvSpPr>
            <p:nvPr/>
          </p:nvSpPr>
          <p:spPr bwMode="auto">
            <a:xfrm flipH="1">
              <a:off x="421" y="1286"/>
              <a:ext cx="60" cy="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1042" name="Group 239"/>
          <p:cNvGrpSpPr>
            <a:grpSpLocks/>
          </p:cNvGrpSpPr>
          <p:nvPr/>
        </p:nvGrpSpPr>
        <p:grpSpPr bwMode="auto">
          <a:xfrm flipH="1">
            <a:off x="3910013" y="2019300"/>
            <a:ext cx="168275" cy="187325"/>
            <a:chOff x="387" y="1229"/>
            <a:chExt cx="106" cy="118"/>
          </a:xfrm>
        </p:grpSpPr>
        <p:sp>
          <p:nvSpPr>
            <p:cNvPr id="81198" name="Oval 240"/>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99" name="Oval 241"/>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00" name="Oval 242"/>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201" name="Line 243"/>
            <p:cNvSpPr>
              <a:spLocks noChangeShapeType="1"/>
            </p:cNvSpPr>
            <p:nvPr/>
          </p:nvSpPr>
          <p:spPr bwMode="auto">
            <a:xfrm flipH="1">
              <a:off x="421" y="1286"/>
              <a:ext cx="60" cy="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81043" name="Line 244"/>
          <p:cNvSpPr>
            <a:spLocks noChangeShapeType="1"/>
          </p:cNvSpPr>
          <p:nvPr/>
        </p:nvSpPr>
        <p:spPr bwMode="auto">
          <a:xfrm flipV="1">
            <a:off x="4078288" y="2197100"/>
            <a:ext cx="88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044" name="Line 245"/>
          <p:cNvSpPr>
            <a:spLocks noChangeShapeType="1"/>
          </p:cNvSpPr>
          <p:nvPr/>
        </p:nvSpPr>
        <p:spPr bwMode="auto">
          <a:xfrm flipV="1">
            <a:off x="2444750" y="2568575"/>
            <a:ext cx="1143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1045" name="Group 246"/>
          <p:cNvGrpSpPr>
            <a:grpSpLocks/>
          </p:cNvGrpSpPr>
          <p:nvPr/>
        </p:nvGrpSpPr>
        <p:grpSpPr bwMode="auto">
          <a:xfrm>
            <a:off x="1389063" y="3932238"/>
            <a:ext cx="1081087" cy="504825"/>
            <a:chOff x="657" y="2477"/>
            <a:chExt cx="681" cy="318"/>
          </a:xfrm>
        </p:grpSpPr>
        <p:sp>
          <p:nvSpPr>
            <p:cNvPr id="81170" name="Text Box 247"/>
            <p:cNvSpPr txBox="1">
              <a:spLocks noChangeArrowheads="1"/>
            </p:cNvSpPr>
            <p:nvPr/>
          </p:nvSpPr>
          <p:spPr bwMode="auto">
            <a:xfrm>
              <a:off x="657" y="2477"/>
              <a:ext cx="68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1 dB-step electronic atten</a:t>
              </a:r>
            </a:p>
          </p:txBody>
        </p:sp>
        <p:grpSp>
          <p:nvGrpSpPr>
            <p:cNvPr id="81171" name="Group 248"/>
            <p:cNvGrpSpPr>
              <a:grpSpLocks/>
            </p:cNvGrpSpPr>
            <p:nvPr/>
          </p:nvGrpSpPr>
          <p:grpSpPr bwMode="auto">
            <a:xfrm>
              <a:off x="703" y="2632"/>
              <a:ext cx="272" cy="163"/>
              <a:chOff x="703" y="2677"/>
              <a:chExt cx="272" cy="163"/>
            </a:xfrm>
          </p:grpSpPr>
          <p:grpSp>
            <p:nvGrpSpPr>
              <p:cNvPr id="81172" name="Group 249"/>
              <p:cNvGrpSpPr>
                <a:grpSpLocks/>
              </p:cNvGrpSpPr>
              <p:nvPr/>
            </p:nvGrpSpPr>
            <p:grpSpPr bwMode="auto">
              <a:xfrm>
                <a:off x="733" y="2695"/>
                <a:ext cx="210" cy="133"/>
                <a:chOff x="733" y="2602"/>
                <a:chExt cx="210" cy="133"/>
              </a:xfrm>
            </p:grpSpPr>
            <p:grpSp>
              <p:nvGrpSpPr>
                <p:cNvPr id="81174" name="Group 250"/>
                <p:cNvGrpSpPr>
                  <a:grpSpLocks/>
                </p:cNvGrpSpPr>
                <p:nvPr/>
              </p:nvGrpSpPr>
              <p:grpSpPr bwMode="auto">
                <a:xfrm>
                  <a:off x="733" y="2602"/>
                  <a:ext cx="32" cy="128"/>
                  <a:chOff x="2880" y="2160"/>
                  <a:chExt cx="96" cy="480"/>
                </a:xfrm>
              </p:grpSpPr>
              <p:cxnSp>
                <p:nvCxnSpPr>
                  <p:cNvPr id="81193" name="AutoShape 251"/>
                  <p:cNvCxnSpPr>
                    <a:cxnSpLocks noChangeShapeType="1"/>
                  </p:cNvCxnSpPr>
                  <p:nvPr/>
                </p:nvCxnSpPr>
                <p:spPr bwMode="auto">
                  <a:xfrm>
                    <a:off x="2880" y="2160"/>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94" name="AutoShape 252"/>
                  <p:cNvCxnSpPr>
                    <a:cxnSpLocks noChangeShapeType="1"/>
                  </p:cNvCxnSpPr>
                  <p:nvPr/>
                </p:nvCxnSpPr>
                <p:spPr bwMode="auto">
                  <a:xfrm flipH="1">
                    <a:off x="2880" y="2256"/>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95" name="AutoShape 253"/>
                  <p:cNvCxnSpPr>
                    <a:cxnSpLocks noChangeShapeType="1"/>
                  </p:cNvCxnSpPr>
                  <p:nvPr/>
                </p:nvCxnSpPr>
                <p:spPr bwMode="auto">
                  <a:xfrm>
                    <a:off x="2880" y="2352"/>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96" name="AutoShape 254"/>
                  <p:cNvCxnSpPr>
                    <a:cxnSpLocks noChangeShapeType="1"/>
                  </p:cNvCxnSpPr>
                  <p:nvPr/>
                </p:nvCxnSpPr>
                <p:spPr bwMode="auto">
                  <a:xfrm>
                    <a:off x="2880" y="2544"/>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97" name="AutoShape 255"/>
                  <p:cNvCxnSpPr>
                    <a:cxnSpLocks noChangeShapeType="1"/>
                  </p:cNvCxnSpPr>
                  <p:nvPr/>
                </p:nvCxnSpPr>
                <p:spPr bwMode="auto">
                  <a:xfrm flipH="1">
                    <a:off x="2880" y="2448"/>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81175" name="Group 256"/>
                <p:cNvGrpSpPr>
                  <a:grpSpLocks/>
                </p:cNvGrpSpPr>
                <p:nvPr/>
              </p:nvGrpSpPr>
              <p:grpSpPr bwMode="auto">
                <a:xfrm>
                  <a:off x="795" y="2606"/>
                  <a:ext cx="33" cy="128"/>
                  <a:chOff x="2880" y="2160"/>
                  <a:chExt cx="96" cy="480"/>
                </a:xfrm>
              </p:grpSpPr>
              <p:cxnSp>
                <p:nvCxnSpPr>
                  <p:cNvPr id="81188" name="AutoShape 257"/>
                  <p:cNvCxnSpPr>
                    <a:cxnSpLocks noChangeShapeType="1"/>
                  </p:cNvCxnSpPr>
                  <p:nvPr/>
                </p:nvCxnSpPr>
                <p:spPr bwMode="auto">
                  <a:xfrm>
                    <a:off x="2880" y="2160"/>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89" name="AutoShape 258"/>
                  <p:cNvCxnSpPr>
                    <a:cxnSpLocks noChangeShapeType="1"/>
                  </p:cNvCxnSpPr>
                  <p:nvPr/>
                </p:nvCxnSpPr>
                <p:spPr bwMode="auto">
                  <a:xfrm flipH="1">
                    <a:off x="2880" y="2256"/>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90" name="AutoShape 259"/>
                  <p:cNvCxnSpPr>
                    <a:cxnSpLocks noChangeShapeType="1"/>
                  </p:cNvCxnSpPr>
                  <p:nvPr/>
                </p:nvCxnSpPr>
                <p:spPr bwMode="auto">
                  <a:xfrm>
                    <a:off x="2880" y="2352"/>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91" name="AutoShape 260"/>
                  <p:cNvCxnSpPr>
                    <a:cxnSpLocks noChangeShapeType="1"/>
                  </p:cNvCxnSpPr>
                  <p:nvPr/>
                </p:nvCxnSpPr>
                <p:spPr bwMode="auto">
                  <a:xfrm>
                    <a:off x="2880" y="2544"/>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92" name="AutoShape 261"/>
                  <p:cNvCxnSpPr>
                    <a:cxnSpLocks noChangeShapeType="1"/>
                  </p:cNvCxnSpPr>
                  <p:nvPr/>
                </p:nvCxnSpPr>
                <p:spPr bwMode="auto">
                  <a:xfrm flipH="1">
                    <a:off x="2880" y="2448"/>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81176" name="Group 262"/>
                <p:cNvGrpSpPr>
                  <a:grpSpLocks/>
                </p:cNvGrpSpPr>
                <p:nvPr/>
              </p:nvGrpSpPr>
              <p:grpSpPr bwMode="auto">
                <a:xfrm>
                  <a:off x="852" y="2607"/>
                  <a:ext cx="32" cy="128"/>
                  <a:chOff x="2880" y="2160"/>
                  <a:chExt cx="96" cy="480"/>
                </a:xfrm>
              </p:grpSpPr>
              <p:cxnSp>
                <p:nvCxnSpPr>
                  <p:cNvPr id="81183" name="AutoShape 263"/>
                  <p:cNvCxnSpPr>
                    <a:cxnSpLocks noChangeShapeType="1"/>
                  </p:cNvCxnSpPr>
                  <p:nvPr/>
                </p:nvCxnSpPr>
                <p:spPr bwMode="auto">
                  <a:xfrm>
                    <a:off x="2880" y="2160"/>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84" name="AutoShape 264"/>
                  <p:cNvCxnSpPr>
                    <a:cxnSpLocks noChangeShapeType="1"/>
                  </p:cNvCxnSpPr>
                  <p:nvPr/>
                </p:nvCxnSpPr>
                <p:spPr bwMode="auto">
                  <a:xfrm flipH="1">
                    <a:off x="2880" y="2256"/>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85" name="AutoShape 265"/>
                  <p:cNvCxnSpPr>
                    <a:cxnSpLocks noChangeShapeType="1"/>
                  </p:cNvCxnSpPr>
                  <p:nvPr/>
                </p:nvCxnSpPr>
                <p:spPr bwMode="auto">
                  <a:xfrm>
                    <a:off x="2880" y="2352"/>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86" name="AutoShape 266"/>
                  <p:cNvCxnSpPr>
                    <a:cxnSpLocks noChangeShapeType="1"/>
                  </p:cNvCxnSpPr>
                  <p:nvPr/>
                </p:nvCxnSpPr>
                <p:spPr bwMode="auto">
                  <a:xfrm>
                    <a:off x="2880" y="2544"/>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87" name="AutoShape 267"/>
                  <p:cNvCxnSpPr>
                    <a:cxnSpLocks noChangeShapeType="1"/>
                  </p:cNvCxnSpPr>
                  <p:nvPr/>
                </p:nvCxnSpPr>
                <p:spPr bwMode="auto">
                  <a:xfrm flipH="1">
                    <a:off x="2880" y="2448"/>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nvGrpSpPr>
                <p:cNvPr id="81177" name="Group 268"/>
                <p:cNvGrpSpPr>
                  <a:grpSpLocks/>
                </p:cNvGrpSpPr>
                <p:nvPr/>
              </p:nvGrpSpPr>
              <p:grpSpPr bwMode="auto">
                <a:xfrm>
                  <a:off x="910" y="2607"/>
                  <a:ext cx="33" cy="128"/>
                  <a:chOff x="2880" y="2160"/>
                  <a:chExt cx="96" cy="480"/>
                </a:xfrm>
              </p:grpSpPr>
              <p:cxnSp>
                <p:nvCxnSpPr>
                  <p:cNvPr id="81178" name="AutoShape 269"/>
                  <p:cNvCxnSpPr>
                    <a:cxnSpLocks noChangeShapeType="1"/>
                  </p:cNvCxnSpPr>
                  <p:nvPr/>
                </p:nvCxnSpPr>
                <p:spPr bwMode="auto">
                  <a:xfrm>
                    <a:off x="2880" y="2160"/>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79" name="AutoShape 270"/>
                  <p:cNvCxnSpPr>
                    <a:cxnSpLocks noChangeShapeType="1"/>
                  </p:cNvCxnSpPr>
                  <p:nvPr/>
                </p:nvCxnSpPr>
                <p:spPr bwMode="auto">
                  <a:xfrm flipH="1">
                    <a:off x="2880" y="2256"/>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80" name="AutoShape 271"/>
                  <p:cNvCxnSpPr>
                    <a:cxnSpLocks noChangeShapeType="1"/>
                  </p:cNvCxnSpPr>
                  <p:nvPr/>
                </p:nvCxnSpPr>
                <p:spPr bwMode="auto">
                  <a:xfrm>
                    <a:off x="2880" y="2352"/>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81" name="AutoShape 272"/>
                  <p:cNvCxnSpPr>
                    <a:cxnSpLocks noChangeShapeType="1"/>
                  </p:cNvCxnSpPr>
                  <p:nvPr/>
                </p:nvCxnSpPr>
                <p:spPr bwMode="auto">
                  <a:xfrm>
                    <a:off x="2880" y="2544"/>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1182" name="AutoShape 273"/>
                  <p:cNvCxnSpPr>
                    <a:cxnSpLocks noChangeShapeType="1"/>
                  </p:cNvCxnSpPr>
                  <p:nvPr/>
                </p:nvCxnSpPr>
                <p:spPr bwMode="auto">
                  <a:xfrm flipH="1">
                    <a:off x="2880" y="2448"/>
                    <a:ext cx="96" cy="96"/>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sp>
            <p:nvSpPr>
              <p:cNvPr id="81173" name="Rectangle 274"/>
              <p:cNvSpPr>
                <a:spLocks noChangeArrowheads="1"/>
              </p:cNvSpPr>
              <p:nvPr/>
            </p:nvSpPr>
            <p:spPr bwMode="auto">
              <a:xfrm>
                <a:off x="703" y="2677"/>
                <a:ext cx="272" cy="163"/>
              </a:xfrm>
              <a:prstGeom prst="rect">
                <a:avLst/>
              </a:prstGeom>
              <a:solidFill>
                <a:schemeClr val="accent1">
                  <a:alpha val="23137"/>
                </a:schemeClr>
              </a:solidFill>
              <a:ln w="9525">
                <a:solidFill>
                  <a:schemeClr val="tx1"/>
                </a:solidFill>
                <a:miter lim="800000"/>
                <a:headEnd/>
                <a:tailEnd/>
              </a:ln>
            </p:spPr>
            <p:txBody>
              <a:bodyPr wrap="none" anchor="ctr"/>
              <a:lstStyle/>
              <a:p>
                <a:pPr algn="ctr"/>
                <a:endParaRPr lang="en-US" sz="800">
                  <a:solidFill>
                    <a:srgbClr val="000000"/>
                  </a:solidFill>
                  <a:cs typeface="Times New Roman" pitchFamily="18" charset="0"/>
                </a:endParaRPr>
              </a:p>
            </p:txBody>
          </p:sp>
        </p:grpSp>
      </p:grpSp>
      <p:grpSp>
        <p:nvGrpSpPr>
          <p:cNvPr id="81046" name="Group 275"/>
          <p:cNvGrpSpPr>
            <a:grpSpLocks/>
          </p:cNvGrpSpPr>
          <p:nvPr/>
        </p:nvGrpSpPr>
        <p:grpSpPr bwMode="auto">
          <a:xfrm>
            <a:off x="3295650" y="4743450"/>
            <a:ext cx="304800" cy="304800"/>
            <a:chOff x="2064" y="2205"/>
            <a:chExt cx="192" cy="192"/>
          </a:xfrm>
        </p:grpSpPr>
        <p:sp>
          <p:nvSpPr>
            <p:cNvPr id="81168" name="Oval 276"/>
            <p:cNvSpPr>
              <a:spLocks noChangeArrowheads="1"/>
            </p:cNvSpPr>
            <p:nvPr/>
          </p:nvSpPr>
          <p:spPr bwMode="auto">
            <a:xfrm>
              <a:off x="2064" y="2205"/>
              <a:ext cx="192" cy="192"/>
            </a:xfrm>
            <a:prstGeom prst="ellipse">
              <a:avLst/>
            </a:prstGeom>
            <a:solidFill>
              <a:srgbClr val="0066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69" name="Freeform 277"/>
            <p:cNvSpPr>
              <a:spLocks/>
            </p:cNvSpPr>
            <p:nvPr/>
          </p:nvSpPr>
          <p:spPr bwMode="auto">
            <a:xfrm>
              <a:off x="2089" y="2255"/>
              <a:ext cx="136" cy="90"/>
            </a:xfrm>
            <a:custGeom>
              <a:avLst/>
              <a:gdLst>
                <a:gd name="T0" fmla="*/ 0 w 403"/>
                <a:gd name="T1" fmla="*/ 0 h 248"/>
                <a:gd name="T2" fmla="*/ 0 w 403"/>
                <a:gd name="T3" fmla="*/ 0 h 248"/>
                <a:gd name="T4" fmla="*/ 0 w 403"/>
                <a:gd name="T5" fmla="*/ 0 h 248"/>
                <a:gd name="T6" fmla="*/ 0 w 403"/>
                <a:gd name="T7" fmla="*/ 0 h 248"/>
                <a:gd name="T8" fmla="*/ 0 w 403"/>
                <a:gd name="T9" fmla="*/ 0 h 248"/>
                <a:gd name="T10" fmla="*/ 0 w 403"/>
                <a:gd name="T11" fmla="*/ 0 h 248"/>
                <a:gd name="T12" fmla="*/ 0 w 403"/>
                <a:gd name="T13" fmla="*/ 0 h 248"/>
                <a:gd name="T14" fmla="*/ 0 w 403"/>
                <a:gd name="T15" fmla="*/ 0 h 248"/>
                <a:gd name="T16" fmla="*/ 0 w 403"/>
                <a:gd name="T17" fmla="*/ 0 h 248"/>
                <a:gd name="T18" fmla="*/ 0 w 403"/>
                <a:gd name="T19" fmla="*/ 0 h 248"/>
                <a:gd name="T20" fmla="*/ 0 w 403"/>
                <a:gd name="T21" fmla="*/ 0 h 248"/>
                <a:gd name="T22" fmla="*/ 0 w 403"/>
                <a:gd name="T23" fmla="*/ 0 h 248"/>
                <a:gd name="T24" fmla="*/ 0 w 403"/>
                <a:gd name="T25" fmla="*/ 0 h 248"/>
                <a:gd name="T26" fmla="*/ 0 w 403"/>
                <a:gd name="T27" fmla="*/ 0 h 248"/>
                <a:gd name="T28" fmla="*/ 0 w 403"/>
                <a:gd name="T29" fmla="*/ 0 h 248"/>
                <a:gd name="T30" fmla="*/ 0 w 403"/>
                <a:gd name="T31" fmla="*/ 0 h 248"/>
                <a:gd name="T32" fmla="*/ 0 w 403"/>
                <a:gd name="T33" fmla="*/ 0 h 248"/>
                <a:gd name="T34" fmla="*/ 0 w 403"/>
                <a:gd name="T35" fmla="*/ 0 h 248"/>
                <a:gd name="T36" fmla="*/ 0 w 403"/>
                <a:gd name="T37" fmla="*/ 0 h 248"/>
                <a:gd name="T38" fmla="*/ 0 w 403"/>
                <a:gd name="T39" fmla="*/ 0 h 248"/>
                <a:gd name="T40" fmla="*/ 0 w 403"/>
                <a:gd name="T41" fmla="*/ 0 h 248"/>
                <a:gd name="T42" fmla="*/ 0 w 403"/>
                <a:gd name="T43" fmla="*/ 0 h 248"/>
                <a:gd name="T44" fmla="*/ 0 w 403"/>
                <a:gd name="T45" fmla="*/ 0 h 248"/>
                <a:gd name="T46" fmla="*/ 0 w 403"/>
                <a:gd name="T47" fmla="*/ 0 h 248"/>
                <a:gd name="T48" fmla="*/ 0 w 403"/>
                <a:gd name="T49" fmla="*/ 0 h 248"/>
                <a:gd name="T50" fmla="*/ 0 w 403"/>
                <a:gd name="T51" fmla="*/ 0 h 248"/>
                <a:gd name="T52" fmla="*/ 0 w 403"/>
                <a:gd name="T53" fmla="*/ 0 h 248"/>
                <a:gd name="T54" fmla="*/ 0 w 403"/>
                <a:gd name="T55" fmla="*/ 0 h 248"/>
                <a:gd name="T56" fmla="*/ 0 w 403"/>
                <a:gd name="T57" fmla="*/ 0 h 248"/>
                <a:gd name="T58" fmla="*/ 0 w 403"/>
                <a:gd name="T59" fmla="*/ 0 h 248"/>
                <a:gd name="T60" fmla="*/ 0 w 403"/>
                <a:gd name="T61" fmla="*/ 0 h 248"/>
                <a:gd name="T62" fmla="*/ 0 w 403"/>
                <a:gd name="T63" fmla="*/ 0 h 248"/>
                <a:gd name="T64" fmla="*/ 0 w 403"/>
                <a:gd name="T65" fmla="*/ 0 h 248"/>
                <a:gd name="T66" fmla="*/ 0 w 403"/>
                <a:gd name="T67" fmla="*/ 0 h 248"/>
                <a:gd name="T68" fmla="*/ 0 w 403"/>
                <a:gd name="T69" fmla="*/ 0 h 248"/>
                <a:gd name="T70" fmla="*/ 0 w 403"/>
                <a:gd name="T71" fmla="*/ 0 h 248"/>
                <a:gd name="T72" fmla="*/ 0 w 403"/>
                <a:gd name="T73" fmla="*/ 0 h 248"/>
                <a:gd name="T74" fmla="*/ 0 w 403"/>
                <a:gd name="T75" fmla="*/ 0 h 248"/>
                <a:gd name="T76" fmla="*/ 0 w 403"/>
                <a:gd name="T77" fmla="*/ 0 h 248"/>
                <a:gd name="T78" fmla="*/ 0 w 403"/>
                <a:gd name="T79" fmla="*/ 0 h 248"/>
                <a:gd name="T80" fmla="*/ 0 w 403"/>
                <a:gd name="T81" fmla="*/ 0 h 248"/>
                <a:gd name="T82" fmla="*/ 0 w 403"/>
                <a:gd name="T83" fmla="*/ 0 h 248"/>
                <a:gd name="T84" fmla="*/ 0 w 403"/>
                <a:gd name="T85" fmla="*/ 0 h 248"/>
                <a:gd name="T86" fmla="*/ 0 w 403"/>
                <a:gd name="T87" fmla="*/ 0 h 248"/>
                <a:gd name="T88" fmla="*/ 0 w 403"/>
                <a:gd name="T89" fmla="*/ 0 h 248"/>
                <a:gd name="T90" fmla="*/ 0 w 403"/>
                <a:gd name="T91" fmla="*/ 0 h 248"/>
                <a:gd name="T92" fmla="*/ 0 w 403"/>
                <a:gd name="T93" fmla="*/ 0 h 248"/>
                <a:gd name="T94" fmla="*/ 0 w 403"/>
                <a:gd name="T95" fmla="*/ 0 h 248"/>
                <a:gd name="T96" fmla="*/ 0 w 403"/>
                <a:gd name="T97" fmla="*/ 0 h 2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3"/>
                <a:gd name="T148" fmla="*/ 0 h 248"/>
                <a:gd name="T149" fmla="*/ 403 w 403"/>
                <a:gd name="T150" fmla="*/ 248 h 2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3" h="248">
                  <a:moveTo>
                    <a:pt x="0" y="156"/>
                  </a:moveTo>
                  <a:lnTo>
                    <a:pt x="0" y="156"/>
                  </a:lnTo>
                  <a:lnTo>
                    <a:pt x="2" y="151"/>
                  </a:lnTo>
                  <a:lnTo>
                    <a:pt x="5" y="143"/>
                  </a:lnTo>
                  <a:lnTo>
                    <a:pt x="10" y="133"/>
                  </a:lnTo>
                  <a:lnTo>
                    <a:pt x="15" y="121"/>
                  </a:lnTo>
                  <a:lnTo>
                    <a:pt x="22" y="108"/>
                  </a:lnTo>
                  <a:lnTo>
                    <a:pt x="29" y="94"/>
                  </a:lnTo>
                  <a:lnTo>
                    <a:pt x="38" y="79"/>
                  </a:lnTo>
                  <a:lnTo>
                    <a:pt x="46" y="66"/>
                  </a:lnTo>
                  <a:lnTo>
                    <a:pt x="55" y="51"/>
                  </a:lnTo>
                  <a:lnTo>
                    <a:pt x="65" y="38"/>
                  </a:lnTo>
                  <a:lnTo>
                    <a:pt x="74" y="25"/>
                  </a:lnTo>
                  <a:lnTo>
                    <a:pt x="83" y="15"/>
                  </a:lnTo>
                  <a:lnTo>
                    <a:pt x="93" y="7"/>
                  </a:lnTo>
                  <a:lnTo>
                    <a:pt x="102" y="2"/>
                  </a:lnTo>
                  <a:lnTo>
                    <a:pt x="111" y="0"/>
                  </a:lnTo>
                  <a:lnTo>
                    <a:pt x="123" y="4"/>
                  </a:lnTo>
                  <a:lnTo>
                    <a:pt x="136" y="11"/>
                  </a:lnTo>
                  <a:lnTo>
                    <a:pt x="147" y="25"/>
                  </a:lnTo>
                  <a:lnTo>
                    <a:pt x="159" y="39"/>
                  </a:lnTo>
                  <a:lnTo>
                    <a:pt x="168" y="59"/>
                  </a:lnTo>
                  <a:lnTo>
                    <a:pt x="180" y="79"/>
                  </a:lnTo>
                  <a:lnTo>
                    <a:pt x="189" y="102"/>
                  </a:lnTo>
                  <a:lnTo>
                    <a:pt x="200" y="124"/>
                  </a:lnTo>
                  <a:lnTo>
                    <a:pt x="210" y="147"/>
                  </a:lnTo>
                  <a:lnTo>
                    <a:pt x="219" y="170"/>
                  </a:lnTo>
                  <a:lnTo>
                    <a:pt x="229" y="191"/>
                  </a:lnTo>
                  <a:lnTo>
                    <a:pt x="241" y="209"/>
                  </a:lnTo>
                  <a:lnTo>
                    <a:pt x="252" y="226"/>
                  </a:lnTo>
                  <a:lnTo>
                    <a:pt x="263" y="237"/>
                  </a:lnTo>
                  <a:lnTo>
                    <a:pt x="276" y="245"/>
                  </a:lnTo>
                  <a:lnTo>
                    <a:pt x="289" y="247"/>
                  </a:lnTo>
                  <a:lnTo>
                    <a:pt x="297" y="247"/>
                  </a:lnTo>
                  <a:lnTo>
                    <a:pt x="307" y="242"/>
                  </a:lnTo>
                  <a:lnTo>
                    <a:pt x="316" y="234"/>
                  </a:lnTo>
                  <a:lnTo>
                    <a:pt x="326" y="224"/>
                  </a:lnTo>
                  <a:lnTo>
                    <a:pt x="335" y="212"/>
                  </a:lnTo>
                  <a:lnTo>
                    <a:pt x="344" y="199"/>
                  </a:lnTo>
                  <a:lnTo>
                    <a:pt x="353" y="184"/>
                  </a:lnTo>
                  <a:lnTo>
                    <a:pt x="362" y="169"/>
                  </a:lnTo>
                  <a:lnTo>
                    <a:pt x="370" y="156"/>
                  </a:lnTo>
                  <a:lnTo>
                    <a:pt x="377" y="141"/>
                  </a:lnTo>
                  <a:lnTo>
                    <a:pt x="384" y="128"/>
                  </a:lnTo>
                  <a:lnTo>
                    <a:pt x="390" y="116"/>
                  </a:lnTo>
                  <a:lnTo>
                    <a:pt x="395" y="106"/>
                  </a:lnTo>
                  <a:lnTo>
                    <a:pt x="398" y="98"/>
                  </a:lnTo>
                  <a:lnTo>
                    <a:pt x="401" y="93"/>
                  </a:lnTo>
                  <a:lnTo>
                    <a:pt x="402" y="91"/>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1047" name="Group 278"/>
          <p:cNvGrpSpPr>
            <a:grpSpLocks/>
          </p:cNvGrpSpPr>
          <p:nvPr/>
        </p:nvGrpSpPr>
        <p:grpSpPr bwMode="auto">
          <a:xfrm>
            <a:off x="687388" y="4586288"/>
            <a:ext cx="276225" cy="187325"/>
            <a:chOff x="574" y="2886"/>
            <a:chExt cx="174" cy="118"/>
          </a:xfrm>
        </p:grpSpPr>
        <p:sp>
          <p:nvSpPr>
            <p:cNvPr id="81163" name="Oval 279"/>
            <p:cNvSpPr>
              <a:spLocks noChangeArrowheads="1"/>
            </p:cNvSpPr>
            <p:nvPr/>
          </p:nvSpPr>
          <p:spPr bwMode="auto">
            <a:xfrm flipV="1">
              <a:off x="642" y="2933"/>
              <a:ext cx="21" cy="21"/>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64" name="Line 280"/>
            <p:cNvSpPr>
              <a:spLocks noChangeShapeType="1"/>
            </p:cNvSpPr>
            <p:nvPr/>
          </p:nvSpPr>
          <p:spPr bwMode="auto">
            <a:xfrm flipV="1">
              <a:off x="574" y="2943"/>
              <a:ext cx="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165" name="Oval 281"/>
            <p:cNvSpPr>
              <a:spLocks noChangeArrowheads="1"/>
            </p:cNvSpPr>
            <p:nvPr/>
          </p:nvSpPr>
          <p:spPr bwMode="auto">
            <a:xfrm flipV="1">
              <a:off x="726" y="2886"/>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66" name="Oval 282"/>
            <p:cNvSpPr>
              <a:spLocks noChangeArrowheads="1"/>
            </p:cNvSpPr>
            <p:nvPr/>
          </p:nvSpPr>
          <p:spPr bwMode="auto">
            <a:xfrm flipV="1">
              <a:off x="726" y="2982"/>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67" name="Line 283"/>
            <p:cNvSpPr>
              <a:spLocks noChangeShapeType="1"/>
            </p:cNvSpPr>
            <p:nvPr/>
          </p:nvSpPr>
          <p:spPr bwMode="auto">
            <a:xfrm>
              <a:off x="660" y="2949"/>
              <a:ext cx="60" cy="34"/>
            </a:xfrm>
            <a:prstGeom prst="line">
              <a:avLst/>
            </a:prstGeom>
            <a:noFill/>
            <a:ln w="9525">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81048" name="AutoShape 284"/>
          <p:cNvCxnSpPr>
            <a:cxnSpLocks noChangeShapeType="1"/>
            <a:stCxn id="81173" idx="1"/>
            <a:endCxn id="81160" idx="4"/>
          </p:cNvCxnSpPr>
          <p:nvPr/>
        </p:nvCxnSpPr>
        <p:spPr bwMode="auto">
          <a:xfrm rot="10800000" flipV="1">
            <a:off x="1317625" y="4308475"/>
            <a:ext cx="144463" cy="219075"/>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81049" name="AutoShape 285"/>
          <p:cNvCxnSpPr>
            <a:cxnSpLocks noChangeShapeType="1"/>
            <a:stCxn id="81152" idx="0"/>
            <a:endCxn id="81166" idx="0"/>
          </p:cNvCxnSpPr>
          <p:nvPr/>
        </p:nvCxnSpPr>
        <p:spPr bwMode="auto">
          <a:xfrm rot="16200000" flipV="1">
            <a:off x="1647031" y="4072732"/>
            <a:ext cx="66675" cy="1468438"/>
          </a:xfrm>
          <a:prstGeom prst="bentConnector3">
            <a:avLst>
              <a:gd name="adj1" fmla="val -585718"/>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nvGrpSpPr>
          <p:cNvPr id="81050" name="Group 286"/>
          <p:cNvGrpSpPr>
            <a:grpSpLocks/>
          </p:cNvGrpSpPr>
          <p:nvPr/>
        </p:nvGrpSpPr>
        <p:grpSpPr bwMode="auto">
          <a:xfrm>
            <a:off x="1165225" y="4527550"/>
            <a:ext cx="169863" cy="182563"/>
            <a:chOff x="777" y="2943"/>
            <a:chExt cx="107" cy="115"/>
          </a:xfrm>
        </p:grpSpPr>
        <p:sp>
          <p:nvSpPr>
            <p:cNvPr id="81159" name="Oval 287"/>
            <p:cNvSpPr>
              <a:spLocks noChangeArrowheads="1"/>
            </p:cNvSpPr>
            <p:nvPr/>
          </p:nvSpPr>
          <p:spPr bwMode="auto">
            <a:xfrm flipV="1">
              <a:off x="777" y="2987"/>
              <a:ext cx="21" cy="21"/>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60" name="Oval 288"/>
            <p:cNvSpPr>
              <a:spLocks noChangeArrowheads="1"/>
            </p:cNvSpPr>
            <p:nvPr/>
          </p:nvSpPr>
          <p:spPr bwMode="auto">
            <a:xfrm flipV="1">
              <a:off x="862" y="2943"/>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61" name="Oval 289"/>
            <p:cNvSpPr>
              <a:spLocks noChangeArrowheads="1"/>
            </p:cNvSpPr>
            <p:nvPr/>
          </p:nvSpPr>
          <p:spPr bwMode="auto">
            <a:xfrm flipV="1">
              <a:off x="861" y="3036"/>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62" name="Line 290"/>
            <p:cNvSpPr>
              <a:spLocks noChangeShapeType="1"/>
            </p:cNvSpPr>
            <p:nvPr/>
          </p:nvSpPr>
          <p:spPr bwMode="auto">
            <a:xfrm>
              <a:off x="795" y="3003"/>
              <a:ext cx="60" cy="34"/>
            </a:xfrm>
            <a:prstGeom prst="line">
              <a:avLst/>
            </a:prstGeom>
            <a:noFill/>
            <a:ln w="9525">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81051" name="AutoShape 291"/>
          <p:cNvCxnSpPr>
            <a:cxnSpLocks noChangeShapeType="1"/>
            <a:stCxn id="81159" idx="3"/>
            <a:endCxn id="81165" idx="6"/>
          </p:cNvCxnSpPr>
          <p:nvPr/>
        </p:nvCxnSpPr>
        <p:spPr bwMode="auto">
          <a:xfrm flipH="1">
            <a:off x="963613" y="4603750"/>
            <a:ext cx="206375"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1052" name="AutoShape 292"/>
          <p:cNvCxnSpPr>
            <a:cxnSpLocks noChangeShapeType="1"/>
            <a:stCxn id="80996" idx="3"/>
            <a:endCxn id="81161" idx="0"/>
          </p:cNvCxnSpPr>
          <p:nvPr/>
        </p:nvCxnSpPr>
        <p:spPr bwMode="auto">
          <a:xfrm rot="10800000">
            <a:off x="1316038" y="4710113"/>
            <a:ext cx="204787" cy="133350"/>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nvGrpSpPr>
          <p:cNvPr id="81053" name="Group 293"/>
          <p:cNvGrpSpPr>
            <a:grpSpLocks/>
          </p:cNvGrpSpPr>
          <p:nvPr/>
        </p:nvGrpSpPr>
        <p:grpSpPr bwMode="auto">
          <a:xfrm>
            <a:off x="2109788" y="4465638"/>
            <a:ext cx="168275" cy="187325"/>
            <a:chOff x="387" y="1229"/>
            <a:chExt cx="106" cy="118"/>
          </a:xfrm>
        </p:grpSpPr>
        <p:sp>
          <p:nvSpPr>
            <p:cNvPr id="81155" name="Oval 294"/>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56" name="Oval 295"/>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57" name="Oval 296"/>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58" name="Line 297"/>
            <p:cNvSpPr>
              <a:spLocks noChangeShapeType="1"/>
            </p:cNvSpPr>
            <p:nvPr/>
          </p:nvSpPr>
          <p:spPr bwMode="auto">
            <a:xfrm flipH="1">
              <a:off x="421" y="1286"/>
              <a:ext cx="60" cy="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81054" name="AutoShape 298"/>
          <p:cNvCxnSpPr>
            <a:cxnSpLocks noChangeShapeType="1"/>
            <a:stCxn id="80996" idx="0"/>
            <a:endCxn id="81156" idx="0"/>
          </p:cNvCxnSpPr>
          <p:nvPr/>
        </p:nvCxnSpPr>
        <p:spPr bwMode="auto">
          <a:xfrm flipV="1">
            <a:off x="1749425" y="4652963"/>
            <a:ext cx="377825" cy="190500"/>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81055" name="AutoShape 299"/>
          <p:cNvCxnSpPr>
            <a:cxnSpLocks noChangeShapeType="1"/>
            <a:stCxn id="81173" idx="3"/>
            <a:endCxn id="81155" idx="4"/>
          </p:cNvCxnSpPr>
          <p:nvPr/>
        </p:nvCxnSpPr>
        <p:spPr bwMode="auto">
          <a:xfrm>
            <a:off x="1893888" y="4308475"/>
            <a:ext cx="233362" cy="157163"/>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nvGrpSpPr>
          <p:cNvPr id="81056" name="Group 300"/>
          <p:cNvGrpSpPr>
            <a:grpSpLocks/>
          </p:cNvGrpSpPr>
          <p:nvPr/>
        </p:nvGrpSpPr>
        <p:grpSpPr bwMode="auto">
          <a:xfrm>
            <a:off x="2397125" y="4652963"/>
            <a:ext cx="168275" cy="187325"/>
            <a:chOff x="387" y="1229"/>
            <a:chExt cx="106" cy="118"/>
          </a:xfrm>
        </p:grpSpPr>
        <p:sp>
          <p:nvSpPr>
            <p:cNvPr id="81151" name="Oval 301"/>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52" name="Oval 302"/>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53" name="Oval 303"/>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54" name="Line 304"/>
            <p:cNvSpPr>
              <a:spLocks noChangeShapeType="1"/>
            </p:cNvSpPr>
            <p:nvPr/>
          </p:nvSpPr>
          <p:spPr bwMode="auto">
            <a:xfrm flipH="1">
              <a:off x="421" y="1286"/>
              <a:ext cx="60" cy="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81057" name="AutoShape 305"/>
          <p:cNvCxnSpPr>
            <a:cxnSpLocks noChangeShapeType="1"/>
            <a:stCxn id="81157" idx="4"/>
            <a:endCxn id="81151" idx="4"/>
          </p:cNvCxnSpPr>
          <p:nvPr/>
        </p:nvCxnSpPr>
        <p:spPr bwMode="auto">
          <a:xfrm rot="5400000" flipV="1">
            <a:off x="2282825" y="4521201"/>
            <a:ext cx="111125" cy="152400"/>
          </a:xfrm>
          <a:prstGeom prst="bentConnector3">
            <a:avLst>
              <a:gd name="adj1" fmla="val -207144"/>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nvGrpSpPr>
          <p:cNvPr id="81058" name="Group 306"/>
          <p:cNvGrpSpPr>
            <a:grpSpLocks/>
          </p:cNvGrpSpPr>
          <p:nvPr/>
        </p:nvGrpSpPr>
        <p:grpSpPr bwMode="auto">
          <a:xfrm>
            <a:off x="4437063" y="4313238"/>
            <a:ext cx="304800" cy="304800"/>
            <a:chOff x="2577" y="2717"/>
            <a:chExt cx="192" cy="192"/>
          </a:xfrm>
        </p:grpSpPr>
        <p:sp>
          <p:nvSpPr>
            <p:cNvPr id="81147" name="Rectangle 307"/>
            <p:cNvSpPr>
              <a:spLocks noChangeArrowheads="1"/>
            </p:cNvSpPr>
            <p:nvPr/>
          </p:nvSpPr>
          <p:spPr bwMode="auto">
            <a:xfrm rot="-5400000">
              <a:off x="2577" y="2717"/>
              <a:ext cx="192" cy="192"/>
            </a:xfrm>
            <a:prstGeom prst="rect">
              <a:avLst/>
            </a:prstGeom>
            <a:solidFill>
              <a:schemeClr val="accent1"/>
            </a:solidFill>
            <a:ln w="12700">
              <a:solidFill>
                <a:schemeClr val="tx1"/>
              </a:solidFill>
              <a:miter lim="800000"/>
              <a:headEnd/>
              <a:tailEnd type="none" w="sm" len="sm"/>
            </a:ln>
          </p:spPr>
          <p:txBody>
            <a:bodyPr wrap="none" anchor="ctr"/>
            <a:lstStyle/>
            <a:p>
              <a:endParaRPr lang="en-US" sz="1800">
                <a:solidFill>
                  <a:srgbClr val="000000"/>
                </a:solidFill>
              </a:endParaRPr>
            </a:p>
          </p:txBody>
        </p:sp>
        <p:grpSp>
          <p:nvGrpSpPr>
            <p:cNvPr id="81148" name="Group 308"/>
            <p:cNvGrpSpPr>
              <a:grpSpLocks/>
            </p:cNvGrpSpPr>
            <p:nvPr/>
          </p:nvGrpSpPr>
          <p:grpSpPr bwMode="auto">
            <a:xfrm>
              <a:off x="2599" y="2741"/>
              <a:ext cx="146" cy="136"/>
              <a:chOff x="2475" y="2459"/>
              <a:chExt cx="188" cy="155"/>
            </a:xfrm>
          </p:grpSpPr>
          <p:sp>
            <p:nvSpPr>
              <p:cNvPr id="81149" name="Freeform 309"/>
              <p:cNvSpPr>
                <a:spLocks/>
              </p:cNvSpPr>
              <p:nvPr/>
            </p:nvSpPr>
            <p:spPr bwMode="auto">
              <a:xfrm>
                <a:off x="2572" y="2459"/>
                <a:ext cx="91" cy="149"/>
              </a:xfrm>
              <a:custGeom>
                <a:avLst/>
                <a:gdLst>
                  <a:gd name="T0" fmla="*/ 0 w 91"/>
                  <a:gd name="T1" fmla="*/ 0 h 149"/>
                  <a:gd name="T2" fmla="*/ 39 w 91"/>
                  <a:gd name="T3" fmla="*/ 11 h 149"/>
                  <a:gd name="T4" fmla="*/ 66 w 91"/>
                  <a:gd name="T5" fmla="*/ 51 h 149"/>
                  <a:gd name="T6" fmla="*/ 90 w 91"/>
                  <a:gd name="T7" fmla="*/ 148 h 149"/>
                  <a:gd name="T8" fmla="*/ 0 60000 65536"/>
                  <a:gd name="T9" fmla="*/ 0 60000 65536"/>
                  <a:gd name="T10" fmla="*/ 0 60000 65536"/>
                  <a:gd name="T11" fmla="*/ 0 60000 65536"/>
                  <a:gd name="T12" fmla="*/ 0 w 91"/>
                  <a:gd name="T13" fmla="*/ 0 h 149"/>
                  <a:gd name="T14" fmla="*/ 91 w 91"/>
                  <a:gd name="T15" fmla="*/ 149 h 149"/>
                </a:gdLst>
                <a:ahLst/>
                <a:cxnLst>
                  <a:cxn ang="T8">
                    <a:pos x="T0" y="T1"/>
                  </a:cxn>
                  <a:cxn ang="T9">
                    <a:pos x="T2" y="T3"/>
                  </a:cxn>
                  <a:cxn ang="T10">
                    <a:pos x="T4" y="T5"/>
                  </a:cxn>
                  <a:cxn ang="T11">
                    <a:pos x="T6" y="T7"/>
                  </a:cxn>
                </a:cxnLst>
                <a:rect l="T12" t="T13" r="T14" b="T15"/>
                <a:pathLst>
                  <a:path w="91" h="149">
                    <a:moveTo>
                      <a:pt x="0" y="0"/>
                    </a:moveTo>
                    <a:lnTo>
                      <a:pt x="39" y="11"/>
                    </a:lnTo>
                    <a:lnTo>
                      <a:pt x="66" y="51"/>
                    </a:lnTo>
                    <a:lnTo>
                      <a:pt x="90" y="148"/>
                    </a:lnTo>
                  </a:path>
                </a:pathLst>
              </a:custGeom>
              <a:solidFill>
                <a:schemeClr val="accent1"/>
              </a:solidFill>
              <a:ln w="9525">
                <a:solidFill>
                  <a:srgbClr val="000000"/>
                </a:solidFill>
                <a:round/>
                <a:headEnd/>
                <a:tailEnd/>
              </a:ln>
            </p:spPr>
            <p:txBody>
              <a:bodyPr/>
              <a:lstStyle/>
              <a:p>
                <a:endParaRPr lang="en-US"/>
              </a:p>
            </p:txBody>
          </p:sp>
          <p:sp>
            <p:nvSpPr>
              <p:cNvPr id="81150" name="Freeform 310"/>
              <p:cNvSpPr>
                <a:spLocks/>
              </p:cNvSpPr>
              <p:nvPr/>
            </p:nvSpPr>
            <p:spPr bwMode="auto">
              <a:xfrm>
                <a:off x="2475" y="2459"/>
                <a:ext cx="94" cy="155"/>
              </a:xfrm>
              <a:custGeom>
                <a:avLst/>
                <a:gdLst>
                  <a:gd name="T0" fmla="*/ 93 w 94"/>
                  <a:gd name="T1" fmla="*/ 0 h 155"/>
                  <a:gd name="T2" fmla="*/ 51 w 94"/>
                  <a:gd name="T3" fmla="*/ 11 h 155"/>
                  <a:gd name="T4" fmla="*/ 25 w 94"/>
                  <a:gd name="T5" fmla="*/ 53 h 155"/>
                  <a:gd name="T6" fmla="*/ 0 w 94"/>
                  <a:gd name="T7" fmla="*/ 154 h 155"/>
                  <a:gd name="T8" fmla="*/ 0 60000 65536"/>
                  <a:gd name="T9" fmla="*/ 0 60000 65536"/>
                  <a:gd name="T10" fmla="*/ 0 60000 65536"/>
                  <a:gd name="T11" fmla="*/ 0 60000 65536"/>
                  <a:gd name="T12" fmla="*/ 0 w 94"/>
                  <a:gd name="T13" fmla="*/ 0 h 155"/>
                  <a:gd name="T14" fmla="*/ 94 w 94"/>
                  <a:gd name="T15" fmla="*/ 155 h 155"/>
                </a:gdLst>
                <a:ahLst/>
                <a:cxnLst>
                  <a:cxn ang="T8">
                    <a:pos x="T0" y="T1"/>
                  </a:cxn>
                  <a:cxn ang="T9">
                    <a:pos x="T2" y="T3"/>
                  </a:cxn>
                  <a:cxn ang="T10">
                    <a:pos x="T4" y="T5"/>
                  </a:cxn>
                  <a:cxn ang="T11">
                    <a:pos x="T6" y="T7"/>
                  </a:cxn>
                </a:cxnLst>
                <a:rect l="T12" t="T13" r="T14" b="T15"/>
                <a:pathLst>
                  <a:path w="94" h="155">
                    <a:moveTo>
                      <a:pt x="93" y="0"/>
                    </a:moveTo>
                    <a:lnTo>
                      <a:pt x="51" y="11"/>
                    </a:lnTo>
                    <a:lnTo>
                      <a:pt x="25" y="53"/>
                    </a:lnTo>
                    <a:lnTo>
                      <a:pt x="0" y="154"/>
                    </a:lnTo>
                  </a:path>
                </a:pathLst>
              </a:custGeom>
              <a:solidFill>
                <a:schemeClr val="accent1"/>
              </a:solidFill>
              <a:ln w="9525">
                <a:solidFill>
                  <a:srgbClr val="000000"/>
                </a:solidFill>
                <a:round/>
                <a:headEnd/>
                <a:tailEnd/>
              </a:ln>
            </p:spPr>
            <p:txBody>
              <a:bodyPr/>
              <a:lstStyle/>
              <a:p>
                <a:endParaRPr lang="en-US"/>
              </a:p>
            </p:txBody>
          </p:sp>
        </p:grpSp>
      </p:grpSp>
      <p:cxnSp>
        <p:nvCxnSpPr>
          <p:cNvPr id="81059" name="AutoShape 311"/>
          <p:cNvCxnSpPr>
            <a:cxnSpLocks noChangeShapeType="1"/>
            <a:stCxn id="81198" idx="3"/>
            <a:endCxn id="81202" idx="5"/>
          </p:cNvCxnSpPr>
          <p:nvPr/>
        </p:nvCxnSpPr>
        <p:spPr bwMode="auto">
          <a:xfrm rot="-5400000">
            <a:off x="4297362" y="1770063"/>
            <a:ext cx="4763" cy="503238"/>
          </a:xfrm>
          <a:prstGeom prst="bentConnector3">
            <a:avLst>
              <a:gd name="adj1" fmla="val 500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nvGrpSpPr>
          <p:cNvPr id="81060" name="Group 312"/>
          <p:cNvGrpSpPr>
            <a:grpSpLocks/>
          </p:cNvGrpSpPr>
          <p:nvPr/>
        </p:nvGrpSpPr>
        <p:grpSpPr bwMode="auto">
          <a:xfrm>
            <a:off x="5019675" y="1504950"/>
            <a:ext cx="304800" cy="304800"/>
            <a:chOff x="2064" y="2205"/>
            <a:chExt cx="192" cy="192"/>
          </a:xfrm>
        </p:grpSpPr>
        <p:sp>
          <p:nvSpPr>
            <p:cNvPr id="81145" name="Oval 313"/>
            <p:cNvSpPr>
              <a:spLocks noChangeArrowheads="1"/>
            </p:cNvSpPr>
            <p:nvPr/>
          </p:nvSpPr>
          <p:spPr bwMode="auto">
            <a:xfrm>
              <a:off x="2064" y="2205"/>
              <a:ext cx="192" cy="192"/>
            </a:xfrm>
            <a:prstGeom prst="ellipse">
              <a:avLst/>
            </a:prstGeom>
            <a:solidFill>
              <a:srgbClr val="0066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46" name="Freeform 314"/>
            <p:cNvSpPr>
              <a:spLocks/>
            </p:cNvSpPr>
            <p:nvPr/>
          </p:nvSpPr>
          <p:spPr bwMode="auto">
            <a:xfrm>
              <a:off x="2089" y="2255"/>
              <a:ext cx="136" cy="90"/>
            </a:xfrm>
            <a:custGeom>
              <a:avLst/>
              <a:gdLst>
                <a:gd name="T0" fmla="*/ 0 w 403"/>
                <a:gd name="T1" fmla="*/ 0 h 248"/>
                <a:gd name="T2" fmla="*/ 0 w 403"/>
                <a:gd name="T3" fmla="*/ 0 h 248"/>
                <a:gd name="T4" fmla="*/ 0 w 403"/>
                <a:gd name="T5" fmla="*/ 0 h 248"/>
                <a:gd name="T6" fmla="*/ 0 w 403"/>
                <a:gd name="T7" fmla="*/ 0 h 248"/>
                <a:gd name="T8" fmla="*/ 0 w 403"/>
                <a:gd name="T9" fmla="*/ 0 h 248"/>
                <a:gd name="T10" fmla="*/ 0 w 403"/>
                <a:gd name="T11" fmla="*/ 0 h 248"/>
                <a:gd name="T12" fmla="*/ 0 w 403"/>
                <a:gd name="T13" fmla="*/ 0 h 248"/>
                <a:gd name="T14" fmla="*/ 0 w 403"/>
                <a:gd name="T15" fmla="*/ 0 h 248"/>
                <a:gd name="T16" fmla="*/ 0 w 403"/>
                <a:gd name="T17" fmla="*/ 0 h 248"/>
                <a:gd name="T18" fmla="*/ 0 w 403"/>
                <a:gd name="T19" fmla="*/ 0 h 248"/>
                <a:gd name="T20" fmla="*/ 0 w 403"/>
                <a:gd name="T21" fmla="*/ 0 h 248"/>
                <a:gd name="T22" fmla="*/ 0 w 403"/>
                <a:gd name="T23" fmla="*/ 0 h 248"/>
                <a:gd name="T24" fmla="*/ 0 w 403"/>
                <a:gd name="T25" fmla="*/ 0 h 248"/>
                <a:gd name="T26" fmla="*/ 0 w 403"/>
                <a:gd name="T27" fmla="*/ 0 h 248"/>
                <a:gd name="T28" fmla="*/ 0 w 403"/>
                <a:gd name="T29" fmla="*/ 0 h 248"/>
                <a:gd name="T30" fmla="*/ 0 w 403"/>
                <a:gd name="T31" fmla="*/ 0 h 248"/>
                <a:gd name="T32" fmla="*/ 0 w 403"/>
                <a:gd name="T33" fmla="*/ 0 h 248"/>
                <a:gd name="T34" fmla="*/ 0 w 403"/>
                <a:gd name="T35" fmla="*/ 0 h 248"/>
                <a:gd name="T36" fmla="*/ 0 w 403"/>
                <a:gd name="T37" fmla="*/ 0 h 248"/>
                <a:gd name="T38" fmla="*/ 0 w 403"/>
                <a:gd name="T39" fmla="*/ 0 h 248"/>
                <a:gd name="T40" fmla="*/ 0 w 403"/>
                <a:gd name="T41" fmla="*/ 0 h 248"/>
                <a:gd name="T42" fmla="*/ 0 w 403"/>
                <a:gd name="T43" fmla="*/ 0 h 248"/>
                <a:gd name="T44" fmla="*/ 0 w 403"/>
                <a:gd name="T45" fmla="*/ 0 h 248"/>
                <a:gd name="T46" fmla="*/ 0 w 403"/>
                <a:gd name="T47" fmla="*/ 0 h 248"/>
                <a:gd name="T48" fmla="*/ 0 w 403"/>
                <a:gd name="T49" fmla="*/ 0 h 248"/>
                <a:gd name="T50" fmla="*/ 0 w 403"/>
                <a:gd name="T51" fmla="*/ 0 h 248"/>
                <a:gd name="T52" fmla="*/ 0 w 403"/>
                <a:gd name="T53" fmla="*/ 0 h 248"/>
                <a:gd name="T54" fmla="*/ 0 w 403"/>
                <a:gd name="T55" fmla="*/ 0 h 248"/>
                <a:gd name="T56" fmla="*/ 0 w 403"/>
                <a:gd name="T57" fmla="*/ 0 h 248"/>
                <a:gd name="T58" fmla="*/ 0 w 403"/>
                <a:gd name="T59" fmla="*/ 0 h 248"/>
                <a:gd name="T60" fmla="*/ 0 w 403"/>
                <a:gd name="T61" fmla="*/ 0 h 248"/>
                <a:gd name="T62" fmla="*/ 0 w 403"/>
                <a:gd name="T63" fmla="*/ 0 h 248"/>
                <a:gd name="T64" fmla="*/ 0 w 403"/>
                <a:gd name="T65" fmla="*/ 0 h 248"/>
                <a:gd name="T66" fmla="*/ 0 w 403"/>
                <a:gd name="T67" fmla="*/ 0 h 248"/>
                <a:gd name="T68" fmla="*/ 0 w 403"/>
                <a:gd name="T69" fmla="*/ 0 h 248"/>
                <a:gd name="T70" fmla="*/ 0 w 403"/>
                <a:gd name="T71" fmla="*/ 0 h 248"/>
                <a:gd name="T72" fmla="*/ 0 w 403"/>
                <a:gd name="T73" fmla="*/ 0 h 248"/>
                <a:gd name="T74" fmla="*/ 0 w 403"/>
                <a:gd name="T75" fmla="*/ 0 h 248"/>
                <a:gd name="T76" fmla="*/ 0 w 403"/>
                <a:gd name="T77" fmla="*/ 0 h 248"/>
                <a:gd name="T78" fmla="*/ 0 w 403"/>
                <a:gd name="T79" fmla="*/ 0 h 248"/>
                <a:gd name="T80" fmla="*/ 0 w 403"/>
                <a:gd name="T81" fmla="*/ 0 h 248"/>
                <a:gd name="T82" fmla="*/ 0 w 403"/>
                <a:gd name="T83" fmla="*/ 0 h 248"/>
                <a:gd name="T84" fmla="*/ 0 w 403"/>
                <a:gd name="T85" fmla="*/ 0 h 248"/>
                <a:gd name="T86" fmla="*/ 0 w 403"/>
                <a:gd name="T87" fmla="*/ 0 h 248"/>
                <a:gd name="T88" fmla="*/ 0 w 403"/>
                <a:gd name="T89" fmla="*/ 0 h 248"/>
                <a:gd name="T90" fmla="*/ 0 w 403"/>
                <a:gd name="T91" fmla="*/ 0 h 248"/>
                <a:gd name="T92" fmla="*/ 0 w 403"/>
                <a:gd name="T93" fmla="*/ 0 h 248"/>
                <a:gd name="T94" fmla="*/ 0 w 403"/>
                <a:gd name="T95" fmla="*/ 0 h 248"/>
                <a:gd name="T96" fmla="*/ 0 w 403"/>
                <a:gd name="T97" fmla="*/ 0 h 2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3"/>
                <a:gd name="T148" fmla="*/ 0 h 248"/>
                <a:gd name="T149" fmla="*/ 403 w 403"/>
                <a:gd name="T150" fmla="*/ 248 h 2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3" h="248">
                  <a:moveTo>
                    <a:pt x="0" y="156"/>
                  </a:moveTo>
                  <a:lnTo>
                    <a:pt x="0" y="156"/>
                  </a:lnTo>
                  <a:lnTo>
                    <a:pt x="2" y="151"/>
                  </a:lnTo>
                  <a:lnTo>
                    <a:pt x="5" y="143"/>
                  </a:lnTo>
                  <a:lnTo>
                    <a:pt x="10" y="133"/>
                  </a:lnTo>
                  <a:lnTo>
                    <a:pt x="15" y="121"/>
                  </a:lnTo>
                  <a:lnTo>
                    <a:pt x="22" y="108"/>
                  </a:lnTo>
                  <a:lnTo>
                    <a:pt x="29" y="94"/>
                  </a:lnTo>
                  <a:lnTo>
                    <a:pt x="38" y="79"/>
                  </a:lnTo>
                  <a:lnTo>
                    <a:pt x="46" y="66"/>
                  </a:lnTo>
                  <a:lnTo>
                    <a:pt x="55" y="51"/>
                  </a:lnTo>
                  <a:lnTo>
                    <a:pt x="65" y="38"/>
                  </a:lnTo>
                  <a:lnTo>
                    <a:pt x="74" y="25"/>
                  </a:lnTo>
                  <a:lnTo>
                    <a:pt x="83" y="15"/>
                  </a:lnTo>
                  <a:lnTo>
                    <a:pt x="93" y="7"/>
                  </a:lnTo>
                  <a:lnTo>
                    <a:pt x="102" y="2"/>
                  </a:lnTo>
                  <a:lnTo>
                    <a:pt x="111" y="0"/>
                  </a:lnTo>
                  <a:lnTo>
                    <a:pt x="123" y="4"/>
                  </a:lnTo>
                  <a:lnTo>
                    <a:pt x="136" y="11"/>
                  </a:lnTo>
                  <a:lnTo>
                    <a:pt x="147" y="25"/>
                  </a:lnTo>
                  <a:lnTo>
                    <a:pt x="159" y="39"/>
                  </a:lnTo>
                  <a:lnTo>
                    <a:pt x="168" y="59"/>
                  </a:lnTo>
                  <a:lnTo>
                    <a:pt x="180" y="79"/>
                  </a:lnTo>
                  <a:lnTo>
                    <a:pt x="189" y="102"/>
                  </a:lnTo>
                  <a:lnTo>
                    <a:pt x="200" y="124"/>
                  </a:lnTo>
                  <a:lnTo>
                    <a:pt x="210" y="147"/>
                  </a:lnTo>
                  <a:lnTo>
                    <a:pt x="219" y="170"/>
                  </a:lnTo>
                  <a:lnTo>
                    <a:pt x="229" y="191"/>
                  </a:lnTo>
                  <a:lnTo>
                    <a:pt x="241" y="209"/>
                  </a:lnTo>
                  <a:lnTo>
                    <a:pt x="252" y="226"/>
                  </a:lnTo>
                  <a:lnTo>
                    <a:pt x="263" y="237"/>
                  </a:lnTo>
                  <a:lnTo>
                    <a:pt x="276" y="245"/>
                  </a:lnTo>
                  <a:lnTo>
                    <a:pt x="289" y="247"/>
                  </a:lnTo>
                  <a:lnTo>
                    <a:pt x="297" y="247"/>
                  </a:lnTo>
                  <a:lnTo>
                    <a:pt x="307" y="242"/>
                  </a:lnTo>
                  <a:lnTo>
                    <a:pt x="316" y="234"/>
                  </a:lnTo>
                  <a:lnTo>
                    <a:pt x="326" y="224"/>
                  </a:lnTo>
                  <a:lnTo>
                    <a:pt x="335" y="212"/>
                  </a:lnTo>
                  <a:lnTo>
                    <a:pt x="344" y="199"/>
                  </a:lnTo>
                  <a:lnTo>
                    <a:pt x="353" y="184"/>
                  </a:lnTo>
                  <a:lnTo>
                    <a:pt x="362" y="169"/>
                  </a:lnTo>
                  <a:lnTo>
                    <a:pt x="370" y="156"/>
                  </a:lnTo>
                  <a:lnTo>
                    <a:pt x="377" y="141"/>
                  </a:lnTo>
                  <a:lnTo>
                    <a:pt x="384" y="128"/>
                  </a:lnTo>
                  <a:lnTo>
                    <a:pt x="390" y="116"/>
                  </a:lnTo>
                  <a:lnTo>
                    <a:pt x="395" y="106"/>
                  </a:lnTo>
                  <a:lnTo>
                    <a:pt x="398" y="98"/>
                  </a:lnTo>
                  <a:lnTo>
                    <a:pt x="401" y="93"/>
                  </a:lnTo>
                  <a:lnTo>
                    <a:pt x="402" y="91"/>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cxnSp>
        <p:nvCxnSpPr>
          <p:cNvPr id="81061" name="AutoShape 315"/>
          <p:cNvCxnSpPr>
            <a:cxnSpLocks noChangeShapeType="1"/>
            <a:stCxn id="81016" idx="3"/>
            <a:endCxn id="81206" idx="5"/>
          </p:cNvCxnSpPr>
          <p:nvPr/>
        </p:nvCxnSpPr>
        <p:spPr bwMode="auto">
          <a:xfrm rot="-5400000">
            <a:off x="2800351" y="1646237"/>
            <a:ext cx="374650" cy="1146175"/>
          </a:xfrm>
          <a:prstGeom prst="bentConnector3">
            <a:avLst>
              <a:gd name="adj1" fmla="val 236014"/>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nvGrpSpPr>
          <p:cNvPr id="81062" name="Group 316"/>
          <p:cNvGrpSpPr>
            <a:grpSpLocks/>
          </p:cNvGrpSpPr>
          <p:nvPr/>
        </p:nvGrpSpPr>
        <p:grpSpPr bwMode="auto">
          <a:xfrm>
            <a:off x="4900613" y="3933825"/>
            <a:ext cx="304800" cy="304800"/>
            <a:chOff x="2064" y="2205"/>
            <a:chExt cx="192" cy="192"/>
          </a:xfrm>
        </p:grpSpPr>
        <p:sp>
          <p:nvSpPr>
            <p:cNvPr id="81143" name="Oval 317"/>
            <p:cNvSpPr>
              <a:spLocks noChangeArrowheads="1"/>
            </p:cNvSpPr>
            <p:nvPr/>
          </p:nvSpPr>
          <p:spPr bwMode="auto">
            <a:xfrm>
              <a:off x="2064" y="2205"/>
              <a:ext cx="192" cy="192"/>
            </a:xfrm>
            <a:prstGeom prst="ellipse">
              <a:avLst/>
            </a:prstGeom>
            <a:solidFill>
              <a:srgbClr val="0066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44" name="Freeform 318"/>
            <p:cNvSpPr>
              <a:spLocks/>
            </p:cNvSpPr>
            <p:nvPr/>
          </p:nvSpPr>
          <p:spPr bwMode="auto">
            <a:xfrm>
              <a:off x="2089" y="2255"/>
              <a:ext cx="136" cy="90"/>
            </a:xfrm>
            <a:custGeom>
              <a:avLst/>
              <a:gdLst>
                <a:gd name="T0" fmla="*/ 0 w 403"/>
                <a:gd name="T1" fmla="*/ 0 h 248"/>
                <a:gd name="T2" fmla="*/ 0 w 403"/>
                <a:gd name="T3" fmla="*/ 0 h 248"/>
                <a:gd name="T4" fmla="*/ 0 w 403"/>
                <a:gd name="T5" fmla="*/ 0 h 248"/>
                <a:gd name="T6" fmla="*/ 0 w 403"/>
                <a:gd name="T7" fmla="*/ 0 h 248"/>
                <a:gd name="T8" fmla="*/ 0 w 403"/>
                <a:gd name="T9" fmla="*/ 0 h 248"/>
                <a:gd name="T10" fmla="*/ 0 w 403"/>
                <a:gd name="T11" fmla="*/ 0 h 248"/>
                <a:gd name="T12" fmla="*/ 0 w 403"/>
                <a:gd name="T13" fmla="*/ 0 h 248"/>
                <a:gd name="T14" fmla="*/ 0 w 403"/>
                <a:gd name="T15" fmla="*/ 0 h 248"/>
                <a:gd name="T16" fmla="*/ 0 w 403"/>
                <a:gd name="T17" fmla="*/ 0 h 248"/>
                <a:gd name="T18" fmla="*/ 0 w 403"/>
                <a:gd name="T19" fmla="*/ 0 h 248"/>
                <a:gd name="T20" fmla="*/ 0 w 403"/>
                <a:gd name="T21" fmla="*/ 0 h 248"/>
                <a:gd name="T22" fmla="*/ 0 w 403"/>
                <a:gd name="T23" fmla="*/ 0 h 248"/>
                <a:gd name="T24" fmla="*/ 0 w 403"/>
                <a:gd name="T25" fmla="*/ 0 h 248"/>
                <a:gd name="T26" fmla="*/ 0 w 403"/>
                <a:gd name="T27" fmla="*/ 0 h 248"/>
                <a:gd name="T28" fmla="*/ 0 w 403"/>
                <a:gd name="T29" fmla="*/ 0 h 248"/>
                <a:gd name="T30" fmla="*/ 0 w 403"/>
                <a:gd name="T31" fmla="*/ 0 h 248"/>
                <a:gd name="T32" fmla="*/ 0 w 403"/>
                <a:gd name="T33" fmla="*/ 0 h 248"/>
                <a:gd name="T34" fmla="*/ 0 w 403"/>
                <a:gd name="T35" fmla="*/ 0 h 248"/>
                <a:gd name="T36" fmla="*/ 0 w 403"/>
                <a:gd name="T37" fmla="*/ 0 h 248"/>
                <a:gd name="T38" fmla="*/ 0 w 403"/>
                <a:gd name="T39" fmla="*/ 0 h 248"/>
                <a:gd name="T40" fmla="*/ 0 w 403"/>
                <a:gd name="T41" fmla="*/ 0 h 248"/>
                <a:gd name="T42" fmla="*/ 0 w 403"/>
                <a:gd name="T43" fmla="*/ 0 h 248"/>
                <a:gd name="T44" fmla="*/ 0 w 403"/>
                <a:gd name="T45" fmla="*/ 0 h 248"/>
                <a:gd name="T46" fmla="*/ 0 w 403"/>
                <a:gd name="T47" fmla="*/ 0 h 248"/>
                <a:gd name="T48" fmla="*/ 0 w 403"/>
                <a:gd name="T49" fmla="*/ 0 h 248"/>
                <a:gd name="T50" fmla="*/ 0 w 403"/>
                <a:gd name="T51" fmla="*/ 0 h 248"/>
                <a:gd name="T52" fmla="*/ 0 w 403"/>
                <a:gd name="T53" fmla="*/ 0 h 248"/>
                <a:gd name="T54" fmla="*/ 0 w 403"/>
                <a:gd name="T55" fmla="*/ 0 h 248"/>
                <a:gd name="T56" fmla="*/ 0 w 403"/>
                <a:gd name="T57" fmla="*/ 0 h 248"/>
                <a:gd name="T58" fmla="*/ 0 w 403"/>
                <a:gd name="T59" fmla="*/ 0 h 248"/>
                <a:gd name="T60" fmla="*/ 0 w 403"/>
                <a:gd name="T61" fmla="*/ 0 h 248"/>
                <a:gd name="T62" fmla="*/ 0 w 403"/>
                <a:gd name="T63" fmla="*/ 0 h 248"/>
                <a:gd name="T64" fmla="*/ 0 w 403"/>
                <a:gd name="T65" fmla="*/ 0 h 248"/>
                <a:gd name="T66" fmla="*/ 0 w 403"/>
                <a:gd name="T67" fmla="*/ 0 h 248"/>
                <a:gd name="T68" fmla="*/ 0 w 403"/>
                <a:gd name="T69" fmla="*/ 0 h 248"/>
                <a:gd name="T70" fmla="*/ 0 w 403"/>
                <a:gd name="T71" fmla="*/ 0 h 248"/>
                <a:gd name="T72" fmla="*/ 0 w 403"/>
                <a:gd name="T73" fmla="*/ 0 h 248"/>
                <a:gd name="T74" fmla="*/ 0 w 403"/>
                <a:gd name="T75" fmla="*/ 0 h 248"/>
                <a:gd name="T76" fmla="*/ 0 w 403"/>
                <a:gd name="T77" fmla="*/ 0 h 248"/>
                <a:gd name="T78" fmla="*/ 0 w 403"/>
                <a:gd name="T79" fmla="*/ 0 h 248"/>
                <a:gd name="T80" fmla="*/ 0 w 403"/>
                <a:gd name="T81" fmla="*/ 0 h 248"/>
                <a:gd name="T82" fmla="*/ 0 w 403"/>
                <a:gd name="T83" fmla="*/ 0 h 248"/>
                <a:gd name="T84" fmla="*/ 0 w 403"/>
                <a:gd name="T85" fmla="*/ 0 h 248"/>
                <a:gd name="T86" fmla="*/ 0 w 403"/>
                <a:gd name="T87" fmla="*/ 0 h 248"/>
                <a:gd name="T88" fmla="*/ 0 w 403"/>
                <a:gd name="T89" fmla="*/ 0 h 248"/>
                <a:gd name="T90" fmla="*/ 0 w 403"/>
                <a:gd name="T91" fmla="*/ 0 h 248"/>
                <a:gd name="T92" fmla="*/ 0 w 403"/>
                <a:gd name="T93" fmla="*/ 0 h 248"/>
                <a:gd name="T94" fmla="*/ 0 w 403"/>
                <a:gd name="T95" fmla="*/ 0 h 248"/>
                <a:gd name="T96" fmla="*/ 0 w 403"/>
                <a:gd name="T97" fmla="*/ 0 h 2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3"/>
                <a:gd name="T148" fmla="*/ 0 h 248"/>
                <a:gd name="T149" fmla="*/ 403 w 403"/>
                <a:gd name="T150" fmla="*/ 248 h 2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3" h="248">
                  <a:moveTo>
                    <a:pt x="0" y="156"/>
                  </a:moveTo>
                  <a:lnTo>
                    <a:pt x="0" y="156"/>
                  </a:lnTo>
                  <a:lnTo>
                    <a:pt x="2" y="151"/>
                  </a:lnTo>
                  <a:lnTo>
                    <a:pt x="5" y="143"/>
                  </a:lnTo>
                  <a:lnTo>
                    <a:pt x="10" y="133"/>
                  </a:lnTo>
                  <a:lnTo>
                    <a:pt x="15" y="121"/>
                  </a:lnTo>
                  <a:lnTo>
                    <a:pt x="22" y="108"/>
                  </a:lnTo>
                  <a:lnTo>
                    <a:pt x="29" y="94"/>
                  </a:lnTo>
                  <a:lnTo>
                    <a:pt x="38" y="79"/>
                  </a:lnTo>
                  <a:lnTo>
                    <a:pt x="46" y="66"/>
                  </a:lnTo>
                  <a:lnTo>
                    <a:pt x="55" y="51"/>
                  </a:lnTo>
                  <a:lnTo>
                    <a:pt x="65" y="38"/>
                  </a:lnTo>
                  <a:lnTo>
                    <a:pt x="74" y="25"/>
                  </a:lnTo>
                  <a:lnTo>
                    <a:pt x="83" y="15"/>
                  </a:lnTo>
                  <a:lnTo>
                    <a:pt x="93" y="7"/>
                  </a:lnTo>
                  <a:lnTo>
                    <a:pt x="102" y="2"/>
                  </a:lnTo>
                  <a:lnTo>
                    <a:pt x="111" y="0"/>
                  </a:lnTo>
                  <a:lnTo>
                    <a:pt x="123" y="4"/>
                  </a:lnTo>
                  <a:lnTo>
                    <a:pt x="136" y="11"/>
                  </a:lnTo>
                  <a:lnTo>
                    <a:pt x="147" y="25"/>
                  </a:lnTo>
                  <a:lnTo>
                    <a:pt x="159" y="39"/>
                  </a:lnTo>
                  <a:lnTo>
                    <a:pt x="168" y="59"/>
                  </a:lnTo>
                  <a:lnTo>
                    <a:pt x="180" y="79"/>
                  </a:lnTo>
                  <a:lnTo>
                    <a:pt x="189" y="102"/>
                  </a:lnTo>
                  <a:lnTo>
                    <a:pt x="200" y="124"/>
                  </a:lnTo>
                  <a:lnTo>
                    <a:pt x="210" y="147"/>
                  </a:lnTo>
                  <a:lnTo>
                    <a:pt x="219" y="170"/>
                  </a:lnTo>
                  <a:lnTo>
                    <a:pt x="229" y="191"/>
                  </a:lnTo>
                  <a:lnTo>
                    <a:pt x="241" y="209"/>
                  </a:lnTo>
                  <a:lnTo>
                    <a:pt x="252" y="226"/>
                  </a:lnTo>
                  <a:lnTo>
                    <a:pt x="263" y="237"/>
                  </a:lnTo>
                  <a:lnTo>
                    <a:pt x="276" y="245"/>
                  </a:lnTo>
                  <a:lnTo>
                    <a:pt x="289" y="247"/>
                  </a:lnTo>
                  <a:lnTo>
                    <a:pt x="297" y="247"/>
                  </a:lnTo>
                  <a:lnTo>
                    <a:pt x="307" y="242"/>
                  </a:lnTo>
                  <a:lnTo>
                    <a:pt x="316" y="234"/>
                  </a:lnTo>
                  <a:lnTo>
                    <a:pt x="326" y="224"/>
                  </a:lnTo>
                  <a:lnTo>
                    <a:pt x="335" y="212"/>
                  </a:lnTo>
                  <a:lnTo>
                    <a:pt x="344" y="199"/>
                  </a:lnTo>
                  <a:lnTo>
                    <a:pt x="353" y="184"/>
                  </a:lnTo>
                  <a:lnTo>
                    <a:pt x="362" y="169"/>
                  </a:lnTo>
                  <a:lnTo>
                    <a:pt x="370" y="156"/>
                  </a:lnTo>
                  <a:lnTo>
                    <a:pt x="377" y="141"/>
                  </a:lnTo>
                  <a:lnTo>
                    <a:pt x="384" y="128"/>
                  </a:lnTo>
                  <a:lnTo>
                    <a:pt x="390" y="116"/>
                  </a:lnTo>
                  <a:lnTo>
                    <a:pt x="395" y="106"/>
                  </a:lnTo>
                  <a:lnTo>
                    <a:pt x="398" y="98"/>
                  </a:lnTo>
                  <a:lnTo>
                    <a:pt x="401" y="93"/>
                  </a:lnTo>
                  <a:lnTo>
                    <a:pt x="402" y="91"/>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1063" name="Group 319"/>
          <p:cNvGrpSpPr>
            <a:grpSpLocks/>
          </p:cNvGrpSpPr>
          <p:nvPr/>
        </p:nvGrpSpPr>
        <p:grpSpPr bwMode="auto">
          <a:xfrm>
            <a:off x="6680200" y="963613"/>
            <a:ext cx="304800" cy="304800"/>
            <a:chOff x="2577" y="2717"/>
            <a:chExt cx="192" cy="192"/>
          </a:xfrm>
        </p:grpSpPr>
        <p:sp>
          <p:nvSpPr>
            <p:cNvPr id="81139" name="Rectangle 320"/>
            <p:cNvSpPr>
              <a:spLocks noChangeArrowheads="1"/>
            </p:cNvSpPr>
            <p:nvPr/>
          </p:nvSpPr>
          <p:spPr bwMode="auto">
            <a:xfrm rot="-5400000">
              <a:off x="2577" y="2717"/>
              <a:ext cx="192" cy="192"/>
            </a:xfrm>
            <a:prstGeom prst="rect">
              <a:avLst/>
            </a:prstGeom>
            <a:solidFill>
              <a:schemeClr val="accent1"/>
            </a:solidFill>
            <a:ln w="12700">
              <a:solidFill>
                <a:schemeClr val="tx1"/>
              </a:solidFill>
              <a:miter lim="800000"/>
              <a:headEnd/>
              <a:tailEnd type="none" w="sm" len="sm"/>
            </a:ln>
          </p:spPr>
          <p:txBody>
            <a:bodyPr wrap="none" anchor="ctr"/>
            <a:lstStyle/>
            <a:p>
              <a:endParaRPr lang="en-US" sz="1800">
                <a:solidFill>
                  <a:srgbClr val="000000"/>
                </a:solidFill>
              </a:endParaRPr>
            </a:p>
          </p:txBody>
        </p:sp>
        <p:grpSp>
          <p:nvGrpSpPr>
            <p:cNvPr id="81140" name="Group 321"/>
            <p:cNvGrpSpPr>
              <a:grpSpLocks/>
            </p:cNvGrpSpPr>
            <p:nvPr/>
          </p:nvGrpSpPr>
          <p:grpSpPr bwMode="auto">
            <a:xfrm>
              <a:off x="2599" y="2741"/>
              <a:ext cx="146" cy="136"/>
              <a:chOff x="2475" y="2459"/>
              <a:chExt cx="188" cy="155"/>
            </a:xfrm>
          </p:grpSpPr>
          <p:sp>
            <p:nvSpPr>
              <p:cNvPr id="81141" name="Freeform 322"/>
              <p:cNvSpPr>
                <a:spLocks/>
              </p:cNvSpPr>
              <p:nvPr/>
            </p:nvSpPr>
            <p:spPr bwMode="auto">
              <a:xfrm>
                <a:off x="2572" y="2459"/>
                <a:ext cx="91" cy="149"/>
              </a:xfrm>
              <a:custGeom>
                <a:avLst/>
                <a:gdLst>
                  <a:gd name="T0" fmla="*/ 0 w 91"/>
                  <a:gd name="T1" fmla="*/ 0 h 149"/>
                  <a:gd name="T2" fmla="*/ 39 w 91"/>
                  <a:gd name="T3" fmla="*/ 11 h 149"/>
                  <a:gd name="T4" fmla="*/ 66 w 91"/>
                  <a:gd name="T5" fmla="*/ 51 h 149"/>
                  <a:gd name="T6" fmla="*/ 90 w 91"/>
                  <a:gd name="T7" fmla="*/ 148 h 149"/>
                  <a:gd name="T8" fmla="*/ 0 60000 65536"/>
                  <a:gd name="T9" fmla="*/ 0 60000 65536"/>
                  <a:gd name="T10" fmla="*/ 0 60000 65536"/>
                  <a:gd name="T11" fmla="*/ 0 60000 65536"/>
                  <a:gd name="T12" fmla="*/ 0 w 91"/>
                  <a:gd name="T13" fmla="*/ 0 h 149"/>
                  <a:gd name="T14" fmla="*/ 91 w 91"/>
                  <a:gd name="T15" fmla="*/ 149 h 149"/>
                </a:gdLst>
                <a:ahLst/>
                <a:cxnLst>
                  <a:cxn ang="T8">
                    <a:pos x="T0" y="T1"/>
                  </a:cxn>
                  <a:cxn ang="T9">
                    <a:pos x="T2" y="T3"/>
                  </a:cxn>
                  <a:cxn ang="T10">
                    <a:pos x="T4" y="T5"/>
                  </a:cxn>
                  <a:cxn ang="T11">
                    <a:pos x="T6" y="T7"/>
                  </a:cxn>
                </a:cxnLst>
                <a:rect l="T12" t="T13" r="T14" b="T15"/>
                <a:pathLst>
                  <a:path w="91" h="149">
                    <a:moveTo>
                      <a:pt x="0" y="0"/>
                    </a:moveTo>
                    <a:lnTo>
                      <a:pt x="39" y="11"/>
                    </a:lnTo>
                    <a:lnTo>
                      <a:pt x="66" y="51"/>
                    </a:lnTo>
                    <a:lnTo>
                      <a:pt x="90" y="148"/>
                    </a:lnTo>
                  </a:path>
                </a:pathLst>
              </a:custGeom>
              <a:solidFill>
                <a:schemeClr val="accent1"/>
              </a:solidFill>
              <a:ln w="9525">
                <a:solidFill>
                  <a:srgbClr val="000000"/>
                </a:solidFill>
                <a:round/>
                <a:headEnd/>
                <a:tailEnd/>
              </a:ln>
            </p:spPr>
            <p:txBody>
              <a:bodyPr/>
              <a:lstStyle/>
              <a:p>
                <a:endParaRPr lang="en-US"/>
              </a:p>
            </p:txBody>
          </p:sp>
          <p:sp>
            <p:nvSpPr>
              <p:cNvPr id="81142" name="Freeform 323"/>
              <p:cNvSpPr>
                <a:spLocks/>
              </p:cNvSpPr>
              <p:nvPr/>
            </p:nvSpPr>
            <p:spPr bwMode="auto">
              <a:xfrm>
                <a:off x="2475" y="2459"/>
                <a:ext cx="94" cy="155"/>
              </a:xfrm>
              <a:custGeom>
                <a:avLst/>
                <a:gdLst>
                  <a:gd name="T0" fmla="*/ 93 w 94"/>
                  <a:gd name="T1" fmla="*/ 0 h 155"/>
                  <a:gd name="T2" fmla="*/ 51 w 94"/>
                  <a:gd name="T3" fmla="*/ 11 h 155"/>
                  <a:gd name="T4" fmla="*/ 25 w 94"/>
                  <a:gd name="T5" fmla="*/ 53 h 155"/>
                  <a:gd name="T6" fmla="*/ 0 w 94"/>
                  <a:gd name="T7" fmla="*/ 154 h 155"/>
                  <a:gd name="T8" fmla="*/ 0 60000 65536"/>
                  <a:gd name="T9" fmla="*/ 0 60000 65536"/>
                  <a:gd name="T10" fmla="*/ 0 60000 65536"/>
                  <a:gd name="T11" fmla="*/ 0 60000 65536"/>
                  <a:gd name="T12" fmla="*/ 0 w 94"/>
                  <a:gd name="T13" fmla="*/ 0 h 155"/>
                  <a:gd name="T14" fmla="*/ 94 w 94"/>
                  <a:gd name="T15" fmla="*/ 155 h 155"/>
                </a:gdLst>
                <a:ahLst/>
                <a:cxnLst>
                  <a:cxn ang="T8">
                    <a:pos x="T0" y="T1"/>
                  </a:cxn>
                  <a:cxn ang="T9">
                    <a:pos x="T2" y="T3"/>
                  </a:cxn>
                  <a:cxn ang="T10">
                    <a:pos x="T4" y="T5"/>
                  </a:cxn>
                  <a:cxn ang="T11">
                    <a:pos x="T6" y="T7"/>
                  </a:cxn>
                </a:cxnLst>
                <a:rect l="T12" t="T13" r="T14" b="T15"/>
                <a:pathLst>
                  <a:path w="94" h="155">
                    <a:moveTo>
                      <a:pt x="93" y="0"/>
                    </a:moveTo>
                    <a:lnTo>
                      <a:pt x="51" y="11"/>
                    </a:lnTo>
                    <a:lnTo>
                      <a:pt x="25" y="53"/>
                    </a:lnTo>
                    <a:lnTo>
                      <a:pt x="0" y="154"/>
                    </a:lnTo>
                  </a:path>
                </a:pathLst>
              </a:custGeom>
              <a:solidFill>
                <a:schemeClr val="accent1"/>
              </a:solidFill>
              <a:ln w="9525">
                <a:solidFill>
                  <a:srgbClr val="000000"/>
                </a:solidFill>
                <a:round/>
                <a:headEnd/>
                <a:tailEnd/>
              </a:ln>
            </p:spPr>
            <p:txBody>
              <a:bodyPr/>
              <a:lstStyle/>
              <a:p>
                <a:endParaRPr lang="en-US"/>
              </a:p>
            </p:txBody>
          </p:sp>
        </p:grpSp>
      </p:grpSp>
      <p:grpSp>
        <p:nvGrpSpPr>
          <p:cNvPr id="81064" name="Group 324"/>
          <p:cNvGrpSpPr>
            <a:grpSpLocks/>
          </p:cNvGrpSpPr>
          <p:nvPr/>
        </p:nvGrpSpPr>
        <p:grpSpPr bwMode="auto">
          <a:xfrm>
            <a:off x="6864350" y="2198688"/>
            <a:ext cx="304800" cy="304800"/>
            <a:chOff x="2577" y="2717"/>
            <a:chExt cx="192" cy="192"/>
          </a:xfrm>
        </p:grpSpPr>
        <p:sp>
          <p:nvSpPr>
            <p:cNvPr id="81135" name="Rectangle 325"/>
            <p:cNvSpPr>
              <a:spLocks noChangeArrowheads="1"/>
            </p:cNvSpPr>
            <p:nvPr/>
          </p:nvSpPr>
          <p:spPr bwMode="auto">
            <a:xfrm rot="-5400000">
              <a:off x="2577" y="2717"/>
              <a:ext cx="192" cy="192"/>
            </a:xfrm>
            <a:prstGeom prst="rect">
              <a:avLst/>
            </a:prstGeom>
            <a:solidFill>
              <a:schemeClr val="accent1"/>
            </a:solidFill>
            <a:ln w="12700">
              <a:solidFill>
                <a:schemeClr val="tx1"/>
              </a:solidFill>
              <a:miter lim="800000"/>
              <a:headEnd/>
              <a:tailEnd type="none" w="sm" len="sm"/>
            </a:ln>
          </p:spPr>
          <p:txBody>
            <a:bodyPr wrap="none" anchor="ctr"/>
            <a:lstStyle/>
            <a:p>
              <a:endParaRPr lang="en-US" sz="1800">
                <a:solidFill>
                  <a:srgbClr val="000000"/>
                </a:solidFill>
              </a:endParaRPr>
            </a:p>
          </p:txBody>
        </p:sp>
        <p:grpSp>
          <p:nvGrpSpPr>
            <p:cNvPr id="81136" name="Group 326"/>
            <p:cNvGrpSpPr>
              <a:grpSpLocks/>
            </p:cNvGrpSpPr>
            <p:nvPr/>
          </p:nvGrpSpPr>
          <p:grpSpPr bwMode="auto">
            <a:xfrm>
              <a:off x="2599" y="2741"/>
              <a:ext cx="146" cy="136"/>
              <a:chOff x="2475" y="2459"/>
              <a:chExt cx="188" cy="155"/>
            </a:xfrm>
          </p:grpSpPr>
          <p:sp>
            <p:nvSpPr>
              <p:cNvPr id="81137" name="Freeform 327"/>
              <p:cNvSpPr>
                <a:spLocks/>
              </p:cNvSpPr>
              <p:nvPr/>
            </p:nvSpPr>
            <p:spPr bwMode="auto">
              <a:xfrm>
                <a:off x="2572" y="2459"/>
                <a:ext cx="91" cy="149"/>
              </a:xfrm>
              <a:custGeom>
                <a:avLst/>
                <a:gdLst>
                  <a:gd name="T0" fmla="*/ 0 w 91"/>
                  <a:gd name="T1" fmla="*/ 0 h 149"/>
                  <a:gd name="T2" fmla="*/ 39 w 91"/>
                  <a:gd name="T3" fmla="*/ 11 h 149"/>
                  <a:gd name="T4" fmla="*/ 66 w 91"/>
                  <a:gd name="T5" fmla="*/ 51 h 149"/>
                  <a:gd name="T6" fmla="*/ 90 w 91"/>
                  <a:gd name="T7" fmla="*/ 148 h 149"/>
                  <a:gd name="T8" fmla="*/ 0 60000 65536"/>
                  <a:gd name="T9" fmla="*/ 0 60000 65536"/>
                  <a:gd name="T10" fmla="*/ 0 60000 65536"/>
                  <a:gd name="T11" fmla="*/ 0 60000 65536"/>
                  <a:gd name="T12" fmla="*/ 0 w 91"/>
                  <a:gd name="T13" fmla="*/ 0 h 149"/>
                  <a:gd name="T14" fmla="*/ 91 w 91"/>
                  <a:gd name="T15" fmla="*/ 149 h 149"/>
                </a:gdLst>
                <a:ahLst/>
                <a:cxnLst>
                  <a:cxn ang="T8">
                    <a:pos x="T0" y="T1"/>
                  </a:cxn>
                  <a:cxn ang="T9">
                    <a:pos x="T2" y="T3"/>
                  </a:cxn>
                  <a:cxn ang="T10">
                    <a:pos x="T4" y="T5"/>
                  </a:cxn>
                  <a:cxn ang="T11">
                    <a:pos x="T6" y="T7"/>
                  </a:cxn>
                </a:cxnLst>
                <a:rect l="T12" t="T13" r="T14" b="T15"/>
                <a:pathLst>
                  <a:path w="91" h="149">
                    <a:moveTo>
                      <a:pt x="0" y="0"/>
                    </a:moveTo>
                    <a:lnTo>
                      <a:pt x="39" y="11"/>
                    </a:lnTo>
                    <a:lnTo>
                      <a:pt x="66" y="51"/>
                    </a:lnTo>
                    <a:lnTo>
                      <a:pt x="90" y="148"/>
                    </a:lnTo>
                  </a:path>
                </a:pathLst>
              </a:custGeom>
              <a:solidFill>
                <a:schemeClr val="accent1"/>
              </a:solidFill>
              <a:ln w="9525">
                <a:solidFill>
                  <a:srgbClr val="000000"/>
                </a:solidFill>
                <a:round/>
                <a:headEnd/>
                <a:tailEnd/>
              </a:ln>
            </p:spPr>
            <p:txBody>
              <a:bodyPr/>
              <a:lstStyle/>
              <a:p>
                <a:endParaRPr lang="en-US"/>
              </a:p>
            </p:txBody>
          </p:sp>
          <p:sp>
            <p:nvSpPr>
              <p:cNvPr id="81138" name="Freeform 328"/>
              <p:cNvSpPr>
                <a:spLocks/>
              </p:cNvSpPr>
              <p:nvPr/>
            </p:nvSpPr>
            <p:spPr bwMode="auto">
              <a:xfrm>
                <a:off x="2475" y="2459"/>
                <a:ext cx="94" cy="155"/>
              </a:xfrm>
              <a:custGeom>
                <a:avLst/>
                <a:gdLst>
                  <a:gd name="T0" fmla="*/ 93 w 94"/>
                  <a:gd name="T1" fmla="*/ 0 h 155"/>
                  <a:gd name="T2" fmla="*/ 51 w 94"/>
                  <a:gd name="T3" fmla="*/ 11 h 155"/>
                  <a:gd name="T4" fmla="*/ 25 w 94"/>
                  <a:gd name="T5" fmla="*/ 53 h 155"/>
                  <a:gd name="T6" fmla="*/ 0 w 94"/>
                  <a:gd name="T7" fmla="*/ 154 h 155"/>
                  <a:gd name="T8" fmla="*/ 0 60000 65536"/>
                  <a:gd name="T9" fmla="*/ 0 60000 65536"/>
                  <a:gd name="T10" fmla="*/ 0 60000 65536"/>
                  <a:gd name="T11" fmla="*/ 0 60000 65536"/>
                  <a:gd name="T12" fmla="*/ 0 w 94"/>
                  <a:gd name="T13" fmla="*/ 0 h 155"/>
                  <a:gd name="T14" fmla="*/ 94 w 94"/>
                  <a:gd name="T15" fmla="*/ 155 h 155"/>
                </a:gdLst>
                <a:ahLst/>
                <a:cxnLst>
                  <a:cxn ang="T8">
                    <a:pos x="T0" y="T1"/>
                  </a:cxn>
                  <a:cxn ang="T9">
                    <a:pos x="T2" y="T3"/>
                  </a:cxn>
                  <a:cxn ang="T10">
                    <a:pos x="T4" y="T5"/>
                  </a:cxn>
                  <a:cxn ang="T11">
                    <a:pos x="T6" y="T7"/>
                  </a:cxn>
                </a:cxnLst>
                <a:rect l="T12" t="T13" r="T14" b="T15"/>
                <a:pathLst>
                  <a:path w="94" h="155">
                    <a:moveTo>
                      <a:pt x="93" y="0"/>
                    </a:moveTo>
                    <a:lnTo>
                      <a:pt x="51" y="11"/>
                    </a:lnTo>
                    <a:lnTo>
                      <a:pt x="25" y="53"/>
                    </a:lnTo>
                    <a:lnTo>
                      <a:pt x="0" y="154"/>
                    </a:lnTo>
                  </a:path>
                </a:pathLst>
              </a:custGeom>
              <a:solidFill>
                <a:schemeClr val="accent1"/>
              </a:solidFill>
              <a:ln w="9525">
                <a:solidFill>
                  <a:srgbClr val="000000"/>
                </a:solidFill>
                <a:round/>
                <a:headEnd/>
                <a:tailEnd/>
              </a:ln>
            </p:spPr>
            <p:txBody>
              <a:bodyPr/>
              <a:lstStyle/>
              <a:p>
                <a:endParaRPr lang="en-US"/>
              </a:p>
            </p:txBody>
          </p:sp>
        </p:grpSp>
      </p:grpSp>
      <p:cxnSp>
        <p:nvCxnSpPr>
          <p:cNvPr id="81065" name="AutoShape 329"/>
          <p:cNvCxnSpPr>
            <a:cxnSpLocks noChangeShapeType="1"/>
            <a:stCxn id="81139" idx="0"/>
            <a:endCxn id="81229" idx="1"/>
          </p:cNvCxnSpPr>
          <p:nvPr/>
        </p:nvCxnSpPr>
        <p:spPr bwMode="auto">
          <a:xfrm rot="10800000" flipV="1">
            <a:off x="5803900" y="1116013"/>
            <a:ext cx="876300" cy="193198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81066" name="AutoShape 330"/>
          <p:cNvCxnSpPr>
            <a:cxnSpLocks noChangeShapeType="1"/>
            <a:stCxn id="81228" idx="5"/>
            <a:endCxn id="81214" idx="2"/>
          </p:cNvCxnSpPr>
          <p:nvPr/>
        </p:nvCxnSpPr>
        <p:spPr bwMode="auto">
          <a:xfrm rot="16200000" flipH="1">
            <a:off x="6069806" y="2982120"/>
            <a:ext cx="66675" cy="550862"/>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nvGrpSpPr>
          <p:cNvPr id="81067" name="Group 331"/>
          <p:cNvGrpSpPr>
            <a:grpSpLocks/>
          </p:cNvGrpSpPr>
          <p:nvPr/>
        </p:nvGrpSpPr>
        <p:grpSpPr bwMode="auto">
          <a:xfrm>
            <a:off x="6359525" y="4486275"/>
            <a:ext cx="311150" cy="749300"/>
            <a:chOff x="3929" y="2957"/>
            <a:chExt cx="196" cy="472"/>
          </a:xfrm>
        </p:grpSpPr>
        <p:grpSp>
          <p:nvGrpSpPr>
            <p:cNvPr id="81127" name="Group 332"/>
            <p:cNvGrpSpPr>
              <a:grpSpLocks/>
            </p:cNvGrpSpPr>
            <p:nvPr/>
          </p:nvGrpSpPr>
          <p:grpSpPr bwMode="auto">
            <a:xfrm>
              <a:off x="3933" y="2957"/>
              <a:ext cx="192" cy="192"/>
              <a:chOff x="2771" y="2160"/>
              <a:chExt cx="192" cy="192"/>
            </a:xfrm>
          </p:grpSpPr>
          <p:sp>
            <p:nvSpPr>
              <p:cNvPr id="81132" name="Oval 333"/>
              <p:cNvSpPr>
                <a:spLocks noChangeArrowheads="1"/>
              </p:cNvSpPr>
              <p:nvPr/>
            </p:nvSpPr>
            <p:spPr bwMode="auto">
              <a:xfrm>
                <a:off x="2771" y="2160"/>
                <a:ext cx="192" cy="192"/>
              </a:xfrm>
              <a:prstGeom prst="ellipse">
                <a:avLst/>
              </a:prstGeom>
              <a:solidFill>
                <a:srgbClr val="0066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33" name="Line 334"/>
              <p:cNvSpPr>
                <a:spLocks noChangeShapeType="1"/>
              </p:cNvSpPr>
              <p:nvPr/>
            </p:nvSpPr>
            <p:spPr bwMode="auto">
              <a:xfrm>
                <a:off x="2801" y="2190"/>
                <a:ext cx="135" cy="135"/>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1134" name="Line 335"/>
              <p:cNvSpPr>
                <a:spLocks noChangeShapeType="1"/>
              </p:cNvSpPr>
              <p:nvPr/>
            </p:nvSpPr>
            <p:spPr bwMode="auto">
              <a:xfrm flipH="1">
                <a:off x="2797" y="2188"/>
                <a:ext cx="134" cy="134"/>
              </a:xfrm>
              <a:prstGeom prst="line">
                <a:avLst/>
              </a:prstGeom>
              <a:noFill/>
              <a:ln w="12700">
                <a:solidFill>
                  <a:schemeClr val="tx1"/>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81128" name="Line 336"/>
            <p:cNvSpPr>
              <a:spLocks noChangeShapeType="1"/>
            </p:cNvSpPr>
            <p:nvPr/>
          </p:nvSpPr>
          <p:spPr bwMode="auto">
            <a:xfrm>
              <a:off x="4029" y="3149"/>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1129" name="Group 337"/>
            <p:cNvGrpSpPr>
              <a:grpSpLocks/>
            </p:cNvGrpSpPr>
            <p:nvPr/>
          </p:nvGrpSpPr>
          <p:grpSpPr bwMode="auto">
            <a:xfrm>
              <a:off x="3929" y="3237"/>
              <a:ext cx="192" cy="192"/>
              <a:chOff x="2064" y="2205"/>
              <a:chExt cx="192" cy="192"/>
            </a:xfrm>
          </p:grpSpPr>
          <p:sp>
            <p:nvSpPr>
              <p:cNvPr id="81130" name="Oval 338"/>
              <p:cNvSpPr>
                <a:spLocks noChangeArrowheads="1"/>
              </p:cNvSpPr>
              <p:nvPr/>
            </p:nvSpPr>
            <p:spPr bwMode="auto">
              <a:xfrm>
                <a:off x="2064" y="2205"/>
                <a:ext cx="192" cy="192"/>
              </a:xfrm>
              <a:prstGeom prst="ellipse">
                <a:avLst/>
              </a:prstGeom>
              <a:solidFill>
                <a:srgbClr val="0066FF"/>
              </a:solidFill>
              <a:ln w="12700">
                <a:solidFill>
                  <a:schemeClr val="tx1"/>
                </a:solidFill>
                <a:round/>
                <a:headEnd/>
                <a:tailEnd type="none" w="sm" len="sm"/>
              </a:ln>
            </p:spPr>
            <p:txBody>
              <a:bodyPr wrap="none" anchor="ctr"/>
              <a:lstStyle/>
              <a:p>
                <a:endParaRPr lang="en-US" sz="1800">
                  <a:solidFill>
                    <a:srgbClr val="000000"/>
                  </a:solidFill>
                </a:endParaRPr>
              </a:p>
            </p:txBody>
          </p:sp>
          <p:sp>
            <p:nvSpPr>
              <p:cNvPr id="81131" name="Freeform 339"/>
              <p:cNvSpPr>
                <a:spLocks/>
              </p:cNvSpPr>
              <p:nvPr/>
            </p:nvSpPr>
            <p:spPr bwMode="auto">
              <a:xfrm>
                <a:off x="2089" y="2255"/>
                <a:ext cx="136" cy="90"/>
              </a:xfrm>
              <a:custGeom>
                <a:avLst/>
                <a:gdLst>
                  <a:gd name="T0" fmla="*/ 0 w 403"/>
                  <a:gd name="T1" fmla="*/ 0 h 248"/>
                  <a:gd name="T2" fmla="*/ 0 w 403"/>
                  <a:gd name="T3" fmla="*/ 0 h 248"/>
                  <a:gd name="T4" fmla="*/ 0 w 403"/>
                  <a:gd name="T5" fmla="*/ 0 h 248"/>
                  <a:gd name="T6" fmla="*/ 0 w 403"/>
                  <a:gd name="T7" fmla="*/ 0 h 248"/>
                  <a:gd name="T8" fmla="*/ 0 w 403"/>
                  <a:gd name="T9" fmla="*/ 0 h 248"/>
                  <a:gd name="T10" fmla="*/ 0 w 403"/>
                  <a:gd name="T11" fmla="*/ 0 h 248"/>
                  <a:gd name="T12" fmla="*/ 0 w 403"/>
                  <a:gd name="T13" fmla="*/ 0 h 248"/>
                  <a:gd name="T14" fmla="*/ 0 w 403"/>
                  <a:gd name="T15" fmla="*/ 0 h 248"/>
                  <a:gd name="T16" fmla="*/ 0 w 403"/>
                  <a:gd name="T17" fmla="*/ 0 h 248"/>
                  <a:gd name="T18" fmla="*/ 0 w 403"/>
                  <a:gd name="T19" fmla="*/ 0 h 248"/>
                  <a:gd name="T20" fmla="*/ 0 w 403"/>
                  <a:gd name="T21" fmla="*/ 0 h 248"/>
                  <a:gd name="T22" fmla="*/ 0 w 403"/>
                  <a:gd name="T23" fmla="*/ 0 h 248"/>
                  <a:gd name="T24" fmla="*/ 0 w 403"/>
                  <a:gd name="T25" fmla="*/ 0 h 248"/>
                  <a:gd name="T26" fmla="*/ 0 w 403"/>
                  <a:gd name="T27" fmla="*/ 0 h 248"/>
                  <a:gd name="T28" fmla="*/ 0 w 403"/>
                  <a:gd name="T29" fmla="*/ 0 h 248"/>
                  <a:gd name="T30" fmla="*/ 0 w 403"/>
                  <a:gd name="T31" fmla="*/ 0 h 248"/>
                  <a:gd name="T32" fmla="*/ 0 w 403"/>
                  <a:gd name="T33" fmla="*/ 0 h 248"/>
                  <a:gd name="T34" fmla="*/ 0 w 403"/>
                  <a:gd name="T35" fmla="*/ 0 h 248"/>
                  <a:gd name="T36" fmla="*/ 0 w 403"/>
                  <a:gd name="T37" fmla="*/ 0 h 248"/>
                  <a:gd name="T38" fmla="*/ 0 w 403"/>
                  <a:gd name="T39" fmla="*/ 0 h 248"/>
                  <a:gd name="T40" fmla="*/ 0 w 403"/>
                  <a:gd name="T41" fmla="*/ 0 h 248"/>
                  <a:gd name="T42" fmla="*/ 0 w 403"/>
                  <a:gd name="T43" fmla="*/ 0 h 248"/>
                  <a:gd name="T44" fmla="*/ 0 w 403"/>
                  <a:gd name="T45" fmla="*/ 0 h 248"/>
                  <a:gd name="T46" fmla="*/ 0 w 403"/>
                  <a:gd name="T47" fmla="*/ 0 h 248"/>
                  <a:gd name="T48" fmla="*/ 0 w 403"/>
                  <a:gd name="T49" fmla="*/ 0 h 248"/>
                  <a:gd name="T50" fmla="*/ 0 w 403"/>
                  <a:gd name="T51" fmla="*/ 0 h 248"/>
                  <a:gd name="T52" fmla="*/ 0 w 403"/>
                  <a:gd name="T53" fmla="*/ 0 h 248"/>
                  <a:gd name="T54" fmla="*/ 0 w 403"/>
                  <a:gd name="T55" fmla="*/ 0 h 248"/>
                  <a:gd name="T56" fmla="*/ 0 w 403"/>
                  <a:gd name="T57" fmla="*/ 0 h 248"/>
                  <a:gd name="T58" fmla="*/ 0 w 403"/>
                  <a:gd name="T59" fmla="*/ 0 h 248"/>
                  <a:gd name="T60" fmla="*/ 0 w 403"/>
                  <a:gd name="T61" fmla="*/ 0 h 248"/>
                  <a:gd name="T62" fmla="*/ 0 w 403"/>
                  <a:gd name="T63" fmla="*/ 0 h 248"/>
                  <a:gd name="T64" fmla="*/ 0 w 403"/>
                  <a:gd name="T65" fmla="*/ 0 h 248"/>
                  <a:gd name="T66" fmla="*/ 0 w 403"/>
                  <a:gd name="T67" fmla="*/ 0 h 248"/>
                  <a:gd name="T68" fmla="*/ 0 w 403"/>
                  <a:gd name="T69" fmla="*/ 0 h 248"/>
                  <a:gd name="T70" fmla="*/ 0 w 403"/>
                  <a:gd name="T71" fmla="*/ 0 h 248"/>
                  <a:gd name="T72" fmla="*/ 0 w 403"/>
                  <a:gd name="T73" fmla="*/ 0 h 248"/>
                  <a:gd name="T74" fmla="*/ 0 w 403"/>
                  <a:gd name="T75" fmla="*/ 0 h 248"/>
                  <a:gd name="T76" fmla="*/ 0 w 403"/>
                  <a:gd name="T77" fmla="*/ 0 h 248"/>
                  <a:gd name="T78" fmla="*/ 0 w 403"/>
                  <a:gd name="T79" fmla="*/ 0 h 248"/>
                  <a:gd name="T80" fmla="*/ 0 w 403"/>
                  <a:gd name="T81" fmla="*/ 0 h 248"/>
                  <a:gd name="T82" fmla="*/ 0 w 403"/>
                  <a:gd name="T83" fmla="*/ 0 h 248"/>
                  <a:gd name="T84" fmla="*/ 0 w 403"/>
                  <a:gd name="T85" fmla="*/ 0 h 248"/>
                  <a:gd name="T86" fmla="*/ 0 w 403"/>
                  <a:gd name="T87" fmla="*/ 0 h 248"/>
                  <a:gd name="T88" fmla="*/ 0 w 403"/>
                  <a:gd name="T89" fmla="*/ 0 h 248"/>
                  <a:gd name="T90" fmla="*/ 0 w 403"/>
                  <a:gd name="T91" fmla="*/ 0 h 248"/>
                  <a:gd name="T92" fmla="*/ 0 w 403"/>
                  <a:gd name="T93" fmla="*/ 0 h 248"/>
                  <a:gd name="T94" fmla="*/ 0 w 403"/>
                  <a:gd name="T95" fmla="*/ 0 h 248"/>
                  <a:gd name="T96" fmla="*/ 0 w 403"/>
                  <a:gd name="T97" fmla="*/ 0 h 2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3"/>
                  <a:gd name="T148" fmla="*/ 0 h 248"/>
                  <a:gd name="T149" fmla="*/ 403 w 403"/>
                  <a:gd name="T150" fmla="*/ 248 h 2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3" h="248">
                    <a:moveTo>
                      <a:pt x="0" y="156"/>
                    </a:moveTo>
                    <a:lnTo>
                      <a:pt x="0" y="156"/>
                    </a:lnTo>
                    <a:lnTo>
                      <a:pt x="2" y="151"/>
                    </a:lnTo>
                    <a:lnTo>
                      <a:pt x="5" y="143"/>
                    </a:lnTo>
                    <a:lnTo>
                      <a:pt x="10" y="133"/>
                    </a:lnTo>
                    <a:lnTo>
                      <a:pt x="15" y="121"/>
                    </a:lnTo>
                    <a:lnTo>
                      <a:pt x="22" y="108"/>
                    </a:lnTo>
                    <a:lnTo>
                      <a:pt x="29" y="94"/>
                    </a:lnTo>
                    <a:lnTo>
                      <a:pt x="38" y="79"/>
                    </a:lnTo>
                    <a:lnTo>
                      <a:pt x="46" y="66"/>
                    </a:lnTo>
                    <a:lnTo>
                      <a:pt x="55" y="51"/>
                    </a:lnTo>
                    <a:lnTo>
                      <a:pt x="65" y="38"/>
                    </a:lnTo>
                    <a:lnTo>
                      <a:pt x="74" y="25"/>
                    </a:lnTo>
                    <a:lnTo>
                      <a:pt x="83" y="15"/>
                    </a:lnTo>
                    <a:lnTo>
                      <a:pt x="93" y="7"/>
                    </a:lnTo>
                    <a:lnTo>
                      <a:pt x="102" y="2"/>
                    </a:lnTo>
                    <a:lnTo>
                      <a:pt x="111" y="0"/>
                    </a:lnTo>
                    <a:lnTo>
                      <a:pt x="123" y="4"/>
                    </a:lnTo>
                    <a:lnTo>
                      <a:pt x="136" y="11"/>
                    </a:lnTo>
                    <a:lnTo>
                      <a:pt x="147" y="25"/>
                    </a:lnTo>
                    <a:lnTo>
                      <a:pt x="159" y="39"/>
                    </a:lnTo>
                    <a:lnTo>
                      <a:pt x="168" y="59"/>
                    </a:lnTo>
                    <a:lnTo>
                      <a:pt x="180" y="79"/>
                    </a:lnTo>
                    <a:lnTo>
                      <a:pt x="189" y="102"/>
                    </a:lnTo>
                    <a:lnTo>
                      <a:pt x="200" y="124"/>
                    </a:lnTo>
                    <a:lnTo>
                      <a:pt x="210" y="147"/>
                    </a:lnTo>
                    <a:lnTo>
                      <a:pt x="219" y="170"/>
                    </a:lnTo>
                    <a:lnTo>
                      <a:pt x="229" y="191"/>
                    </a:lnTo>
                    <a:lnTo>
                      <a:pt x="241" y="209"/>
                    </a:lnTo>
                    <a:lnTo>
                      <a:pt x="252" y="226"/>
                    </a:lnTo>
                    <a:lnTo>
                      <a:pt x="263" y="237"/>
                    </a:lnTo>
                    <a:lnTo>
                      <a:pt x="276" y="245"/>
                    </a:lnTo>
                    <a:lnTo>
                      <a:pt x="289" y="247"/>
                    </a:lnTo>
                    <a:lnTo>
                      <a:pt x="297" y="247"/>
                    </a:lnTo>
                    <a:lnTo>
                      <a:pt x="307" y="242"/>
                    </a:lnTo>
                    <a:lnTo>
                      <a:pt x="316" y="234"/>
                    </a:lnTo>
                    <a:lnTo>
                      <a:pt x="326" y="224"/>
                    </a:lnTo>
                    <a:lnTo>
                      <a:pt x="335" y="212"/>
                    </a:lnTo>
                    <a:lnTo>
                      <a:pt x="344" y="199"/>
                    </a:lnTo>
                    <a:lnTo>
                      <a:pt x="353" y="184"/>
                    </a:lnTo>
                    <a:lnTo>
                      <a:pt x="362" y="169"/>
                    </a:lnTo>
                    <a:lnTo>
                      <a:pt x="370" y="156"/>
                    </a:lnTo>
                    <a:lnTo>
                      <a:pt x="377" y="141"/>
                    </a:lnTo>
                    <a:lnTo>
                      <a:pt x="384" y="128"/>
                    </a:lnTo>
                    <a:lnTo>
                      <a:pt x="390" y="116"/>
                    </a:lnTo>
                    <a:lnTo>
                      <a:pt x="395" y="106"/>
                    </a:lnTo>
                    <a:lnTo>
                      <a:pt x="398" y="98"/>
                    </a:lnTo>
                    <a:lnTo>
                      <a:pt x="401" y="93"/>
                    </a:lnTo>
                    <a:lnTo>
                      <a:pt x="402" y="91"/>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cxnSp>
        <p:nvCxnSpPr>
          <p:cNvPr id="81068" name="AutoShape 340"/>
          <p:cNvCxnSpPr>
            <a:cxnSpLocks noChangeShapeType="1"/>
            <a:stCxn id="81213" idx="1"/>
            <a:endCxn id="81135" idx="0"/>
          </p:cNvCxnSpPr>
          <p:nvPr/>
        </p:nvCxnSpPr>
        <p:spPr bwMode="auto">
          <a:xfrm rot="-5400000">
            <a:off x="6266657" y="2604294"/>
            <a:ext cx="850900" cy="34448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81069" name="AutoShape 341"/>
          <p:cNvCxnSpPr>
            <a:cxnSpLocks noChangeShapeType="1"/>
            <a:stCxn id="80954" idx="0"/>
            <a:endCxn id="81216" idx="3"/>
          </p:cNvCxnSpPr>
          <p:nvPr/>
        </p:nvCxnSpPr>
        <p:spPr bwMode="auto">
          <a:xfrm rot="16200000" flipV="1">
            <a:off x="7094538" y="3186113"/>
            <a:ext cx="2185987" cy="54133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81070" name="Line 342"/>
          <p:cNvSpPr>
            <a:spLocks noChangeShapeType="1"/>
          </p:cNvSpPr>
          <p:nvPr/>
        </p:nvSpPr>
        <p:spPr bwMode="auto">
          <a:xfrm>
            <a:off x="7175500" y="2347913"/>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81071" name="AutoShape 343"/>
          <p:cNvCxnSpPr>
            <a:cxnSpLocks noChangeShapeType="1"/>
            <a:stCxn id="81132" idx="6"/>
            <a:endCxn id="80965" idx="1"/>
          </p:cNvCxnSpPr>
          <p:nvPr/>
        </p:nvCxnSpPr>
        <p:spPr bwMode="auto">
          <a:xfrm>
            <a:off x="6670675" y="4638675"/>
            <a:ext cx="39370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1072" name="AutoShape 344"/>
          <p:cNvCxnSpPr>
            <a:cxnSpLocks noChangeShapeType="1"/>
            <a:stCxn id="80925" idx="3"/>
            <a:endCxn id="81132" idx="2"/>
          </p:cNvCxnSpPr>
          <p:nvPr/>
        </p:nvCxnSpPr>
        <p:spPr bwMode="auto">
          <a:xfrm flipH="1">
            <a:off x="6365875" y="3536950"/>
            <a:ext cx="1497013" cy="1101725"/>
          </a:xfrm>
          <a:prstGeom prst="bentConnector5">
            <a:avLst>
              <a:gd name="adj1" fmla="val -19301"/>
              <a:gd name="adj2" fmla="val 46542"/>
              <a:gd name="adj3" fmla="val 106148"/>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81073" name="AutoShape 345"/>
          <p:cNvCxnSpPr>
            <a:cxnSpLocks noChangeShapeType="1"/>
            <a:stCxn id="81164" idx="0"/>
            <a:endCxn id="81022" idx="4"/>
          </p:cNvCxnSpPr>
          <p:nvPr/>
        </p:nvCxnSpPr>
        <p:spPr bwMode="auto">
          <a:xfrm rot="5400000" flipH="1" flipV="1">
            <a:off x="708025" y="2659063"/>
            <a:ext cx="1997075" cy="2038350"/>
          </a:xfrm>
          <a:prstGeom prst="bentConnector3">
            <a:avLst>
              <a:gd name="adj1" fmla="val 7766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81074" name="AutoShape 346"/>
          <p:cNvCxnSpPr>
            <a:cxnSpLocks noChangeShapeType="1"/>
            <a:stCxn id="81279" idx="6"/>
            <a:endCxn id="81291" idx="0"/>
          </p:cNvCxnSpPr>
          <p:nvPr/>
        </p:nvCxnSpPr>
        <p:spPr bwMode="auto">
          <a:xfrm flipH="1" flipV="1">
            <a:off x="5172075" y="3224213"/>
            <a:ext cx="26988" cy="1246187"/>
          </a:xfrm>
          <a:prstGeom prst="bentConnector4">
            <a:avLst>
              <a:gd name="adj1" fmla="val -1588236"/>
              <a:gd name="adj2" fmla="val 5618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81075" name="AutoShape 347"/>
          <p:cNvCxnSpPr>
            <a:cxnSpLocks noChangeShapeType="1"/>
            <a:stCxn id="81290" idx="7"/>
          </p:cNvCxnSpPr>
          <p:nvPr/>
        </p:nvCxnSpPr>
        <p:spPr bwMode="auto">
          <a:xfrm flipV="1">
            <a:off x="5159375" y="2247900"/>
            <a:ext cx="1588" cy="81756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1076" name="Arc 348"/>
          <p:cNvSpPr>
            <a:spLocks/>
          </p:cNvSpPr>
          <p:nvPr/>
        </p:nvSpPr>
        <p:spPr bwMode="auto">
          <a:xfrm>
            <a:off x="903288" y="3068638"/>
            <a:ext cx="73025" cy="146050"/>
          </a:xfrm>
          <a:custGeom>
            <a:avLst/>
            <a:gdLst>
              <a:gd name="T0" fmla="*/ 0 w 21600"/>
              <a:gd name="T1" fmla="*/ 0 h 43196"/>
              <a:gd name="T2" fmla="*/ 2147483647 w 21600"/>
              <a:gd name="T3" fmla="*/ 2147483647 h 43196"/>
              <a:gd name="T4" fmla="*/ 0 w 21600"/>
              <a:gd name="T5" fmla="*/ 2147483647 h 43196"/>
              <a:gd name="T6" fmla="*/ 0 60000 65536"/>
              <a:gd name="T7" fmla="*/ 0 60000 65536"/>
              <a:gd name="T8" fmla="*/ 0 60000 65536"/>
              <a:gd name="T9" fmla="*/ 0 w 21600"/>
              <a:gd name="T10" fmla="*/ 0 h 43196"/>
              <a:gd name="T11" fmla="*/ 21600 w 21600"/>
              <a:gd name="T12" fmla="*/ 43196 h 43196"/>
            </a:gdLst>
            <a:ahLst/>
            <a:cxnLst>
              <a:cxn ang="T6">
                <a:pos x="T0" y="T1"/>
              </a:cxn>
              <a:cxn ang="T7">
                <a:pos x="T2" y="T3"/>
              </a:cxn>
              <a:cxn ang="T8">
                <a:pos x="T4" y="T5"/>
              </a:cxn>
            </a:cxnLst>
            <a:rect l="T9" t="T10" r="T11" b="T12"/>
            <a:pathLst>
              <a:path w="21600" h="43196" fill="none" extrusionOk="0">
                <a:moveTo>
                  <a:pt x="-1" y="0"/>
                </a:moveTo>
                <a:cubicBezTo>
                  <a:pt x="11929" y="0"/>
                  <a:pt x="21600" y="9670"/>
                  <a:pt x="21600" y="21600"/>
                </a:cubicBezTo>
                <a:cubicBezTo>
                  <a:pt x="21600" y="33373"/>
                  <a:pt x="12171" y="42978"/>
                  <a:pt x="400" y="43196"/>
                </a:cubicBezTo>
              </a:path>
              <a:path w="21600" h="43196" stroke="0" extrusionOk="0">
                <a:moveTo>
                  <a:pt x="-1" y="0"/>
                </a:moveTo>
                <a:cubicBezTo>
                  <a:pt x="11929" y="0"/>
                  <a:pt x="21600" y="9670"/>
                  <a:pt x="21600" y="21600"/>
                </a:cubicBezTo>
                <a:cubicBezTo>
                  <a:pt x="21600" y="33373"/>
                  <a:pt x="12171" y="42978"/>
                  <a:pt x="400" y="43196"/>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81077" name="AutoShape 349"/>
          <p:cNvCxnSpPr>
            <a:cxnSpLocks noChangeShapeType="1"/>
            <a:stCxn id="80911" idx="1"/>
            <a:endCxn id="81076" idx="1"/>
          </p:cNvCxnSpPr>
          <p:nvPr/>
        </p:nvCxnSpPr>
        <p:spPr bwMode="auto">
          <a:xfrm rot="10800000" flipH="1" flipV="1">
            <a:off x="1047750" y="3379788"/>
            <a:ext cx="2146436525" cy="2144104487"/>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81078" name="AutoShape 350"/>
          <p:cNvCxnSpPr>
            <a:cxnSpLocks noChangeShapeType="1"/>
            <a:stCxn id="81076" idx="0"/>
          </p:cNvCxnSpPr>
          <p:nvPr/>
        </p:nvCxnSpPr>
        <p:spPr bwMode="auto">
          <a:xfrm rot="-5400000">
            <a:off x="763588" y="2754313"/>
            <a:ext cx="454025" cy="174625"/>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nvGrpSpPr>
          <p:cNvPr id="81079" name="Group 351"/>
          <p:cNvGrpSpPr>
            <a:grpSpLocks/>
          </p:cNvGrpSpPr>
          <p:nvPr/>
        </p:nvGrpSpPr>
        <p:grpSpPr bwMode="auto">
          <a:xfrm>
            <a:off x="6519863" y="852488"/>
            <a:ext cx="111125" cy="87312"/>
            <a:chOff x="3198" y="456"/>
            <a:chExt cx="91" cy="55"/>
          </a:xfrm>
        </p:grpSpPr>
        <p:sp>
          <p:nvSpPr>
            <p:cNvPr id="81125" name="Line 352"/>
            <p:cNvSpPr>
              <a:spLocks noChangeShapeType="1"/>
            </p:cNvSpPr>
            <p:nvPr/>
          </p:nvSpPr>
          <p:spPr bwMode="auto">
            <a:xfrm flipH="1">
              <a:off x="3198" y="482"/>
              <a:ext cx="91" cy="0"/>
            </a:xfrm>
            <a:prstGeom prst="line">
              <a:avLst/>
            </a:prstGeom>
            <a:noFill/>
            <a:ln w="31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126" name="Line 353"/>
            <p:cNvSpPr>
              <a:spLocks noChangeShapeType="1"/>
            </p:cNvSpPr>
            <p:nvPr/>
          </p:nvSpPr>
          <p:spPr bwMode="auto">
            <a:xfrm>
              <a:off x="3206" y="456"/>
              <a:ext cx="0" cy="5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1080" name="Group 354"/>
          <p:cNvGrpSpPr>
            <a:grpSpLocks/>
          </p:cNvGrpSpPr>
          <p:nvPr/>
        </p:nvGrpSpPr>
        <p:grpSpPr bwMode="auto">
          <a:xfrm>
            <a:off x="7019925" y="846138"/>
            <a:ext cx="101600" cy="87312"/>
            <a:chOff x="3334" y="454"/>
            <a:chExt cx="91" cy="55"/>
          </a:xfrm>
        </p:grpSpPr>
        <p:sp>
          <p:nvSpPr>
            <p:cNvPr id="81123" name="Line 355"/>
            <p:cNvSpPr>
              <a:spLocks noChangeShapeType="1"/>
            </p:cNvSpPr>
            <p:nvPr/>
          </p:nvSpPr>
          <p:spPr bwMode="auto">
            <a:xfrm>
              <a:off x="3334" y="482"/>
              <a:ext cx="91" cy="0"/>
            </a:xfrm>
            <a:prstGeom prst="line">
              <a:avLst/>
            </a:prstGeom>
            <a:noFill/>
            <a:ln w="31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124" name="Line 356"/>
            <p:cNvSpPr>
              <a:spLocks noChangeShapeType="1"/>
            </p:cNvSpPr>
            <p:nvPr/>
          </p:nvSpPr>
          <p:spPr bwMode="auto">
            <a:xfrm>
              <a:off x="3418" y="454"/>
              <a:ext cx="0" cy="5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1081" name="Group 357"/>
          <p:cNvGrpSpPr>
            <a:grpSpLocks/>
          </p:cNvGrpSpPr>
          <p:nvPr/>
        </p:nvGrpSpPr>
        <p:grpSpPr bwMode="auto">
          <a:xfrm>
            <a:off x="6735763" y="2079625"/>
            <a:ext cx="111125" cy="87313"/>
            <a:chOff x="3198" y="456"/>
            <a:chExt cx="91" cy="55"/>
          </a:xfrm>
        </p:grpSpPr>
        <p:sp>
          <p:nvSpPr>
            <p:cNvPr id="81121" name="Line 358"/>
            <p:cNvSpPr>
              <a:spLocks noChangeShapeType="1"/>
            </p:cNvSpPr>
            <p:nvPr/>
          </p:nvSpPr>
          <p:spPr bwMode="auto">
            <a:xfrm flipH="1">
              <a:off x="3198" y="482"/>
              <a:ext cx="91" cy="0"/>
            </a:xfrm>
            <a:prstGeom prst="line">
              <a:avLst/>
            </a:prstGeom>
            <a:noFill/>
            <a:ln w="31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122" name="Line 359"/>
            <p:cNvSpPr>
              <a:spLocks noChangeShapeType="1"/>
            </p:cNvSpPr>
            <p:nvPr/>
          </p:nvSpPr>
          <p:spPr bwMode="auto">
            <a:xfrm>
              <a:off x="3206" y="456"/>
              <a:ext cx="0" cy="5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1082" name="Group 360"/>
          <p:cNvGrpSpPr>
            <a:grpSpLocks/>
          </p:cNvGrpSpPr>
          <p:nvPr/>
        </p:nvGrpSpPr>
        <p:grpSpPr bwMode="auto">
          <a:xfrm>
            <a:off x="7188200" y="2076450"/>
            <a:ext cx="112713" cy="87313"/>
            <a:chOff x="3334" y="454"/>
            <a:chExt cx="91" cy="55"/>
          </a:xfrm>
        </p:grpSpPr>
        <p:sp>
          <p:nvSpPr>
            <p:cNvPr id="81119" name="Line 361"/>
            <p:cNvSpPr>
              <a:spLocks noChangeShapeType="1"/>
            </p:cNvSpPr>
            <p:nvPr/>
          </p:nvSpPr>
          <p:spPr bwMode="auto">
            <a:xfrm>
              <a:off x="3334" y="482"/>
              <a:ext cx="91" cy="0"/>
            </a:xfrm>
            <a:prstGeom prst="line">
              <a:avLst/>
            </a:prstGeom>
            <a:noFill/>
            <a:ln w="31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120" name="Line 362"/>
            <p:cNvSpPr>
              <a:spLocks noChangeShapeType="1"/>
            </p:cNvSpPr>
            <p:nvPr/>
          </p:nvSpPr>
          <p:spPr bwMode="auto">
            <a:xfrm>
              <a:off x="3418" y="454"/>
              <a:ext cx="0" cy="5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1083" name="Group 363"/>
          <p:cNvGrpSpPr>
            <a:grpSpLocks/>
          </p:cNvGrpSpPr>
          <p:nvPr/>
        </p:nvGrpSpPr>
        <p:grpSpPr bwMode="auto">
          <a:xfrm>
            <a:off x="6670675" y="3251200"/>
            <a:ext cx="111125" cy="87313"/>
            <a:chOff x="3198" y="456"/>
            <a:chExt cx="91" cy="55"/>
          </a:xfrm>
        </p:grpSpPr>
        <p:sp>
          <p:nvSpPr>
            <p:cNvPr id="81117" name="Line 364"/>
            <p:cNvSpPr>
              <a:spLocks noChangeShapeType="1"/>
            </p:cNvSpPr>
            <p:nvPr/>
          </p:nvSpPr>
          <p:spPr bwMode="auto">
            <a:xfrm flipH="1">
              <a:off x="3198" y="482"/>
              <a:ext cx="91" cy="0"/>
            </a:xfrm>
            <a:prstGeom prst="line">
              <a:avLst/>
            </a:prstGeom>
            <a:noFill/>
            <a:ln w="31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118" name="Line 365"/>
            <p:cNvSpPr>
              <a:spLocks noChangeShapeType="1"/>
            </p:cNvSpPr>
            <p:nvPr/>
          </p:nvSpPr>
          <p:spPr bwMode="auto">
            <a:xfrm>
              <a:off x="3206" y="456"/>
              <a:ext cx="0" cy="5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1084" name="Group 366"/>
          <p:cNvGrpSpPr>
            <a:grpSpLocks/>
          </p:cNvGrpSpPr>
          <p:nvPr/>
        </p:nvGrpSpPr>
        <p:grpSpPr bwMode="auto">
          <a:xfrm>
            <a:off x="7110413" y="3248025"/>
            <a:ext cx="112712" cy="87313"/>
            <a:chOff x="3334" y="454"/>
            <a:chExt cx="91" cy="55"/>
          </a:xfrm>
        </p:grpSpPr>
        <p:sp>
          <p:nvSpPr>
            <p:cNvPr id="81115" name="Line 367"/>
            <p:cNvSpPr>
              <a:spLocks noChangeShapeType="1"/>
            </p:cNvSpPr>
            <p:nvPr/>
          </p:nvSpPr>
          <p:spPr bwMode="auto">
            <a:xfrm>
              <a:off x="3334" y="482"/>
              <a:ext cx="91" cy="0"/>
            </a:xfrm>
            <a:prstGeom prst="line">
              <a:avLst/>
            </a:prstGeom>
            <a:noFill/>
            <a:ln w="31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116" name="Line 368"/>
            <p:cNvSpPr>
              <a:spLocks noChangeShapeType="1"/>
            </p:cNvSpPr>
            <p:nvPr/>
          </p:nvSpPr>
          <p:spPr bwMode="auto">
            <a:xfrm>
              <a:off x="3418" y="454"/>
              <a:ext cx="0" cy="5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1085" name="Group 369"/>
          <p:cNvGrpSpPr>
            <a:grpSpLocks/>
          </p:cNvGrpSpPr>
          <p:nvPr/>
        </p:nvGrpSpPr>
        <p:grpSpPr bwMode="auto">
          <a:xfrm>
            <a:off x="4298950" y="4208463"/>
            <a:ext cx="111125" cy="87312"/>
            <a:chOff x="3198" y="456"/>
            <a:chExt cx="91" cy="55"/>
          </a:xfrm>
        </p:grpSpPr>
        <p:sp>
          <p:nvSpPr>
            <p:cNvPr id="81113" name="Line 370"/>
            <p:cNvSpPr>
              <a:spLocks noChangeShapeType="1"/>
            </p:cNvSpPr>
            <p:nvPr/>
          </p:nvSpPr>
          <p:spPr bwMode="auto">
            <a:xfrm flipH="1">
              <a:off x="3198" y="482"/>
              <a:ext cx="91" cy="0"/>
            </a:xfrm>
            <a:prstGeom prst="line">
              <a:avLst/>
            </a:prstGeom>
            <a:noFill/>
            <a:ln w="31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114" name="Line 371"/>
            <p:cNvSpPr>
              <a:spLocks noChangeShapeType="1"/>
            </p:cNvSpPr>
            <p:nvPr/>
          </p:nvSpPr>
          <p:spPr bwMode="auto">
            <a:xfrm>
              <a:off x="3206" y="456"/>
              <a:ext cx="0" cy="5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1086" name="Group 372"/>
          <p:cNvGrpSpPr>
            <a:grpSpLocks/>
          </p:cNvGrpSpPr>
          <p:nvPr/>
        </p:nvGrpSpPr>
        <p:grpSpPr bwMode="auto">
          <a:xfrm>
            <a:off x="4772025" y="4202113"/>
            <a:ext cx="112713" cy="87312"/>
            <a:chOff x="3334" y="454"/>
            <a:chExt cx="91" cy="55"/>
          </a:xfrm>
        </p:grpSpPr>
        <p:sp>
          <p:nvSpPr>
            <p:cNvPr id="81111" name="Line 373"/>
            <p:cNvSpPr>
              <a:spLocks noChangeShapeType="1"/>
            </p:cNvSpPr>
            <p:nvPr/>
          </p:nvSpPr>
          <p:spPr bwMode="auto">
            <a:xfrm>
              <a:off x="3334" y="482"/>
              <a:ext cx="91" cy="0"/>
            </a:xfrm>
            <a:prstGeom prst="line">
              <a:avLst/>
            </a:prstGeom>
            <a:noFill/>
            <a:ln w="31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112" name="Line 374"/>
            <p:cNvSpPr>
              <a:spLocks noChangeShapeType="1"/>
            </p:cNvSpPr>
            <p:nvPr/>
          </p:nvSpPr>
          <p:spPr bwMode="auto">
            <a:xfrm>
              <a:off x="3418" y="454"/>
              <a:ext cx="0" cy="5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1087" name="Text Box 375"/>
          <p:cNvSpPr txBox="1">
            <a:spLocks noChangeArrowheads="1"/>
          </p:cNvSpPr>
          <p:nvPr/>
        </p:nvSpPr>
        <p:spPr bwMode="auto">
          <a:xfrm>
            <a:off x="4284663" y="4605338"/>
            <a:ext cx="8382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800">
                <a:solidFill>
                  <a:srgbClr val="000000"/>
                </a:solidFill>
                <a:cs typeface="Times New Roman" pitchFamily="18" charset="0"/>
              </a:rPr>
              <a:t>F</a:t>
            </a:r>
            <a:r>
              <a:rPr lang="en-US" sz="800" baseline="-25000">
                <a:solidFill>
                  <a:srgbClr val="000000"/>
                </a:solidFill>
                <a:cs typeface="Times New Roman" pitchFamily="18" charset="0"/>
              </a:rPr>
              <a:t>0</a:t>
            </a:r>
            <a:r>
              <a:rPr lang="en-US" sz="800">
                <a:solidFill>
                  <a:srgbClr val="000000"/>
                </a:solidFill>
                <a:cs typeface="Times New Roman" pitchFamily="18" charset="0"/>
              </a:rPr>
              <a:t>=</a:t>
            </a:r>
            <a:br>
              <a:rPr lang="en-US" sz="800">
                <a:solidFill>
                  <a:srgbClr val="000000"/>
                </a:solidFill>
                <a:cs typeface="Times New Roman" pitchFamily="18" charset="0"/>
              </a:rPr>
            </a:br>
            <a:r>
              <a:rPr lang="en-US" sz="800">
                <a:solidFill>
                  <a:srgbClr val="000000"/>
                </a:solidFill>
                <a:cs typeface="Times New Roman" pitchFamily="18" charset="0"/>
              </a:rPr>
              <a:t>5.1225 ГГц</a:t>
            </a:r>
          </a:p>
        </p:txBody>
      </p:sp>
      <p:cxnSp>
        <p:nvCxnSpPr>
          <p:cNvPr id="81088" name="AutoShape 376"/>
          <p:cNvCxnSpPr>
            <a:cxnSpLocks noChangeShapeType="1"/>
            <a:stCxn id="80921" idx="0"/>
            <a:endCxn id="81212" idx="4"/>
          </p:cNvCxnSpPr>
          <p:nvPr/>
        </p:nvCxnSpPr>
        <p:spPr bwMode="auto">
          <a:xfrm rot="5400000" flipH="1">
            <a:off x="6854826" y="3062287"/>
            <a:ext cx="152400" cy="796925"/>
          </a:xfrm>
          <a:prstGeom prst="bentConnector3">
            <a:avLst>
              <a:gd name="adj1" fmla="val -5"/>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nvGrpSpPr>
          <p:cNvPr id="81089" name="Group 377"/>
          <p:cNvGrpSpPr>
            <a:grpSpLocks/>
          </p:cNvGrpSpPr>
          <p:nvPr/>
        </p:nvGrpSpPr>
        <p:grpSpPr bwMode="auto">
          <a:xfrm>
            <a:off x="6778625" y="3371850"/>
            <a:ext cx="304800" cy="304800"/>
            <a:chOff x="2577" y="2717"/>
            <a:chExt cx="192" cy="192"/>
          </a:xfrm>
        </p:grpSpPr>
        <p:sp>
          <p:nvSpPr>
            <p:cNvPr id="81107" name="Rectangle 378"/>
            <p:cNvSpPr>
              <a:spLocks noChangeArrowheads="1"/>
            </p:cNvSpPr>
            <p:nvPr/>
          </p:nvSpPr>
          <p:spPr bwMode="auto">
            <a:xfrm rot="-5400000">
              <a:off x="2577" y="2717"/>
              <a:ext cx="192" cy="192"/>
            </a:xfrm>
            <a:prstGeom prst="rect">
              <a:avLst/>
            </a:prstGeom>
            <a:solidFill>
              <a:schemeClr val="accent1"/>
            </a:solidFill>
            <a:ln w="12700">
              <a:solidFill>
                <a:schemeClr val="tx1"/>
              </a:solidFill>
              <a:miter lim="800000"/>
              <a:headEnd/>
              <a:tailEnd type="none" w="sm" len="sm"/>
            </a:ln>
          </p:spPr>
          <p:txBody>
            <a:bodyPr wrap="none" anchor="ctr"/>
            <a:lstStyle/>
            <a:p>
              <a:endParaRPr lang="en-US" sz="1800">
                <a:solidFill>
                  <a:srgbClr val="000000"/>
                </a:solidFill>
              </a:endParaRPr>
            </a:p>
          </p:txBody>
        </p:sp>
        <p:grpSp>
          <p:nvGrpSpPr>
            <p:cNvPr id="81108" name="Group 379"/>
            <p:cNvGrpSpPr>
              <a:grpSpLocks/>
            </p:cNvGrpSpPr>
            <p:nvPr/>
          </p:nvGrpSpPr>
          <p:grpSpPr bwMode="auto">
            <a:xfrm>
              <a:off x="2599" y="2741"/>
              <a:ext cx="146" cy="136"/>
              <a:chOff x="2475" y="2459"/>
              <a:chExt cx="188" cy="155"/>
            </a:xfrm>
          </p:grpSpPr>
          <p:sp>
            <p:nvSpPr>
              <p:cNvPr id="81109" name="Freeform 380"/>
              <p:cNvSpPr>
                <a:spLocks/>
              </p:cNvSpPr>
              <p:nvPr/>
            </p:nvSpPr>
            <p:spPr bwMode="auto">
              <a:xfrm>
                <a:off x="2572" y="2459"/>
                <a:ext cx="91" cy="149"/>
              </a:xfrm>
              <a:custGeom>
                <a:avLst/>
                <a:gdLst>
                  <a:gd name="T0" fmla="*/ 0 w 91"/>
                  <a:gd name="T1" fmla="*/ 0 h 149"/>
                  <a:gd name="T2" fmla="*/ 39 w 91"/>
                  <a:gd name="T3" fmla="*/ 11 h 149"/>
                  <a:gd name="T4" fmla="*/ 66 w 91"/>
                  <a:gd name="T5" fmla="*/ 51 h 149"/>
                  <a:gd name="T6" fmla="*/ 90 w 91"/>
                  <a:gd name="T7" fmla="*/ 148 h 149"/>
                  <a:gd name="T8" fmla="*/ 0 60000 65536"/>
                  <a:gd name="T9" fmla="*/ 0 60000 65536"/>
                  <a:gd name="T10" fmla="*/ 0 60000 65536"/>
                  <a:gd name="T11" fmla="*/ 0 60000 65536"/>
                  <a:gd name="T12" fmla="*/ 0 w 91"/>
                  <a:gd name="T13" fmla="*/ 0 h 149"/>
                  <a:gd name="T14" fmla="*/ 91 w 91"/>
                  <a:gd name="T15" fmla="*/ 149 h 149"/>
                </a:gdLst>
                <a:ahLst/>
                <a:cxnLst>
                  <a:cxn ang="T8">
                    <a:pos x="T0" y="T1"/>
                  </a:cxn>
                  <a:cxn ang="T9">
                    <a:pos x="T2" y="T3"/>
                  </a:cxn>
                  <a:cxn ang="T10">
                    <a:pos x="T4" y="T5"/>
                  </a:cxn>
                  <a:cxn ang="T11">
                    <a:pos x="T6" y="T7"/>
                  </a:cxn>
                </a:cxnLst>
                <a:rect l="T12" t="T13" r="T14" b="T15"/>
                <a:pathLst>
                  <a:path w="91" h="149">
                    <a:moveTo>
                      <a:pt x="0" y="0"/>
                    </a:moveTo>
                    <a:lnTo>
                      <a:pt x="39" y="11"/>
                    </a:lnTo>
                    <a:lnTo>
                      <a:pt x="66" y="51"/>
                    </a:lnTo>
                    <a:lnTo>
                      <a:pt x="90" y="148"/>
                    </a:lnTo>
                  </a:path>
                </a:pathLst>
              </a:custGeom>
              <a:solidFill>
                <a:schemeClr val="accent1"/>
              </a:solidFill>
              <a:ln w="9525">
                <a:solidFill>
                  <a:srgbClr val="000000"/>
                </a:solidFill>
                <a:round/>
                <a:headEnd/>
                <a:tailEnd/>
              </a:ln>
            </p:spPr>
            <p:txBody>
              <a:bodyPr/>
              <a:lstStyle/>
              <a:p>
                <a:endParaRPr lang="en-US"/>
              </a:p>
            </p:txBody>
          </p:sp>
          <p:sp>
            <p:nvSpPr>
              <p:cNvPr id="81110" name="Freeform 381"/>
              <p:cNvSpPr>
                <a:spLocks/>
              </p:cNvSpPr>
              <p:nvPr/>
            </p:nvSpPr>
            <p:spPr bwMode="auto">
              <a:xfrm>
                <a:off x="2475" y="2459"/>
                <a:ext cx="94" cy="155"/>
              </a:xfrm>
              <a:custGeom>
                <a:avLst/>
                <a:gdLst>
                  <a:gd name="T0" fmla="*/ 93 w 94"/>
                  <a:gd name="T1" fmla="*/ 0 h 155"/>
                  <a:gd name="T2" fmla="*/ 51 w 94"/>
                  <a:gd name="T3" fmla="*/ 11 h 155"/>
                  <a:gd name="T4" fmla="*/ 25 w 94"/>
                  <a:gd name="T5" fmla="*/ 53 h 155"/>
                  <a:gd name="T6" fmla="*/ 0 w 94"/>
                  <a:gd name="T7" fmla="*/ 154 h 155"/>
                  <a:gd name="T8" fmla="*/ 0 60000 65536"/>
                  <a:gd name="T9" fmla="*/ 0 60000 65536"/>
                  <a:gd name="T10" fmla="*/ 0 60000 65536"/>
                  <a:gd name="T11" fmla="*/ 0 60000 65536"/>
                  <a:gd name="T12" fmla="*/ 0 w 94"/>
                  <a:gd name="T13" fmla="*/ 0 h 155"/>
                  <a:gd name="T14" fmla="*/ 94 w 94"/>
                  <a:gd name="T15" fmla="*/ 155 h 155"/>
                </a:gdLst>
                <a:ahLst/>
                <a:cxnLst>
                  <a:cxn ang="T8">
                    <a:pos x="T0" y="T1"/>
                  </a:cxn>
                  <a:cxn ang="T9">
                    <a:pos x="T2" y="T3"/>
                  </a:cxn>
                  <a:cxn ang="T10">
                    <a:pos x="T4" y="T5"/>
                  </a:cxn>
                  <a:cxn ang="T11">
                    <a:pos x="T6" y="T7"/>
                  </a:cxn>
                </a:cxnLst>
                <a:rect l="T12" t="T13" r="T14" b="T15"/>
                <a:pathLst>
                  <a:path w="94" h="155">
                    <a:moveTo>
                      <a:pt x="93" y="0"/>
                    </a:moveTo>
                    <a:lnTo>
                      <a:pt x="51" y="11"/>
                    </a:lnTo>
                    <a:lnTo>
                      <a:pt x="25" y="53"/>
                    </a:lnTo>
                    <a:lnTo>
                      <a:pt x="0" y="154"/>
                    </a:lnTo>
                  </a:path>
                </a:pathLst>
              </a:custGeom>
              <a:solidFill>
                <a:schemeClr val="accent1"/>
              </a:solidFill>
              <a:ln w="9525">
                <a:solidFill>
                  <a:srgbClr val="000000"/>
                </a:solidFill>
                <a:round/>
                <a:headEnd/>
                <a:tailEnd/>
              </a:ln>
            </p:spPr>
            <p:txBody>
              <a:bodyPr/>
              <a:lstStyle/>
              <a:p>
                <a:endParaRPr lang="en-US"/>
              </a:p>
            </p:txBody>
          </p:sp>
        </p:grpSp>
      </p:grpSp>
      <p:grpSp>
        <p:nvGrpSpPr>
          <p:cNvPr id="81090" name="Group 382"/>
          <p:cNvGrpSpPr>
            <a:grpSpLocks/>
          </p:cNvGrpSpPr>
          <p:nvPr/>
        </p:nvGrpSpPr>
        <p:grpSpPr bwMode="auto">
          <a:xfrm>
            <a:off x="590550" y="4187825"/>
            <a:ext cx="304800" cy="304800"/>
            <a:chOff x="1247" y="3339"/>
            <a:chExt cx="192" cy="192"/>
          </a:xfrm>
        </p:grpSpPr>
        <p:sp>
          <p:nvSpPr>
            <p:cNvPr id="81105" name="Rectangle 383"/>
            <p:cNvSpPr>
              <a:spLocks noChangeArrowheads="1"/>
            </p:cNvSpPr>
            <p:nvPr/>
          </p:nvSpPr>
          <p:spPr bwMode="auto">
            <a:xfrm rot="-5400000">
              <a:off x="1247" y="3339"/>
              <a:ext cx="192" cy="192"/>
            </a:xfrm>
            <a:prstGeom prst="rect">
              <a:avLst/>
            </a:prstGeom>
            <a:solidFill>
              <a:schemeClr val="accent1"/>
            </a:solidFill>
            <a:ln w="12700">
              <a:solidFill>
                <a:schemeClr val="tx1"/>
              </a:solidFill>
              <a:miter lim="800000"/>
              <a:headEnd/>
              <a:tailEnd type="none" w="sm" len="sm"/>
            </a:ln>
          </p:spPr>
          <p:txBody>
            <a:bodyPr wrap="none" anchor="ctr"/>
            <a:lstStyle/>
            <a:p>
              <a:endParaRPr lang="en-US" sz="1800">
                <a:solidFill>
                  <a:srgbClr val="000000"/>
                </a:solidFill>
              </a:endParaRPr>
            </a:p>
          </p:txBody>
        </p:sp>
        <p:sp>
          <p:nvSpPr>
            <p:cNvPr id="81106" name="Freeform 384"/>
            <p:cNvSpPr>
              <a:spLocks/>
            </p:cNvSpPr>
            <p:nvPr/>
          </p:nvSpPr>
          <p:spPr bwMode="auto">
            <a:xfrm>
              <a:off x="1265" y="3366"/>
              <a:ext cx="162" cy="128"/>
            </a:xfrm>
            <a:custGeom>
              <a:avLst/>
              <a:gdLst>
                <a:gd name="T0" fmla="*/ 0 w 91"/>
                <a:gd name="T1" fmla="*/ 0 h 149"/>
                <a:gd name="T2" fmla="*/ 2147483647 w 91"/>
                <a:gd name="T3" fmla="*/ 3 h 149"/>
                <a:gd name="T4" fmla="*/ 2147483647 w 91"/>
                <a:gd name="T5" fmla="*/ 3 h 149"/>
                <a:gd name="T6" fmla="*/ 2147483647 w 91"/>
                <a:gd name="T7" fmla="*/ 3 h 149"/>
                <a:gd name="T8" fmla="*/ 0 60000 65536"/>
                <a:gd name="T9" fmla="*/ 0 60000 65536"/>
                <a:gd name="T10" fmla="*/ 0 60000 65536"/>
                <a:gd name="T11" fmla="*/ 0 60000 65536"/>
                <a:gd name="T12" fmla="*/ 0 w 91"/>
                <a:gd name="T13" fmla="*/ 0 h 149"/>
                <a:gd name="T14" fmla="*/ 91 w 91"/>
                <a:gd name="T15" fmla="*/ 149 h 149"/>
              </a:gdLst>
              <a:ahLst/>
              <a:cxnLst>
                <a:cxn ang="T8">
                  <a:pos x="T0" y="T1"/>
                </a:cxn>
                <a:cxn ang="T9">
                  <a:pos x="T2" y="T3"/>
                </a:cxn>
                <a:cxn ang="T10">
                  <a:pos x="T4" y="T5"/>
                </a:cxn>
                <a:cxn ang="T11">
                  <a:pos x="T6" y="T7"/>
                </a:cxn>
              </a:cxnLst>
              <a:rect l="T12" t="T13" r="T14" b="T15"/>
              <a:pathLst>
                <a:path w="91" h="149">
                  <a:moveTo>
                    <a:pt x="0" y="0"/>
                  </a:moveTo>
                  <a:lnTo>
                    <a:pt x="39" y="11"/>
                  </a:lnTo>
                  <a:lnTo>
                    <a:pt x="66" y="51"/>
                  </a:lnTo>
                  <a:lnTo>
                    <a:pt x="90" y="148"/>
                  </a:lnTo>
                </a:path>
              </a:pathLst>
            </a:custGeom>
            <a:solidFill>
              <a:schemeClr val="accent1"/>
            </a:solidFill>
            <a:ln w="9525">
              <a:solidFill>
                <a:srgbClr val="000000"/>
              </a:solidFill>
              <a:round/>
              <a:headEnd/>
              <a:tailEnd/>
            </a:ln>
          </p:spPr>
          <p:txBody>
            <a:bodyPr/>
            <a:lstStyle/>
            <a:p>
              <a:endParaRPr lang="en-US"/>
            </a:p>
          </p:txBody>
        </p:sp>
      </p:grpSp>
      <p:sp>
        <p:nvSpPr>
          <p:cNvPr id="81091" name="Text Box 385"/>
          <p:cNvSpPr txBox="1">
            <a:spLocks noChangeArrowheads="1"/>
          </p:cNvSpPr>
          <p:nvPr/>
        </p:nvSpPr>
        <p:spPr bwMode="auto">
          <a:xfrm>
            <a:off x="468313" y="4005263"/>
            <a:ext cx="8382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700">
                <a:solidFill>
                  <a:srgbClr val="000000"/>
                </a:solidFill>
                <a:cs typeface="Times New Roman" pitchFamily="18" charset="0"/>
              </a:rPr>
              <a:t>4 ГГц</a:t>
            </a:r>
          </a:p>
        </p:txBody>
      </p:sp>
      <p:sp>
        <p:nvSpPr>
          <p:cNvPr id="81092" name="Line 386"/>
          <p:cNvSpPr>
            <a:spLocks noChangeShapeType="1"/>
          </p:cNvSpPr>
          <p:nvPr/>
        </p:nvSpPr>
        <p:spPr bwMode="auto">
          <a:xfrm flipV="1">
            <a:off x="2555875" y="4437063"/>
            <a:ext cx="0"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093" name="Line 387"/>
          <p:cNvSpPr>
            <a:spLocks noChangeShapeType="1"/>
          </p:cNvSpPr>
          <p:nvPr/>
        </p:nvSpPr>
        <p:spPr bwMode="auto">
          <a:xfrm>
            <a:off x="2555875" y="4475163"/>
            <a:ext cx="503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094" name="Rectangle 388"/>
          <p:cNvSpPr>
            <a:spLocks noChangeArrowheads="1"/>
          </p:cNvSpPr>
          <p:nvPr/>
        </p:nvSpPr>
        <p:spPr bwMode="auto">
          <a:xfrm>
            <a:off x="7956550" y="1331913"/>
            <a:ext cx="533400" cy="215900"/>
          </a:xfrm>
          <a:prstGeom prst="rect">
            <a:avLst/>
          </a:prstGeom>
          <a:solidFill>
            <a:schemeClr val="accent1"/>
          </a:solidFill>
          <a:ln w="9525">
            <a:solidFill>
              <a:schemeClr val="tx1"/>
            </a:solidFill>
            <a:miter lim="800000"/>
            <a:headEnd/>
            <a:tailEnd/>
          </a:ln>
        </p:spPr>
        <p:txBody>
          <a:bodyPr wrap="none" anchor="ctr"/>
          <a:lstStyle/>
          <a:p>
            <a:pPr algn="ctr"/>
            <a:r>
              <a:rPr lang="en-US" sz="1000">
                <a:solidFill>
                  <a:srgbClr val="000000"/>
                </a:solidFill>
                <a:cs typeface="Times New Roman" pitchFamily="18" charset="0"/>
              </a:rPr>
              <a:t>ASIC</a:t>
            </a:r>
          </a:p>
        </p:txBody>
      </p:sp>
      <p:sp>
        <p:nvSpPr>
          <p:cNvPr id="81095" name="Rectangle 389"/>
          <p:cNvSpPr>
            <a:spLocks noChangeArrowheads="1"/>
          </p:cNvSpPr>
          <p:nvPr/>
        </p:nvSpPr>
        <p:spPr bwMode="auto">
          <a:xfrm>
            <a:off x="7948613" y="488950"/>
            <a:ext cx="533400" cy="288925"/>
          </a:xfrm>
          <a:prstGeom prst="rect">
            <a:avLst/>
          </a:prstGeom>
          <a:solidFill>
            <a:schemeClr val="accent1"/>
          </a:solidFill>
          <a:ln w="9525">
            <a:solidFill>
              <a:schemeClr val="tx1"/>
            </a:solidFill>
            <a:miter lim="800000"/>
            <a:headEnd/>
            <a:tailEnd/>
          </a:ln>
        </p:spPr>
        <p:txBody>
          <a:bodyPr wrap="none" anchor="ctr"/>
          <a:lstStyle/>
          <a:p>
            <a:pPr algn="ctr"/>
            <a:r>
              <a:rPr lang="en-US" sz="1000">
                <a:solidFill>
                  <a:srgbClr val="000000"/>
                </a:solidFill>
                <a:cs typeface="Times New Roman" pitchFamily="18" charset="0"/>
              </a:rPr>
              <a:t>2Gbyte</a:t>
            </a:r>
            <a:br>
              <a:rPr lang="en-US" sz="1000">
                <a:solidFill>
                  <a:srgbClr val="000000"/>
                </a:solidFill>
                <a:cs typeface="Times New Roman" pitchFamily="18" charset="0"/>
              </a:rPr>
            </a:br>
            <a:r>
              <a:rPr lang="en-US" sz="1000">
                <a:solidFill>
                  <a:srgbClr val="000000"/>
                </a:solidFill>
                <a:cs typeface="Times New Roman" pitchFamily="18" charset="0"/>
              </a:rPr>
              <a:t>SDRAM</a:t>
            </a:r>
          </a:p>
        </p:txBody>
      </p:sp>
      <p:sp>
        <p:nvSpPr>
          <p:cNvPr id="81096" name="Rectangle 390"/>
          <p:cNvSpPr>
            <a:spLocks noChangeArrowheads="1"/>
          </p:cNvSpPr>
          <p:nvPr/>
        </p:nvSpPr>
        <p:spPr bwMode="auto">
          <a:xfrm>
            <a:off x="8197850" y="5170488"/>
            <a:ext cx="533400" cy="215900"/>
          </a:xfrm>
          <a:prstGeom prst="rect">
            <a:avLst/>
          </a:prstGeom>
          <a:solidFill>
            <a:schemeClr val="accent1"/>
          </a:solidFill>
          <a:ln w="9525">
            <a:solidFill>
              <a:schemeClr val="tx1"/>
            </a:solidFill>
            <a:miter lim="800000"/>
            <a:headEnd/>
            <a:tailEnd/>
          </a:ln>
        </p:spPr>
        <p:txBody>
          <a:bodyPr wrap="none" anchor="ctr"/>
          <a:lstStyle/>
          <a:p>
            <a:pPr algn="ctr"/>
            <a:r>
              <a:rPr lang="en-US" sz="1000">
                <a:solidFill>
                  <a:srgbClr val="000000"/>
                </a:solidFill>
                <a:cs typeface="Times New Roman" pitchFamily="18" charset="0"/>
              </a:rPr>
              <a:t>ASIC</a:t>
            </a:r>
          </a:p>
        </p:txBody>
      </p:sp>
      <p:sp>
        <p:nvSpPr>
          <p:cNvPr id="81097" name="Rectangle 391"/>
          <p:cNvSpPr>
            <a:spLocks noChangeArrowheads="1"/>
          </p:cNvSpPr>
          <p:nvPr/>
        </p:nvSpPr>
        <p:spPr bwMode="auto">
          <a:xfrm>
            <a:off x="7778750" y="4152900"/>
            <a:ext cx="533400" cy="288925"/>
          </a:xfrm>
          <a:prstGeom prst="rect">
            <a:avLst/>
          </a:prstGeom>
          <a:solidFill>
            <a:schemeClr val="accent1"/>
          </a:solidFill>
          <a:ln w="9525">
            <a:solidFill>
              <a:schemeClr val="tx1"/>
            </a:solidFill>
            <a:miter lim="800000"/>
            <a:headEnd/>
            <a:tailEnd/>
          </a:ln>
        </p:spPr>
        <p:txBody>
          <a:bodyPr wrap="none" anchor="ctr"/>
          <a:lstStyle/>
          <a:p>
            <a:pPr algn="ctr"/>
            <a:r>
              <a:rPr lang="en-US" sz="1000">
                <a:solidFill>
                  <a:srgbClr val="000000"/>
                </a:solidFill>
                <a:cs typeface="Times New Roman" pitchFamily="18" charset="0"/>
              </a:rPr>
              <a:t>2Gbyte</a:t>
            </a:r>
            <a:br>
              <a:rPr lang="en-US" sz="1000">
                <a:solidFill>
                  <a:srgbClr val="000000"/>
                </a:solidFill>
                <a:cs typeface="Times New Roman" pitchFamily="18" charset="0"/>
              </a:rPr>
            </a:br>
            <a:r>
              <a:rPr lang="en-US" sz="1000">
                <a:solidFill>
                  <a:srgbClr val="000000"/>
                </a:solidFill>
                <a:cs typeface="Times New Roman" pitchFamily="18" charset="0"/>
              </a:rPr>
              <a:t>SDRAM</a:t>
            </a:r>
          </a:p>
        </p:txBody>
      </p:sp>
      <p:sp>
        <p:nvSpPr>
          <p:cNvPr id="81098" name="Line 392"/>
          <p:cNvSpPr>
            <a:spLocks noChangeShapeType="1"/>
          </p:cNvSpPr>
          <p:nvPr/>
        </p:nvSpPr>
        <p:spPr bwMode="auto">
          <a:xfrm>
            <a:off x="8223250" y="1243013"/>
            <a:ext cx="0" cy="85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099" name="Line 393"/>
          <p:cNvSpPr>
            <a:spLocks noChangeShapeType="1"/>
          </p:cNvSpPr>
          <p:nvPr/>
        </p:nvSpPr>
        <p:spPr bwMode="auto">
          <a:xfrm>
            <a:off x="8226425" y="774700"/>
            <a:ext cx="1588" cy="133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00" name="Line 394"/>
          <p:cNvSpPr>
            <a:spLocks noChangeShapeType="1"/>
          </p:cNvSpPr>
          <p:nvPr/>
        </p:nvSpPr>
        <p:spPr bwMode="auto">
          <a:xfrm>
            <a:off x="8459788" y="5080000"/>
            <a:ext cx="0" cy="87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01" name="Line 395"/>
          <p:cNvSpPr>
            <a:spLocks noChangeShapeType="1"/>
          </p:cNvSpPr>
          <p:nvPr/>
        </p:nvSpPr>
        <p:spPr bwMode="auto">
          <a:xfrm>
            <a:off x="8243888" y="4437063"/>
            <a:ext cx="0" cy="106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102" name="Title 398"/>
          <p:cNvSpPr>
            <a:spLocks noGrp="1"/>
          </p:cNvSpPr>
          <p:nvPr>
            <p:ph type="title" idx="4294967295"/>
          </p:nvPr>
        </p:nvSpPr>
        <p:spPr>
          <a:xfrm>
            <a:off x="227013" y="227013"/>
            <a:ext cx="5640387" cy="992187"/>
          </a:xfrm>
        </p:spPr>
        <p:txBody>
          <a:bodyPr/>
          <a:lstStyle/>
          <a:p>
            <a:r>
              <a:rPr lang="ru-RU" sz="2400" dirty="0" smtClean="0">
                <a:solidFill>
                  <a:srgbClr val="0099CC"/>
                </a:solidFill>
              </a:rPr>
              <a:t>Упрощённая блок-диаграмма </a:t>
            </a:r>
            <a:r>
              <a:rPr lang="en-US" sz="2400" dirty="0" smtClean="0"/>
              <a:t>PXA</a:t>
            </a:r>
          </a:p>
        </p:txBody>
      </p:sp>
      <p:sp>
        <p:nvSpPr>
          <p:cNvPr id="81103" name="Slide Number Placeholder 5"/>
          <p:cNvSpPr txBox="1">
            <a:spLocks noGrp="1"/>
          </p:cNvSpPr>
          <p:nvPr/>
        </p:nvSpPr>
        <p:spPr bwMode="auto">
          <a:xfrm>
            <a:off x="228600" y="6664325"/>
            <a:ext cx="6127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A17DE8-7C95-46D9-BB8B-8196F54985BB}" type="slidenum">
              <a:rPr lang="en-US" sz="800">
                <a:solidFill>
                  <a:srgbClr val="FFFFFF"/>
                </a:solidFill>
              </a:rPr>
              <a:pPr eaLnBrk="1" hangingPunct="1"/>
              <a:t>52</a:t>
            </a:fld>
            <a:endParaRPr lang="en-US" sz="800">
              <a:solidFill>
                <a:srgbClr val="FFFFFF"/>
              </a:solidFill>
            </a:endParaRPr>
          </a:p>
        </p:txBody>
      </p:sp>
      <p:sp>
        <p:nvSpPr>
          <p:cNvPr id="81104" name="Slide Number Placeholder 396"/>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3C72C096-6CAB-457A-9881-A28B326239E6}" type="slidenum">
              <a:rPr lang="en-US" sz="800">
                <a:solidFill>
                  <a:srgbClr val="FFFFFF"/>
                </a:solidFill>
              </a:rPr>
              <a:pPr/>
              <a:t>52</a:t>
            </a:fld>
            <a:endParaRPr lang="en-US" sz="800">
              <a:solidFill>
                <a:srgbClr val="FFFFFF"/>
              </a:solidFill>
            </a:endParaRPr>
          </a:p>
        </p:txBody>
      </p:sp>
    </p:spTree>
    <p:extLst>
      <p:ext uri="{BB962C8B-B14F-4D97-AF65-F5344CB8AC3E}">
        <p14:creationId xmlns:p14="http://schemas.microsoft.com/office/powerpoint/2010/main" val="103767656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Nse_flr"/>
          <p:cNvPicPr>
            <a:picLocks noChangeAspect="1" noChangeArrowheads="1"/>
          </p:cNvPicPr>
          <p:nvPr/>
        </p:nvPicPr>
        <p:blipFill>
          <a:blip r:embed="rId3">
            <a:extLst>
              <a:ext uri="{28A0092B-C50C-407E-A947-70E740481C1C}">
                <a14:useLocalDpi xmlns:a14="http://schemas.microsoft.com/office/drawing/2010/main" val="0"/>
              </a:ext>
            </a:extLst>
          </a:blip>
          <a:srcRect l="1486" t="17778" r="1486" b="5333"/>
          <a:stretch>
            <a:fillRect/>
          </a:stretch>
        </p:blipFill>
        <p:spPr bwMode="auto">
          <a:xfrm>
            <a:off x="136525" y="1214438"/>
            <a:ext cx="887095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1295400" y="4960938"/>
            <a:ext cx="5048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0" tIns="0" rIns="0" bIns="0" anchor="ctr"/>
          <a:lstStyle/>
          <a:p>
            <a:pPr defTabSz="839788" eaLnBrk="0" hangingPunct="0"/>
            <a:r>
              <a:rPr lang="en-US" sz="1400" b="1">
                <a:solidFill>
                  <a:srgbClr val="0000FF"/>
                </a:solidFill>
                <a:ea typeface="Arial Unicode MS" pitchFamily="34" charset="-128"/>
                <a:cs typeface="Arial Unicode MS" pitchFamily="34" charset="-128"/>
              </a:rPr>
              <a:t>E5500</a:t>
            </a:r>
            <a:br>
              <a:rPr lang="en-US" sz="1400" b="1">
                <a:solidFill>
                  <a:srgbClr val="0000FF"/>
                </a:solidFill>
                <a:ea typeface="Arial Unicode MS" pitchFamily="34" charset="-128"/>
                <a:cs typeface="Arial Unicode MS" pitchFamily="34" charset="-128"/>
              </a:rPr>
            </a:br>
            <a:r>
              <a:rPr lang="ru-RU" sz="1400" b="1">
                <a:solidFill>
                  <a:srgbClr val="0000FF"/>
                </a:solidFill>
                <a:ea typeface="Arial Unicode MS" pitchFamily="34" charset="-128"/>
                <a:cs typeface="Arial Unicode MS" pitchFamily="34" charset="-128"/>
              </a:rPr>
              <a:t>реальное значение</a:t>
            </a:r>
            <a:r>
              <a:rPr lang="en-US" sz="1400" b="1">
                <a:ea typeface="Arial Unicode MS" pitchFamily="34" charset="-128"/>
                <a:cs typeface="Arial Unicode MS" pitchFamily="34" charset="-128"/>
              </a:rPr>
              <a:t> </a:t>
            </a:r>
          </a:p>
        </p:txBody>
      </p:sp>
      <p:sp>
        <p:nvSpPr>
          <p:cNvPr id="81924" name="Line 4"/>
          <p:cNvSpPr>
            <a:spLocks noChangeShapeType="1"/>
          </p:cNvSpPr>
          <p:nvPr/>
        </p:nvSpPr>
        <p:spPr bwMode="auto">
          <a:xfrm flipH="1">
            <a:off x="7578725" y="4572000"/>
            <a:ext cx="955675" cy="141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5" name="Line 5"/>
          <p:cNvSpPr>
            <a:spLocks noChangeShapeType="1"/>
          </p:cNvSpPr>
          <p:nvPr/>
        </p:nvSpPr>
        <p:spPr bwMode="auto">
          <a:xfrm>
            <a:off x="6613525" y="4435475"/>
            <a:ext cx="963613" cy="28416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6" name="Line 6"/>
          <p:cNvSpPr>
            <a:spLocks noChangeShapeType="1"/>
          </p:cNvSpPr>
          <p:nvPr/>
        </p:nvSpPr>
        <p:spPr bwMode="auto">
          <a:xfrm>
            <a:off x="5659438" y="3949700"/>
            <a:ext cx="957262" cy="4794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7" name="Line 7"/>
          <p:cNvSpPr>
            <a:spLocks noChangeShapeType="1"/>
          </p:cNvSpPr>
          <p:nvPr/>
        </p:nvSpPr>
        <p:spPr bwMode="auto">
          <a:xfrm>
            <a:off x="4714875" y="3729038"/>
            <a:ext cx="949325" cy="22066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8" name="Line 8"/>
          <p:cNvSpPr>
            <a:spLocks noChangeShapeType="1"/>
          </p:cNvSpPr>
          <p:nvPr/>
        </p:nvSpPr>
        <p:spPr bwMode="auto">
          <a:xfrm>
            <a:off x="3749675" y="3368675"/>
            <a:ext cx="974725" cy="3524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9" name="Line 9"/>
          <p:cNvSpPr>
            <a:spLocks noChangeShapeType="1"/>
          </p:cNvSpPr>
          <p:nvPr/>
        </p:nvSpPr>
        <p:spPr bwMode="auto">
          <a:xfrm>
            <a:off x="2794000" y="3076575"/>
            <a:ext cx="947738" cy="2984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0" name="Line 10"/>
          <p:cNvSpPr>
            <a:spLocks noChangeShapeType="1"/>
          </p:cNvSpPr>
          <p:nvPr/>
        </p:nvSpPr>
        <p:spPr bwMode="auto">
          <a:xfrm>
            <a:off x="1854200" y="2870200"/>
            <a:ext cx="944563" cy="21431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1" name="Text Box 11"/>
          <p:cNvSpPr txBox="1">
            <a:spLocks noChangeArrowheads="1"/>
          </p:cNvSpPr>
          <p:nvPr/>
        </p:nvSpPr>
        <p:spPr bwMode="auto">
          <a:xfrm>
            <a:off x="4337050" y="3254375"/>
            <a:ext cx="196373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b="1">
                <a:ea typeface="Arial Unicode MS" pitchFamily="34" charset="-128"/>
                <a:cs typeface="Arial Unicode MS" pitchFamily="34" charset="-128"/>
              </a:rPr>
              <a:t>PSA </a:t>
            </a:r>
            <a:r>
              <a:rPr lang="ru-RU" sz="1400" b="1">
                <a:ea typeface="Arial Unicode MS" pitchFamily="34" charset="-128"/>
                <a:cs typeface="Arial Unicode MS" pitchFamily="34" charset="-128"/>
              </a:rPr>
              <a:t>спецификации</a:t>
            </a:r>
            <a:endParaRPr lang="en-US" sz="1400" b="1">
              <a:ea typeface="Arial Unicode MS" pitchFamily="34" charset="-128"/>
              <a:cs typeface="Arial Unicode MS" pitchFamily="34" charset="-128"/>
            </a:endParaRPr>
          </a:p>
        </p:txBody>
      </p:sp>
      <p:sp>
        <p:nvSpPr>
          <p:cNvPr id="81932" name="Line 12"/>
          <p:cNvSpPr>
            <a:spLocks noChangeShapeType="1"/>
          </p:cNvSpPr>
          <p:nvPr/>
        </p:nvSpPr>
        <p:spPr bwMode="auto">
          <a:xfrm>
            <a:off x="892175" y="1882775"/>
            <a:ext cx="952500" cy="1176338"/>
          </a:xfrm>
          <a:prstGeom prst="line">
            <a:avLst/>
          </a:prstGeom>
          <a:noFill/>
          <a:ln w="25400">
            <a:solidFill>
              <a:srgbClr val="0000FF"/>
            </a:solidFill>
            <a:prstDash val="dash"/>
            <a:round/>
            <a:headEnd/>
            <a:tailEnd/>
          </a:ln>
          <a:extLst>
            <a:ext uri="{909E8E84-426E-40DD-AFC4-6F175D3DCCD1}">
              <a14:hiddenFill xmlns:a14="http://schemas.microsoft.com/office/drawing/2010/main">
                <a:noFill/>
              </a14:hiddenFill>
            </a:ext>
          </a:extLst>
        </p:spPr>
        <p:txBody>
          <a:bodyPr wrap="none" lIns="0" tIns="0" rIns="122259" bIns="0"/>
          <a:lstStyle/>
          <a:p>
            <a:endParaRPr lang="en-US"/>
          </a:p>
        </p:txBody>
      </p:sp>
      <p:sp>
        <p:nvSpPr>
          <p:cNvPr id="81933" name="Line 13"/>
          <p:cNvSpPr>
            <a:spLocks noChangeShapeType="1"/>
          </p:cNvSpPr>
          <p:nvPr/>
        </p:nvSpPr>
        <p:spPr bwMode="auto">
          <a:xfrm>
            <a:off x="1844675" y="3067050"/>
            <a:ext cx="952500" cy="882650"/>
          </a:xfrm>
          <a:prstGeom prst="line">
            <a:avLst/>
          </a:prstGeom>
          <a:noFill/>
          <a:ln w="25400">
            <a:solidFill>
              <a:srgbClr val="0000FF"/>
            </a:solidFill>
            <a:prstDash val="dash"/>
            <a:round/>
            <a:headEnd/>
            <a:tailEnd/>
          </a:ln>
          <a:extLst>
            <a:ext uri="{909E8E84-426E-40DD-AFC4-6F175D3DCCD1}">
              <a14:hiddenFill xmlns:a14="http://schemas.microsoft.com/office/drawing/2010/main">
                <a:noFill/>
              </a14:hiddenFill>
            </a:ext>
          </a:extLst>
        </p:spPr>
        <p:txBody>
          <a:bodyPr wrap="none" lIns="0" tIns="0" rIns="122259" bIns="0"/>
          <a:lstStyle/>
          <a:p>
            <a:endParaRPr lang="en-US"/>
          </a:p>
        </p:txBody>
      </p:sp>
      <p:sp>
        <p:nvSpPr>
          <p:cNvPr id="81934" name="Line 14"/>
          <p:cNvSpPr>
            <a:spLocks noChangeShapeType="1"/>
          </p:cNvSpPr>
          <p:nvPr/>
        </p:nvSpPr>
        <p:spPr bwMode="auto">
          <a:xfrm>
            <a:off x="2805113" y="3959225"/>
            <a:ext cx="962025" cy="487363"/>
          </a:xfrm>
          <a:prstGeom prst="line">
            <a:avLst/>
          </a:prstGeom>
          <a:noFill/>
          <a:ln w="25400">
            <a:solidFill>
              <a:srgbClr val="0000FF"/>
            </a:solidFill>
            <a:prstDash val="dash"/>
            <a:round/>
            <a:headEnd/>
            <a:tailEnd/>
          </a:ln>
          <a:extLst>
            <a:ext uri="{909E8E84-426E-40DD-AFC4-6F175D3DCCD1}">
              <a14:hiddenFill xmlns:a14="http://schemas.microsoft.com/office/drawing/2010/main">
                <a:noFill/>
              </a14:hiddenFill>
            </a:ext>
          </a:extLst>
        </p:spPr>
        <p:txBody>
          <a:bodyPr wrap="none" lIns="0" tIns="0" rIns="122259" bIns="0"/>
          <a:lstStyle/>
          <a:p>
            <a:endParaRPr lang="en-US"/>
          </a:p>
        </p:txBody>
      </p:sp>
      <p:sp>
        <p:nvSpPr>
          <p:cNvPr id="81935" name="Line 15"/>
          <p:cNvSpPr>
            <a:spLocks noChangeShapeType="1"/>
          </p:cNvSpPr>
          <p:nvPr/>
        </p:nvSpPr>
        <p:spPr bwMode="auto">
          <a:xfrm>
            <a:off x="3740150" y="4437063"/>
            <a:ext cx="979488" cy="26035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wrap="none" lIns="0" tIns="0" rIns="122259" bIns="0"/>
          <a:lstStyle/>
          <a:p>
            <a:endParaRPr lang="en-US"/>
          </a:p>
        </p:txBody>
      </p:sp>
      <p:sp>
        <p:nvSpPr>
          <p:cNvPr id="81936" name="Line 16"/>
          <p:cNvSpPr>
            <a:spLocks noChangeShapeType="1"/>
          </p:cNvSpPr>
          <p:nvPr/>
        </p:nvSpPr>
        <p:spPr bwMode="auto">
          <a:xfrm>
            <a:off x="4719638" y="4697413"/>
            <a:ext cx="942975" cy="168275"/>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wrap="none" lIns="0" tIns="0" rIns="122259" bIns="0"/>
          <a:lstStyle/>
          <a:p>
            <a:endParaRPr lang="en-US"/>
          </a:p>
        </p:txBody>
      </p:sp>
      <p:sp>
        <p:nvSpPr>
          <p:cNvPr id="81937" name="Line 17"/>
          <p:cNvSpPr>
            <a:spLocks noChangeShapeType="1"/>
          </p:cNvSpPr>
          <p:nvPr/>
        </p:nvSpPr>
        <p:spPr bwMode="auto">
          <a:xfrm>
            <a:off x="5654675" y="4865688"/>
            <a:ext cx="596900" cy="68262"/>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wrap="none" lIns="0" tIns="0" rIns="122259" bIns="0"/>
          <a:lstStyle/>
          <a:p>
            <a:endParaRPr lang="en-US"/>
          </a:p>
        </p:txBody>
      </p:sp>
      <p:sp>
        <p:nvSpPr>
          <p:cNvPr id="81938" name="Line 18"/>
          <p:cNvSpPr>
            <a:spLocks noChangeShapeType="1"/>
          </p:cNvSpPr>
          <p:nvPr/>
        </p:nvSpPr>
        <p:spPr bwMode="auto">
          <a:xfrm>
            <a:off x="6234113" y="4924425"/>
            <a:ext cx="390525" cy="31115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wrap="none" lIns="0" tIns="0" rIns="122259" bIns="0"/>
          <a:lstStyle/>
          <a:p>
            <a:endParaRPr lang="en-US"/>
          </a:p>
        </p:txBody>
      </p:sp>
      <p:sp>
        <p:nvSpPr>
          <p:cNvPr id="81939" name="Line 19"/>
          <p:cNvSpPr>
            <a:spLocks noChangeShapeType="1"/>
          </p:cNvSpPr>
          <p:nvPr/>
        </p:nvSpPr>
        <p:spPr bwMode="auto">
          <a:xfrm>
            <a:off x="6632575" y="5235575"/>
            <a:ext cx="1292225" cy="98425"/>
          </a:xfrm>
          <a:prstGeom prst="line">
            <a:avLst/>
          </a:prstGeom>
          <a:noFill/>
          <a:ln w="25400">
            <a:solidFill>
              <a:srgbClr val="0000FF"/>
            </a:solidFill>
            <a:round/>
            <a:headEnd/>
            <a:tailEnd type="stealth" w="lg" len="lg"/>
          </a:ln>
          <a:extLst>
            <a:ext uri="{909E8E84-426E-40DD-AFC4-6F175D3DCCD1}">
              <a14:hiddenFill xmlns:a14="http://schemas.microsoft.com/office/drawing/2010/main">
                <a:noFill/>
              </a14:hiddenFill>
            </a:ext>
          </a:extLst>
        </p:spPr>
        <p:txBody>
          <a:bodyPr wrap="none" lIns="0" tIns="0" rIns="122259" bIns="0"/>
          <a:lstStyle/>
          <a:p>
            <a:endParaRPr lang="en-US"/>
          </a:p>
        </p:txBody>
      </p:sp>
      <p:sp>
        <p:nvSpPr>
          <p:cNvPr id="81940" name="Rectangle 20"/>
          <p:cNvSpPr>
            <a:spLocks noChangeArrowheads="1"/>
          </p:cNvSpPr>
          <p:nvPr/>
        </p:nvSpPr>
        <p:spPr bwMode="auto">
          <a:xfrm>
            <a:off x="4495800" y="4343400"/>
            <a:ext cx="1524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0" tIns="0" rIns="0" bIns="0" anchor="ctr"/>
          <a:lstStyle/>
          <a:p>
            <a:pPr algn="ctr" defTabSz="839788" eaLnBrk="0" hangingPunct="0"/>
            <a:r>
              <a:rPr lang="en-US" sz="1400" b="1">
                <a:solidFill>
                  <a:srgbClr val="0000FF"/>
                </a:solidFill>
                <a:ea typeface="Arial Unicode MS" pitchFamily="34" charset="-128"/>
                <a:cs typeface="Arial Unicode MS" pitchFamily="34" charset="-128"/>
              </a:rPr>
              <a:t>E5052A </a:t>
            </a:r>
            <a:r>
              <a:rPr lang="ru-RU" sz="1400" b="1">
                <a:solidFill>
                  <a:srgbClr val="0000FF"/>
                </a:solidFill>
                <a:ea typeface="Arial Unicode MS" pitchFamily="34" charset="-128"/>
                <a:cs typeface="Arial Unicode MS" pitchFamily="34" charset="-128"/>
              </a:rPr>
              <a:t>спецификации</a:t>
            </a:r>
            <a:r>
              <a:rPr lang="en-US" sz="1400" b="1">
                <a:ea typeface="Arial Unicode MS" pitchFamily="34" charset="-128"/>
                <a:cs typeface="Arial Unicode MS" pitchFamily="34" charset="-128"/>
              </a:rPr>
              <a:t> </a:t>
            </a:r>
          </a:p>
        </p:txBody>
      </p:sp>
      <p:sp>
        <p:nvSpPr>
          <p:cNvPr id="81941" name="Line 21"/>
          <p:cNvSpPr>
            <a:spLocks noChangeShapeType="1"/>
          </p:cNvSpPr>
          <p:nvPr/>
        </p:nvSpPr>
        <p:spPr bwMode="auto">
          <a:xfrm>
            <a:off x="914400" y="4114800"/>
            <a:ext cx="3810000" cy="990600"/>
          </a:xfrm>
          <a:prstGeom prst="line">
            <a:avLst/>
          </a:prstGeom>
          <a:noFill/>
          <a:ln w="25400">
            <a:solidFill>
              <a:schemeClr val="tx2"/>
            </a:solidFill>
            <a:round/>
            <a:headEnd type="stealth" w="lg" len="lg"/>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81942" name="Line 22"/>
          <p:cNvSpPr>
            <a:spLocks noChangeShapeType="1"/>
          </p:cNvSpPr>
          <p:nvPr/>
        </p:nvSpPr>
        <p:spPr bwMode="auto">
          <a:xfrm>
            <a:off x="4724400" y="5105400"/>
            <a:ext cx="3810000"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81943" name="Rectangle 23"/>
          <p:cNvSpPr>
            <a:spLocks noChangeArrowheads="1"/>
          </p:cNvSpPr>
          <p:nvPr/>
        </p:nvSpPr>
        <p:spPr bwMode="auto">
          <a:xfrm>
            <a:off x="1066800" y="4343400"/>
            <a:ext cx="1143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0" tIns="0" rIns="0" bIns="0" anchor="ctr"/>
          <a:lstStyle/>
          <a:p>
            <a:pPr defTabSz="839788" eaLnBrk="0" hangingPunct="0"/>
            <a:r>
              <a:rPr lang="en-US" sz="1400" b="1">
                <a:solidFill>
                  <a:schemeClr val="tx2"/>
                </a:solidFill>
                <a:ea typeface="Arial Unicode MS" pitchFamily="34" charset="-128"/>
                <a:cs typeface="Arial Unicode MS" pitchFamily="34" charset="-128"/>
              </a:rPr>
              <a:t>E5500 </a:t>
            </a:r>
            <a:r>
              <a:rPr lang="ru-RU" sz="1400" b="1">
                <a:solidFill>
                  <a:schemeClr val="tx2"/>
                </a:solidFill>
                <a:ea typeface="Arial Unicode MS" pitchFamily="34" charset="-128"/>
                <a:cs typeface="Arial Unicode MS" pitchFamily="34" charset="-128"/>
              </a:rPr>
              <a:t>спец</a:t>
            </a:r>
            <a:endParaRPr lang="en-US" sz="1400" b="1">
              <a:solidFill>
                <a:schemeClr val="tx2"/>
              </a:solidFill>
              <a:ea typeface="Arial Unicode MS" pitchFamily="34" charset="-128"/>
              <a:cs typeface="Arial Unicode MS" pitchFamily="34" charset="-128"/>
            </a:endParaRPr>
          </a:p>
        </p:txBody>
      </p:sp>
      <p:sp>
        <p:nvSpPr>
          <p:cNvPr id="81944" name="Rectangle 24"/>
          <p:cNvSpPr>
            <a:spLocks noGrp="1" noChangeArrowheads="1"/>
          </p:cNvSpPr>
          <p:nvPr>
            <p:ph type="title" idx="4294967295"/>
          </p:nvPr>
        </p:nvSpPr>
        <p:spPr/>
        <p:txBody>
          <a:bodyPr/>
          <a:lstStyle/>
          <a:p>
            <a:r>
              <a:rPr lang="ru-RU" smtClean="0"/>
              <a:t>Уровень фазовых шумов </a:t>
            </a:r>
            <a:r>
              <a:rPr lang="en-US" smtClean="0"/>
              <a:t>PXA</a:t>
            </a:r>
            <a:r>
              <a:rPr lang="ru-RU" smtClean="0"/>
              <a:t> в сравнении с другими системами</a:t>
            </a:r>
            <a:endParaRPr lang="en-US" smtClean="0"/>
          </a:p>
        </p:txBody>
      </p:sp>
      <p:sp>
        <p:nvSpPr>
          <p:cNvPr id="81945" name="Line 25"/>
          <p:cNvSpPr>
            <a:spLocks noChangeShapeType="1"/>
          </p:cNvSpPr>
          <p:nvPr/>
        </p:nvSpPr>
        <p:spPr bwMode="auto">
          <a:xfrm>
            <a:off x="2803525" y="3165475"/>
            <a:ext cx="949325" cy="6477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46" name="Line 26"/>
          <p:cNvSpPr>
            <a:spLocks noChangeShapeType="1"/>
          </p:cNvSpPr>
          <p:nvPr/>
        </p:nvSpPr>
        <p:spPr bwMode="auto">
          <a:xfrm>
            <a:off x="3767138" y="3817938"/>
            <a:ext cx="939800" cy="2254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47" name="Line 27"/>
          <p:cNvSpPr>
            <a:spLocks noChangeShapeType="1"/>
          </p:cNvSpPr>
          <p:nvPr/>
        </p:nvSpPr>
        <p:spPr bwMode="auto">
          <a:xfrm flipV="1">
            <a:off x="4722813" y="3948113"/>
            <a:ext cx="931862" cy="936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48" name="Line 28"/>
          <p:cNvSpPr>
            <a:spLocks noChangeShapeType="1"/>
          </p:cNvSpPr>
          <p:nvPr/>
        </p:nvSpPr>
        <p:spPr bwMode="auto">
          <a:xfrm>
            <a:off x="5646738" y="3948113"/>
            <a:ext cx="992187" cy="54451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49" name="Line 29"/>
          <p:cNvSpPr>
            <a:spLocks noChangeShapeType="1"/>
          </p:cNvSpPr>
          <p:nvPr/>
        </p:nvSpPr>
        <p:spPr bwMode="auto">
          <a:xfrm>
            <a:off x="6613525" y="4465638"/>
            <a:ext cx="965200" cy="2587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50" name="Rectangle 30"/>
          <p:cNvSpPr>
            <a:spLocks noChangeArrowheads="1"/>
          </p:cNvSpPr>
          <p:nvPr/>
        </p:nvSpPr>
        <p:spPr bwMode="auto">
          <a:xfrm>
            <a:off x="2814638" y="3348038"/>
            <a:ext cx="16081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400" b="1">
                <a:solidFill>
                  <a:srgbClr val="FF3300"/>
                </a:solidFill>
              </a:rPr>
              <a:t>PXA </a:t>
            </a:r>
            <a:r>
              <a:rPr lang="ru-RU" sz="1400" b="1">
                <a:solidFill>
                  <a:srgbClr val="FF3300"/>
                </a:solidFill>
              </a:rPr>
              <a:t>спецификации</a:t>
            </a:r>
            <a:endParaRPr lang="en-US" sz="1400" b="1">
              <a:solidFill>
                <a:srgbClr val="FF3300"/>
              </a:solidFill>
            </a:endParaRPr>
          </a:p>
        </p:txBody>
      </p:sp>
      <p:sp>
        <p:nvSpPr>
          <p:cNvPr id="81951" name="Line 31"/>
          <p:cNvSpPr>
            <a:spLocks noChangeShapeType="1"/>
          </p:cNvSpPr>
          <p:nvPr/>
        </p:nvSpPr>
        <p:spPr bwMode="auto">
          <a:xfrm>
            <a:off x="1846263" y="2868613"/>
            <a:ext cx="960437" cy="690562"/>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52" name="Line 32"/>
          <p:cNvSpPr>
            <a:spLocks noChangeShapeType="1"/>
          </p:cNvSpPr>
          <p:nvPr/>
        </p:nvSpPr>
        <p:spPr bwMode="auto">
          <a:xfrm>
            <a:off x="2813050" y="3568700"/>
            <a:ext cx="950913" cy="466725"/>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53" name="Line 33"/>
          <p:cNvSpPr>
            <a:spLocks noChangeShapeType="1"/>
          </p:cNvSpPr>
          <p:nvPr/>
        </p:nvSpPr>
        <p:spPr bwMode="auto">
          <a:xfrm>
            <a:off x="3748088" y="4016375"/>
            <a:ext cx="950912" cy="134938"/>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54" name="Line 34"/>
          <p:cNvSpPr>
            <a:spLocks noChangeShapeType="1"/>
          </p:cNvSpPr>
          <p:nvPr/>
        </p:nvSpPr>
        <p:spPr bwMode="auto">
          <a:xfrm flipV="1">
            <a:off x="4724400" y="4095750"/>
            <a:ext cx="942975" cy="63500"/>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55" name="Line 35"/>
          <p:cNvSpPr>
            <a:spLocks noChangeShapeType="1"/>
          </p:cNvSpPr>
          <p:nvPr/>
        </p:nvSpPr>
        <p:spPr bwMode="auto">
          <a:xfrm>
            <a:off x="5692775" y="4105275"/>
            <a:ext cx="915988" cy="349250"/>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56" name="Rectangle 36"/>
          <p:cNvSpPr>
            <a:spLocks noChangeArrowheads="1"/>
          </p:cNvSpPr>
          <p:nvPr/>
        </p:nvSpPr>
        <p:spPr bwMode="auto">
          <a:xfrm>
            <a:off x="3692525" y="4135438"/>
            <a:ext cx="744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400" b="1">
                <a:solidFill>
                  <a:srgbClr val="FF3300"/>
                </a:solidFill>
              </a:rPr>
              <a:t>PXA </a:t>
            </a:r>
            <a:r>
              <a:rPr lang="ru-RU" sz="1400" b="1">
                <a:solidFill>
                  <a:srgbClr val="FF3300"/>
                </a:solidFill>
              </a:rPr>
              <a:t>тип.</a:t>
            </a:r>
            <a:endParaRPr lang="en-US" sz="1400" b="1">
              <a:solidFill>
                <a:srgbClr val="FF3300"/>
              </a:solidFill>
            </a:endParaRPr>
          </a:p>
        </p:txBody>
      </p:sp>
      <p:sp>
        <p:nvSpPr>
          <p:cNvPr id="81957" name="Slide Number Placeholder 36"/>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2D5F7BE4-11C5-464D-94FD-AF26A271948D}" type="slidenum">
              <a:rPr lang="en-US" sz="800">
                <a:solidFill>
                  <a:srgbClr val="FFFFFF"/>
                </a:solidFill>
              </a:rPr>
              <a:pPr/>
              <a:t>53</a:t>
            </a:fld>
            <a:endParaRPr lang="en-US" sz="800">
              <a:solidFill>
                <a:srgbClr val="FFFFFF"/>
              </a:solidFill>
            </a:endParaRPr>
          </a:p>
        </p:txBody>
      </p:sp>
    </p:spTree>
    <p:extLst>
      <p:ext uri="{BB962C8B-B14F-4D97-AF65-F5344CB8AC3E}">
        <p14:creationId xmlns:p14="http://schemas.microsoft.com/office/powerpoint/2010/main" val="495742149"/>
      </p:ext>
    </p:extLst>
  </p:cSld>
  <p:clrMapOvr>
    <a:masterClrMapping/>
  </p:clrMapOvr>
  <p:transition>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1"/>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884B559F-8B14-40E5-86BD-5BD88903E605}" type="slidenum">
              <a:rPr lang="en-US" sz="800">
                <a:solidFill>
                  <a:srgbClr val="FFFFFF"/>
                </a:solidFill>
              </a:rPr>
              <a:pPr/>
              <a:t>54</a:t>
            </a:fld>
            <a:endParaRPr lang="en-US" sz="800">
              <a:solidFill>
                <a:srgbClr val="FFFFFF"/>
              </a:solidFill>
            </a:endParaRPr>
          </a:p>
        </p:txBody>
      </p:sp>
      <p:sp>
        <p:nvSpPr>
          <p:cNvPr id="13" name="Text Box 7"/>
          <p:cNvSpPr txBox="1">
            <a:spLocks noChangeArrowheads="1"/>
          </p:cNvSpPr>
          <p:nvPr/>
        </p:nvSpPr>
        <p:spPr bwMode="auto">
          <a:xfrm>
            <a:off x="0" y="101600"/>
            <a:ext cx="9144000" cy="5080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700">
                <a:solidFill>
                  <a:srgbClr val="FFFFFF"/>
                </a:solidFill>
                <a:latin typeface="Calibri" pitchFamily="34" charset="0"/>
              </a:rPr>
              <a:t>EXTERNAL MIXING SOLUTIONS</a:t>
            </a:r>
            <a:endParaRPr lang="en-US" sz="2700" b="1">
              <a:solidFill>
                <a:srgbClr val="004D66"/>
              </a:solidFill>
              <a:latin typeface="Calibri" pitchFamily="34" charset="0"/>
            </a:endParaRPr>
          </a:p>
        </p:txBody>
      </p:sp>
      <p:sp>
        <p:nvSpPr>
          <p:cNvPr id="86020" name="TextBox 13"/>
          <p:cNvSpPr txBox="1">
            <a:spLocks noChangeArrowheads="1"/>
          </p:cNvSpPr>
          <p:nvPr/>
        </p:nvSpPr>
        <p:spPr bwMode="auto">
          <a:xfrm>
            <a:off x="466725" y="5445125"/>
            <a:ext cx="8362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altLang="ja-JP" sz="2200" b="1" i="1">
                <a:solidFill>
                  <a:srgbClr val="0099CC"/>
                </a:solidFill>
                <a:latin typeface="Arial" pitchFamily="34" charset="0"/>
              </a:rPr>
              <a:t>Расширение частотного диапазона до</a:t>
            </a:r>
            <a:r>
              <a:rPr lang="en-US" altLang="ja-JP" sz="2200" b="1" i="1">
                <a:solidFill>
                  <a:srgbClr val="0099CC"/>
                </a:solidFill>
                <a:latin typeface="Arial" pitchFamily="34" charset="0"/>
                <a:ea typeface="MS PGothic" pitchFamily="34" charset="-128"/>
              </a:rPr>
              <a:t> 325</a:t>
            </a:r>
            <a:r>
              <a:rPr lang="ru-RU" altLang="ja-JP" sz="2200" b="1" i="1">
                <a:solidFill>
                  <a:srgbClr val="0099CC"/>
                </a:solidFill>
                <a:latin typeface="Arial" pitchFamily="34" charset="0"/>
              </a:rPr>
              <a:t> ГГц</a:t>
            </a:r>
            <a:r>
              <a:rPr lang="en-US" altLang="ja-JP" sz="2200" b="1" i="1">
                <a:solidFill>
                  <a:srgbClr val="0099CC"/>
                </a:solidFill>
                <a:latin typeface="Arial" pitchFamily="34" charset="0"/>
                <a:ea typeface="MS PGothic" pitchFamily="34" charset="-128"/>
              </a:rPr>
              <a:t> </a:t>
            </a:r>
            <a:r>
              <a:rPr lang="ru-RU" altLang="ja-JP" sz="2200" b="1" i="1">
                <a:solidFill>
                  <a:srgbClr val="0099CC"/>
                </a:solidFill>
                <a:latin typeface="Arial" pitchFamily="34" charset="0"/>
              </a:rPr>
              <a:t>и выше</a:t>
            </a:r>
            <a:r>
              <a:rPr lang="en-US" altLang="ja-JP" sz="2200" b="1" i="1">
                <a:solidFill>
                  <a:srgbClr val="0099CC"/>
                </a:solidFill>
                <a:latin typeface="Arial" pitchFamily="34" charset="0"/>
                <a:ea typeface="MS PGothic" pitchFamily="34" charset="-128"/>
              </a:rPr>
              <a:t>!</a:t>
            </a:r>
            <a:endParaRPr lang="en-US" sz="2200" b="1" i="1">
              <a:solidFill>
                <a:srgbClr val="0099CC"/>
              </a:solidFill>
              <a:latin typeface="Arial" pitchFamily="34" charset="0"/>
            </a:endParaRPr>
          </a:p>
        </p:txBody>
      </p:sp>
      <p:sp>
        <p:nvSpPr>
          <p:cNvPr id="15" name="Rectangle 14"/>
          <p:cNvSpPr/>
          <p:nvPr/>
        </p:nvSpPr>
        <p:spPr>
          <a:xfrm>
            <a:off x="76200" y="3886200"/>
            <a:ext cx="1752600" cy="530225"/>
          </a:xfrm>
          <a:prstGeom prst="rect">
            <a:avLst/>
          </a:prstGeom>
        </p:spPr>
        <p:txBody>
          <a:bodyPr>
            <a:spAutoFit/>
          </a:bodyPr>
          <a:lstStyle/>
          <a:p>
            <a:pPr algn="ctr" eaLnBrk="0" hangingPunct="0">
              <a:lnSpc>
                <a:spcPct val="95000"/>
              </a:lnSpc>
              <a:spcBef>
                <a:spcPct val="50000"/>
              </a:spcBef>
              <a:spcAft>
                <a:spcPct val="50000"/>
              </a:spcAft>
              <a:defRPr/>
            </a:pPr>
            <a:r>
              <a:rPr lang="en-US" altLang="ja-JP" sz="1500" dirty="0">
                <a:solidFill>
                  <a:srgbClr val="FFC000"/>
                </a:solidFill>
                <a:latin typeface="Arial" pitchFamily="34" charset="0"/>
                <a:ea typeface="MS PGothic" charset="-128"/>
                <a:cs typeface="Arial" pitchFamily="34" charset="0"/>
              </a:rPr>
              <a:t>M1970V/W</a:t>
            </a:r>
            <a:br>
              <a:rPr lang="en-US" altLang="ja-JP" sz="1500" dirty="0">
                <a:solidFill>
                  <a:srgbClr val="FFC000"/>
                </a:solidFill>
                <a:latin typeface="Arial" pitchFamily="34" charset="0"/>
                <a:ea typeface="MS PGothic" charset="-128"/>
                <a:cs typeface="Arial" pitchFamily="34" charset="0"/>
              </a:rPr>
            </a:br>
            <a:r>
              <a:rPr lang="en-US" altLang="ja-JP" sz="1500" dirty="0">
                <a:solidFill>
                  <a:schemeClr val="tx1">
                    <a:lumMod val="50000"/>
                    <a:lumOff val="50000"/>
                  </a:schemeClr>
                </a:solidFill>
                <a:latin typeface="Arial" pitchFamily="34" charset="0"/>
                <a:ea typeface="MS PGothic" charset="-128"/>
                <a:cs typeface="Arial" pitchFamily="34" charset="0"/>
              </a:rPr>
              <a:t>50 - 110 GHz</a:t>
            </a:r>
          </a:p>
        </p:txBody>
      </p:sp>
      <p:pic>
        <p:nvPicPr>
          <p:cNvPr id="860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86000"/>
            <a:ext cx="9906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974975"/>
            <a:ext cx="99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1600200" y="3889375"/>
            <a:ext cx="1524000" cy="530225"/>
          </a:xfrm>
          <a:prstGeom prst="rect">
            <a:avLst/>
          </a:prstGeom>
        </p:spPr>
        <p:txBody>
          <a:bodyPr>
            <a:spAutoFit/>
          </a:bodyPr>
          <a:lstStyle/>
          <a:p>
            <a:pPr algn="ctr" eaLnBrk="0" hangingPunct="0">
              <a:lnSpc>
                <a:spcPct val="95000"/>
              </a:lnSpc>
              <a:spcBef>
                <a:spcPct val="50000"/>
              </a:spcBef>
              <a:spcAft>
                <a:spcPct val="50000"/>
              </a:spcAft>
              <a:defRPr/>
            </a:pPr>
            <a:r>
              <a:rPr lang="en-US" altLang="ja-JP" sz="1500" dirty="0">
                <a:solidFill>
                  <a:srgbClr val="FFC000"/>
                </a:solidFill>
                <a:latin typeface="Arial" pitchFamily="34" charset="0"/>
                <a:ea typeface="MS PGothic" charset="-128"/>
                <a:cs typeface="Arial" pitchFamily="34" charset="0"/>
              </a:rPr>
              <a:t>11970 Series</a:t>
            </a:r>
            <a:br>
              <a:rPr lang="en-US" altLang="ja-JP" sz="1500" dirty="0">
                <a:solidFill>
                  <a:srgbClr val="FFC000"/>
                </a:solidFill>
                <a:latin typeface="Arial" pitchFamily="34" charset="0"/>
                <a:ea typeface="MS PGothic" charset="-128"/>
                <a:cs typeface="Arial" pitchFamily="34" charset="0"/>
              </a:rPr>
            </a:br>
            <a:r>
              <a:rPr lang="en-US" altLang="ja-JP" sz="1500" dirty="0">
                <a:solidFill>
                  <a:schemeClr val="tx1">
                    <a:lumMod val="50000"/>
                    <a:lumOff val="50000"/>
                  </a:schemeClr>
                </a:solidFill>
                <a:latin typeface="Arial" pitchFamily="34" charset="0"/>
                <a:ea typeface="MS PGothic" charset="-128"/>
                <a:cs typeface="Arial" pitchFamily="34" charset="0"/>
              </a:rPr>
              <a:t>18 - 110 GHz</a:t>
            </a:r>
          </a:p>
        </p:txBody>
      </p:sp>
      <p:sp>
        <p:nvSpPr>
          <p:cNvPr id="21" name="Rectangle 20"/>
          <p:cNvSpPr/>
          <p:nvPr/>
        </p:nvSpPr>
        <p:spPr>
          <a:xfrm>
            <a:off x="7086600" y="3886200"/>
            <a:ext cx="1524000" cy="530225"/>
          </a:xfrm>
          <a:prstGeom prst="rect">
            <a:avLst/>
          </a:prstGeom>
        </p:spPr>
        <p:txBody>
          <a:bodyPr>
            <a:spAutoFit/>
          </a:bodyPr>
          <a:lstStyle/>
          <a:p>
            <a:pPr algn="ctr" eaLnBrk="0" hangingPunct="0">
              <a:lnSpc>
                <a:spcPct val="95000"/>
              </a:lnSpc>
              <a:spcBef>
                <a:spcPct val="50000"/>
              </a:spcBef>
              <a:spcAft>
                <a:spcPct val="50000"/>
              </a:spcAft>
              <a:defRPr/>
            </a:pPr>
            <a:r>
              <a:rPr lang="en-US" altLang="ja-JP" sz="1500" dirty="0">
                <a:solidFill>
                  <a:srgbClr val="FFC000"/>
                </a:solidFill>
                <a:latin typeface="Arial" pitchFamily="34" charset="0"/>
                <a:ea typeface="MS PGothic" charset="-128"/>
                <a:cs typeface="Arial" pitchFamily="34" charset="0"/>
              </a:rPr>
              <a:t>VDI</a:t>
            </a:r>
            <a:br>
              <a:rPr lang="en-US" altLang="ja-JP" sz="1500" dirty="0">
                <a:solidFill>
                  <a:srgbClr val="FFC000"/>
                </a:solidFill>
                <a:latin typeface="Arial" pitchFamily="34" charset="0"/>
                <a:ea typeface="MS PGothic" charset="-128"/>
                <a:cs typeface="Arial" pitchFamily="34" charset="0"/>
              </a:rPr>
            </a:br>
            <a:r>
              <a:rPr lang="en-US" altLang="ja-JP" sz="1500" dirty="0">
                <a:solidFill>
                  <a:schemeClr val="tx1">
                    <a:lumMod val="50000"/>
                    <a:lumOff val="50000"/>
                  </a:schemeClr>
                </a:solidFill>
                <a:latin typeface="Arial" pitchFamily="34" charset="0"/>
                <a:ea typeface="MS PGothic" charset="-128"/>
                <a:cs typeface="Arial" pitchFamily="34" charset="0"/>
              </a:rPr>
              <a:t>&gt; 325 GHz</a:t>
            </a:r>
          </a:p>
        </p:txBody>
      </p:sp>
      <p:sp>
        <p:nvSpPr>
          <p:cNvPr id="23" name="Rectangle 22"/>
          <p:cNvSpPr/>
          <p:nvPr/>
        </p:nvSpPr>
        <p:spPr>
          <a:xfrm>
            <a:off x="5257800" y="3889375"/>
            <a:ext cx="1524000" cy="530225"/>
          </a:xfrm>
          <a:prstGeom prst="rect">
            <a:avLst/>
          </a:prstGeom>
        </p:spPr>
        <p:txBody>
          <a:bodyPr>
            <a:spAutoFit/>
          </a:bodyPr>
          <a:lstStyle/>
          <a:p>
            <a:pPr algn="ctr" eaLnBrk="0" hangingPunct="0">
              <a:lnSpc>
                <a:spcPct val="95000"/>
              </a:lnSpc>
              <a:spcBef>
                <a:spcPct val="50000"/>
              </a:spcBef>
              <a:spcAft>
                <a:spcPct val="50000"/>
              </a:spcAft>
              <a:defRPr/>
            </a:pPr>
            <a:r>
              <a:rPr lang="en-US" altLang="ja-JP" sz="1500" dirty="0">
                <a:solidFill>
                  <a:srgbClr val="FFC000"/>
                </a:solidFill>
                <a:latin typeface="Arial" pitchFamily="34" charset="0"/>
                <a:ea typeface="MS PGothic" charset="-128"/>
                <a:cs typeface="Arial" pitchFamily="34" charset="0"/>
              </a:rPr>
              <a:t>OML</a:t>
            </a:r>
            <a:br>
              <a:rPr lang="en-US" altLang="ja-JP" sz="1500" dirty="0">
                <a:solidFill>
                  <a:srgbClr val="FFC000"/>
                </a:solidFill>
                <a:latin typeface="Arial" pitchFamily="34" charset="0"/>
                <a:ea typeface="MS PGothic" charset="-128"/>
                <a:cs typeface="Arial" pitchFamily="34" charset="0"/>
              </a:rPr>
            </a:br>
            <a:r>
              <a:rPr lang="en-US" altLang="ja-JP" sz="1500" dirty="0">
                <a:solidFill>
                  <a:schemeClr val="tx1">
                    <a:lumMod val="50000"/>
                    <a:lumOff val="50000"/>
                  </a:schemeClr>
                </a:solidFill>
                <a:latin typeface="Arial" pitchFamily="34" charset="0"/>
                <a:ea typeface="MS PGothic" charset="-128"/>
                <a:cs typeface="Arial" pitchFamily="34" charset="0"/>
              </a:rPr>
              <a:t>110 – 325 GHz</a:t>
            </a:r>
          </a:p>
        </p:txBody>
      </p:sp>
      <p:sp>
        <p:nvSpPr>
          <p:cNvPr id="30" name="Rectangle 29"/>
          <p:cNvSpPr/>
          <p:nvPr/>
        </p:nvSpPr>
        <p:spPr>
          <a:xfrm>
            <a:off x="3352800" y="3889375"/>
            <a:ext cx="1524000" cy="530225"/>
          </a:xfrm>
          <a:prstGeom prst="rect">
            <a:avLst/>
          </a:prstGeom>
        </p:spPr>
        <p:txBody>
          <a:bodyPr>
            <a:spAutoFit/>
          </a:bodyPr>
          <a:lstStyle/>
          <a:p>
            <a:pPr algn="ctr" eaLnBrk="0" hangingPunct="0">
              <a:lnSpc>
                <a:spcPct val="95000"/>
              </a:lnSpc>
              <a:spcBef>
                <a:spcPct val="50000"/>
              </a:spcBef>
              <a:spcAft>
                <a:spcPct val="50000"/>
              </a:spcAft>
              <a:defRPr/>
            </a:pPr>
            <a:r>
              <a:rPr lang="en-US" altLang="ja-JP" sz="1500" dirty="0" err="1">
                <a:solidFill>
                  <a:srgbClr val="FFC000"/>
                </a:solidFill>
                <a:latin typeface="Arial" pitchFamily="34" charset="0"/>
                <a:ea typeface="MS PGothic" charset="-128"/>
                <a:cs typeface="Arial" pitchFamily="34" charset="0"/>
              </a:rPr>
              <a:t>Farran</a:t>
            </a:r>
            <a:r>
              <a:rPr lang="en-US" altLang="ja-JP" sz="1500" dirty="0">
                <a:solidFill>
                  <a:srgbClr val="FFC000"/>
                </a:solidFill>
                <a:latin typeface="Arial" pitchFamily="34" charset="0"/>
                <a:ea typeface="MS PGothic" charset="-128"/>
                <a:cs typeface="Arial" pitchFamily="34" charset="0"/>
              </a:rPr>
              <a:t/>
            </a:r>
            <a:br>
              <a:rPr lang="en-US" altLang="ja-JP" sz="1500" dirty="0">
                <a:solidFill>
                  <a:srgbClr val="FFC000"/>
                </a:solidFill>
                <a:latin typeface="Arial" pitchFamily="34" charset="0"/>
                <a:ea typeface="MS PGothic" charset="-128"/>
                <a:cs typeface="Arial" pitchFamily="34" charset="0"/>
              </a:rPr>
            </a:br>
            <a:r>
              <a:rPr lang="en-US" altLang="ja-JP" sz="1500" dirty="0">
                <a:solidFill>
                  <a:schemeClr val="tx1">
                    <a:lumMod val="50000"/>
                    <a:lumOff val="50000"/>
                  </a:schemeClr>
                </a:solidFill>
                <a:latin typeface="Arial" pitchFamily="34" charset="0"/>
                <a:ea typeface="MS PGothic" charset="-128"/>
                <a:cs typeface="Arial" pitchFamily="34" charset="0"/>
              </a:rPr>
              <a:t>110 – 220 GHz</a:t>
            </a:r>
          </a:p>
        </p:txBody>
      </p:sp>
      <p:pic>
        <p:nvPicPr>
          <p:cNvPr id="31" name="Picture 30" descr="IMG_4242.JPG"/>
          <p:cNvPicPr>
            <a:picLocks noChangeAspect="1"/>
          </p:cNvPicPr>
          <p:nvPr/>
        </p:nvPicPr>
        <p:blipFill rotWithShape="1">
          <a:blip r:embed="rId5"/>
          <a:srcRect/>
          <a:stretch/>
        </p:blipFill>
        <p:spPr>
          <a:xfrm>
            <a:off x="7162800" y="2819400"/>
            <a:ext cx="1347788" cy="954088"/>
          </a:xfrm>
          <a:prstGeom prst="rect">
            <a:avLst/>
          </a:prstGeom>
          <a:ln w="28575">
            <a:solidFill>
              <a:schemeClr val="bg1">
                <a:lumMod val="90000"/>
              </a:schemeClr>
            </a:solidFill>
          </a:ln>
        </p:spPr>
      </p:pic>
      <p:pic>
        <p:nvPicPr>
          <p:cNvPr id="8602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9675" y="2895600"/>
            <a:ext cx="16859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0" name="Right Arrow 33"/>
          <p:cNvSpPr>
            <a:spLocks noChangeArrowheads="1"/>
          </p:cNvSpPr>
          <p:nvPr/>
        </p:nvSpPr>
        <p:spPr bwMode="auto">
          <a:xfrm>
            <a:off x="457200" y="4648200"/>
            <a:ext cx="8229600" cy="152400"/>
          </a:xfrm>
          <a:prstGeom prst="rightArrow">
            <a:avLst>
              <a:gd name="adj1" fmla="val 50000"/>
              <a:gd name="adj2" fmla="val 50000"/>
            </a:avLst>
          </a:prstGeom>
          <a:solidFill>
            <a:schemeClr val="accent1"/>
          </a:solidFill>
          <a:ln w="12700" algn="ctr">
            <a:solidFill>
              <a:schemeClr val="accent1"/>
            </a:solidFill>
            <a:round/>
            <a:headEnd/>
            <a:tailEnd/>
          </a:ln>
        </p:spPr>
        <p:txBody>
          <a:bodyPr lIns="0" tIns="0" rIns="0" bIns="0"/>
          <a:lstStyle/>
          <a:p>
            <a:endParaRPr lang="en-US">
              <a:latin typeface="Arial" pitchFamily="34" charset="0"/>
            </a:endParaRPr>
          </a:p>
        </p:txBody>
      </p:sp>
      <p:sp>
        <p:nvSpPr>
          <p:cNvPr id="86031" name="Text Box 7"/>
          <p:cNvSpPr txBox="1">
            <a:spLocks noChangeArrowheads="1"/>
          </p:cNvSpPr>
          <p:nvPr/>
        </p:nvSpPr>
        <p:spPr bwMode="auto">
          <a:xfrm>
            <a:off x="2743200" y="4953000"/>
            <a:ext cx="798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ja-JP" sz="1400" b="1">
                <a:latin typeface="Calibri" pitchFamily="34" charset="0"/>
                <a:ea typeface="MS PGothic" pitchFamily="34" charset="-128"/>
              </a:rPr>
              <a:t>110 GHz</a:t>
            </a:r>
          </a:p>
        </p:txBody>
      </p:sp>
      <p:sp>
        <p:nvSpPr>
          <p:cNvPr id="86032" name="Rectangle 35"/>
          <p:cNvSpPr>
            <a:spLocks noChangeArrowheads="1"/>
          </p:cNvSpPr>
          <p:nvPr/>
        </p:nvSpPr>
        <p:spPr bwMode="auto">
          <a:xfrm>
            <a:off x="3124200" y="4572000"/>
            <a:ext cx="46038" cy="304800"/>
          </a:xfrm>
          <a:prstGeom prst="rect">
            <a:avLst/>
          </a:prstGeom>
          <a:solidFill>
            <a:schemeClr val="accent1"/>
          </a:solidFill>
          <a:ln w="12700" algn="ctr">
            <a:solidFill>
              <a:schemeClr val="accent1"/>
            </a:solidFill>
            <a:round/>
            <a:headEnd/>
            <a:tailEnd/>
          </a:ln>
        </p:spPr>
        <p:txBody>
          <a:bodyPr lIns="0" tIns="0" rIns="0" bIns="0"/>
          <a:lstStyle/>
          <a:p>
            <a:endParaRPr lang="en-US">
              <a:latin typeface="Arial" pitchFamily="34" charset="0"/>
            </a:endParaRPr>
          </a:p>
        </p:txBody>
      </p:sp>
      <p:sp>
        <p:nvSpPr>
          <p:cNvPr id="86033" name="Text Box 7"/>
          <p:cNvSpPr txBox="1">
            <a:spLocks noChangeArrowheads="1"/>
          </p:cNvSpPr>
          <p:nvPr/>
        </p:nvSpPr>
        <p:spPr bwMode="auto">
          <a:xfrm>
            <a:off x="4648200" y="4949825"/>
            <a:ext cx="798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ja-JP" sz="1400" b="1">
                <a:latin typeface="Calibri" pitchFamily="34" charset="0"/>
                <a:ea typeface="MS PGothic" pitchFamily="34" charset="-128"/>
              </a:rPr>
              <a:t>220 GHz</a:t>
            </a:r>
          </a:p>
        </p:txBody>
      </p:sp>
      <p:sp>
        <p:nvSpPr>
          <p:cNvPr id="86034" name="Rectangle 37"/>
          <p:cNvSpPr>
            <a:spLocks noChangeArrowheads="1"/>
          </p:cNvSpPr>
          <p:nvPr/>
        </p:nvSpPr>
        <p:spPr bwMode="auto">
          <a:xfrm>
            <a:off x="5029200" y="4568825"/>
            <a:ext cx="46038" cy="304800"/>
          </a:xfrm>
          <a:prstGeom prst="rect">
            <a:avLst/>
          </a:prstGeom>
          <a:solidFill>
            <a:schemeClr val="accent1"/>
          </a:solidFill>
          <a:ln w="12700" algn="ctr">
            <a:solidFill>
              <a:schemeClr val="accent1"/>
            </a:solidFill>
            <a:round/>
            <a:headEnd/>
            <a:tailEnd/>
          </a:ln>
        </p:spPr>
        <p:txBody>
          <a:bodyPr lIns="0" tIns="0" rIns="0" bIns="0"/>
          <a:lstStyle/>
          <a:p>
            <a:endParaRPr lang="en-US">
              <a:latin typeface="Arial" pitchFamily="34" charset="0"/>
            </a:endParaRPr>
          </a:p>
        </p:txBody>
      </p:sp>
      <p:sp>
        <p:nvSpPr>
          <p:cNvPr id="86035" name="Text Box 7"/>
          <p:cNvSpPr txBox="1">
            <a:spLocks noChangeArrowheads="1"/>
          </p:cNvSpPr>
          <p:nvPr/>
        </p:nvSpPr>
        <p:spPr bwMode="auto">
          <a:xfrm>
            <a:off x="6705600" y="4949825"/>
            <a:ext cx="798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ja-JP" sz="1400" b="1">
                <a:latin typeface="Calibri" pitchFamily="34" charset="0"/>
                <a:ea typeface="MS PGothic" pitchFamily="34" charset="-128"/>
              </a:rPr>
              <a:t>325 GHz</a:t>
            </a:r>
          </a:p>
        </p:txBody>
      </p:sp>
      <p:sp>
        <p:nvSpPr>
          <p:cNvPr id="86036" name="Rectangle 39"/>
          <p:cNvSpPr>
            <a:spLocks noChangeArrowheads="1"/>
          </p:cNvSpPr>
          <p:nvPr/>
        </p:nvSpPr>
        <p:spPr bwMode="auto">
          <a:xfrm>
            <a:off x="7086600" y="4568825"/>
            <a:ext cx="46038" cy="304800"/>
          </a:xfrm>
          <a:prstGeom prst="rect">
            <a:avLst/>
          </a:prstGeom>
          <a:solidFill>
            <a:schemeClr val="accent1"/>
          </a:solidFill>
          <a:ln w="12700" algn="ctr">
            <a:solidFill>
              <a:schemeClr val="accent1"/>
            </a:solidFill>
            <a:round/>
            <a:headEnd/>
            <a:tailEnd/>
          </a:ln>
        </p:spPr>
        <p:txBody>
          <a:bodyPr lIns="0" tIns="0" rIns="0" bIns="0"/>
          <a:lstStyle/>
          <a:p>
            <a:endParaRPr lang="en-US">
              <a:latin typeface="Arial" pitchFamily="34" charset="0"/>
            </a:endParaRPr>
          </a:p>
        </p:txBody>
      </p:sp>
      <p:pic>
        <p:nvPicPr>
          <p:cNvPr id="8603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25663"/>
            <a:ext cx="167640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2" name="Explosion 1 41"/>
          <p:cNvSpPr/>
          <p:nvPr/>
        </p:nvSpPr>
        <p:spPr>
          <a:xfrm rot="204346">
            <a:off x="315913" y="2309813"/>
            <a:ext cx="825500" cy="423862"/>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b="1" dirty="0">
                <a:solidFill>
                  <a:schemeClr val="tx1"/>
                </a:solidFill>
              </a:rPr>
              <a:t>NEW!</a:t>
            </a:r>
          </a:p>
        </p:txBody>
      </p:sp>
      <p:sp>
        <p:nvSpPr>
          <p:cNvPr id="43" name="TextBox 42"/>
          <p:cNvSpPr txBox="1"/>
          <p:nvPr/>
        </p:nvSpPr>
        <p:spPr>
          <a:xfrm>
            <a:off x="609600" y="1295400"/>
            <a:ext cx="2286000" cy="646113"/>
          </a:xfrm>
          <a:prstGeom prst="rect">
            <a:avLst/>
          </a:prstGeom>
          <a:noFill/>
        </p:spPr>
        <p:txBody>
          <a:bodyPr>
            <a:spAutoFit/>
          </a:bodyPr>
          <a:lstStyle/>
          <a:p>
            <a:pPr algn="ctr">
              <a:defRPr/>
            </a:pPr>
            <a:r>
              <a:rPr lang="en-US" altLang="ja-JP" sz="1800" dirty="0">
                <a:solidFill>
                  <a:schemeClr val="tx1">
                    <a:lumMod val="50000"/>
                    <a:lumOff val="50000"/>
                  </a:schemeClr>
                </a:solidFill>
                <a:latin typeface="Arial" pitchFamily="34" charset="0"/>
                <a:ea typeface="MS PGothic" charset="-128"/>
                <a:cs typeface="Arial" pitchFamily="34" charset="0"/>
              </a:rPr>
              <a:t>Agilent waveguide harmonic mixers</a:t>
            </a:r>
          </a:p>
        </p:txBody>
      </p:sp>
      <p:sp>
        <p:nvSpPr>
          <p:cNvPr id="44" name="TextBox 43"/>
          <p:cNvSpPr txBox="1"/>
          <p:nvPr/>
        </p:nvSpPr>
        <p:spPr>
          <a:xfrm>
            <a:off x="3581400" y="1219200"/>
            <a:ext cx="2667000" cy="923925"/>
          </a:xfrm>
          <a:prstGeom prst="rect">
            <a:avLst/>
          </a:prstGeom>
          <a:noFill/>
        </p:spPr>
        <p:txBody>
          <a:bodyPr>
            <a:spAutoFit/>
          </a:bodyPr>
          <a:lstStyle/>
          <a:p>
            <a:pPr algn="ctr">
              <a:defRPr/>
            </a:pPr>
            <a:r>
              <a:rPr lang="en-US" altLang="ja-JP" sz="1800" dirty="0">
                <a:solidFill>
                  <a:schemeClr val="tx1">
                    <a:lumMod val="50000"/>
                    <a:lumOff val="50000"/>
                  </a:schemeClr>
                </a:solidFill>
                <a:latin typeface="Arial" pitchFamily="34" charset="0"/>
                <a:ea typeface="MS PGothic" charset="-128"/>
                <a:cs typeface="Arial" pitchFamily="34" charset="0"/>
              </a:rPr>
              <a:t>Third party mixers available for sale as Agilent specials</a:t>
            </a:r>
          </a:p>
        </p:txBody>
      </p:sp>
      <p:sp>
        <p:nvSpPr>
          <p:cNvPr id="45" name="TextBox 44"/>
          <p:cNvSpPr txBox="1"/>
          <p:nvPr/>
        </p:nvSpPr>
        <p:spPr>
          <a:xfrm>
            <a:off x="6705600" y="1143000"/>
            <a:ext cx="2286000" cy="1200150"/>
          </a:xfrm>
          <a:prstGeom prst="rect">
            <a:avLst/>
          </a:prstGeom>
          <a:noFill/>
        </p:spPr>
        <p:txBody>
          <a:bodyPr>
            <a:spAutoFit/>
          </a:bodyPr>
          <a:lstStyle/>
          <a:p>
            <a:pPr algn="ctr">
              <a:defRPr/>
            </a:pPr>
            <a:r>
              <a:rPr lang="en-US" altLang="ja-JP" sz="1800" dirty="0">
                <a:solidFill>
                  <a:schemeClr val="tx1">
                    <a:lumMod val="50000"/>
                    <a:lumOff val="50000"/>
                  </a:schemeClr>
                </a:solidFill>
                <a:latin typeface="Arial" pitchFamily="34" charset="0"/>
                <a:ea typeface="MS PGothic" charset="-128"/>
                <a:cs typeface="Arial" pitchFamily="34" charset="0"/>
              </a:rPr>
              <a:t>Contact VDI for custom solution until officially supported by Agilent</a:t>
            </a:r>
          </a:p>
        </p:txBody>
      </p:sp>
      <p:sp>
        <p:nvSpPr>
          <p:cNvPr id="86042" name="Rectangle 1026"/>
          <p:cNvSpPr txBox="1">
            <a:spLocks noChangeArrowheads="1"/>
          </p:cNvSpPr>
          <p:nvPr/>
        </p:nvSpPr>
        <p:spPr bwMode="auto">
          <a:xfrm>
            <a:off x="277813" y="115888"/>
            <a:ext cx="7462837"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ct val="10000"/>
              </a:spcAft>
            </a:pPr>
            <a:r>
              <a:rPr lang="ru-RU" altLang="ja-JP" sz="2800" b="1">
                <a:solidFill>
                  <a:schemeClr val="tx2"/>
                </a:solidFill>
                <a:ea typeface="MS PGothic" pitchFamily="34" charset="-128"/>
              </a:rPr>
              <a:t>Работа </a:t>
            </a:r>
            <a:r>
              <a:rPr lang="en-US" altLang="ja-JP" sz="2800" b="1">
                <a:solidFill>
                  <a:schemeClr val="tx2"/>
                </a:solidFill>
                <a:ea typeface="MS PGothic" pitchFamily="34" charset="-128"/>
              </a:rPr>
              <a:t>PXA</a:t>
            </a:r>
            <a:r>
              <a:rPr lang="ru-RU" altLang="ja-JP" sz="2800" b="1">
                <a:solidFill>
                  <a:schemeClr val="tx2"/>
                </a:solidFill>
                <a:ea typeface="MS PGothic" pitchFamily="34" charset="-128"/>
              </a:rPr>
              <a:t> </a:t>
            </a:r>
            <a:r>
              <a:rPr lang="en-US" altLang="ja-JP" sz="2800" b="1">
                <a:solidFill>
                  <a:schemeClr val="tx2"/>
                </a:solidFill>
                <a:ea typeface="MS PGothic" pitchFamily="34" charset="-128"/>
              </a:rPr>
              <a:t>c</a:t>
            </a:r>
            <a:r>
              <a:rPr lang="ru-RU" altLang="ja-JP" sz="2800" b="1">
                <a:solidFill>
                  <a:schemeClr val="tx2"/>
                </a:solidFill>
                <a:ea typeface="MS PGothic" pitchFamily="34" charset="-128"/>
              </a:rPr>
              <a:t> внешними смесителями в полосе </a:t>
            </a:r>
            <a:r>
              <a:rPr lang="en-US" altLang="ja-JP" sz="2800" b="1">
                <a:solidFill>
                  <a:schemeClr val="tx2"/>
                </a:solidFill>
                <a:ea typeface="MS PGothic" pitchFamily="34" charset="-128"/>
              </a:rPr>
              <a:t>&gt; 50</a:t>
            </a:r>
            <a:r>
              <a:rPr lang="ru-RU" altLang="ja-JP" sz="2800" b="1">
                <a:solidFill>
                  <a:schemeClr val="tx2"/>
                </a:solidFill>
                <a:ea typeface="MS PGothic" pitchFamily="34" charset="-128"/>
              </a:rPr>
              <a:t>ГГц</a:t>
            </a:r>
            <a:r>
              <a:rPr lang="en-US" altLang="ja-JP" sz="2800" b="1">
                <a:solidFill>
                  <a:schemeClr val="tx2"/>
                </a:solidFill>
                <a:ea typeface="MS PGothic" pitchFamily="34" charset="-128"/>
              </a:rPr>
              <a:t> </a:t>
            </a:r>
          </a:p>
        </p:txBody>
      </p:sp>
    </p:spTree>
    <p:extLst>
      <p:ext uri="{BB962C8B-B14F-4D97-AF65-F5344CB8AC3E}">
        <p14:creationId xmlns:p14="http://schemas.microsoft.com/office/powerpoint/2010/main" val="4033573504"/>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7"/>
          <p:cNvSpPr txBox="1">
            <a:spLocks noChangeArrowheads="1"/>
          </p:cNvSpPr>
          <p:nvPr/>
        </p:nvSpPr>
        <p:spPr bwMode="auto">
          <a:xfrm>
            <a:off x="0" y="101600"/>
            <a:ext cx="9144000" cy="5080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700">
                <a:solidFill>
                  <a:srgbClr val="FFFFFF"/>
                </a:solidFill>
                <a:latin typeface="Calibri" pitchFamily="34" charset="0"/>
              </a:rPr>
              <a:t>M1970V/W WAVEGUIDE HARMONIC MIXERS</a:t>
            </a:r>
            <a:endParaRPr lang="en-US" sz="2700" b="1">
              <a:solidFill>
                <a:srgbClr val="FFC000"/>
              </a:solidFill>
              <a:latin typeface="Calibri" pitchFamily="34" charset="0"/>
            </a:endParaRPr>
          </a:p>
        </p:txBody>
      </p:sp>
      <p:sp>
        <p:nvSpPr>
          <p:cNvPr id="88067" name="Rectangle 15"/>
          <p:cNvSpPr>
            <a:spLocks noGrp="1" noChangeArrowheads="1"/>
          </p:cNvSpPr>
          <p:nvPr>
            <p:ph type="title"/>
          </p:nvPr>
        </p:nvSpPr>
        <p:spPr>
          <a:xfrm>
            <a:off x="0" y="188913"/>
            <a:ext cx="9144000" cy="766762"/>
          </a:xfrm>
        </p:spPr>
        <p:txBody>
          <a:bodyPr/>
          <a:lstStyle/>
          <a:p>
            <a:r>
              <a:rPr lang="en-US" smtClean="0"/>
              <a:t>M1970V/W </a:t>
            </a:r>
            <a:r>
              <a:rPr lang="ru-RU" smtClean="0"/>
              <a:t>Волноводные гармонические смесители</a:t>
            </a:r>
            <a:endParaRPr lang="en-US" smtClean="0"/>
          </a:p>
        </p:txBody>
      </p:sp>
      <p:sp>
        <p:nvSpPr>
          <p:cNvPr id="15" name="Content Placeholder 2"/>
          <p:cNvSpPr txBox="1">
            <a:spLocks/>
          </p:cNvSpPr>
          <p:nvPr/>
        </p:nvSpPr>
        <p:spPr>
          <a:xfrm>
            <a:off x="179388" y="981075"/>
            <a:ext cx="5334000" cy="4724400"/>
          </a:xfrm>
          <a:prstGeom prst="rect">
            <a:avLst/>
          </a:prstGeom>
        </p:spPr>
        <p:txBody>
          <a:bodyPr/>
          <a:lstStyle>
            <a:lvl1pPr marL="342900" indent="-342900"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461963" indent="-230188"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ru-RU" sz="1800" b="1">
                <a:solidFill>
                  <a:srgbClr val="FFC000"/>
                </a:solidFill>
                <a:latin typeface="Arial" pitchFamily="34" charset="0"/>
                <a:cs typeface="Arial" pitchFamily="34" charset="0"/>
              </a:rPr>
              <a:t>Новое семейство смесителей</a:t>
            </a:r>
            <a:endParaRPr lang="en-US" sz="1800" b="1">
              <a:solidFill>
                <a:srgbClr val="FFC000"/>
              </a:solidFill>
              <a:latin typeface="Arial" pitchFamily="34" charset="0"/>
              <a:cs typeface="Arial" pitchFamily="34" charset="0"/>
            </a:endParaRPr>
          </a:p>
          <a:p>
            <a:pPr lvl="2">
              <a:buFont typeface="Arial" pitchFamily="34" charset="0"/>
              <a:buChar char="•"/>
            </a:pPr>
            <a:r>
              <a:rPr lang="en-US" sz="1200">
                <a:solidFill>
                  <a:srgbClr val="7F7F7F"/>
                </a:solidFill>
                <a:latin typeface="Arial" pitchFamily="34" charset="0"/>
                <a:cs typeface="Arial" pitchFamily="34" charset="0"/>
              </a:rPr>
              <a:t>M1970V </a:t>
            </a:r>
            <a:r>
              <a:rPr lang="ru-RU" sz="1200">
                <a:solidFill>
                  <a:srgbClr val="7F7F7F"/>
                </a:solidFill>
                <a:latin typeface="Arial" pitchFamily="34" charset="0"/>
                <a:cs typeface="Arial" pitchFamily="34" charset="0"/>
              </a:rPr>
              <a:t> Опция</a:t>
            </a:r>
            <a:r>
              <a:rPr lang="en-US" sz="1200">
                <a:solidFill>
                  <a:srgbClr val="7F7F7F"/>
                </a:solidFill>
                <a:latin typeface="Arial" pitchFamily="34" charset="0"/>
                <a:cs typeface="Arial" pitchFamily="34" charset="0"/>
              </a:rPr>
              <a:t> 001 (50 to 75 GHz)</a:t>
            </a:r>
          </a:p>
          <a:p>
            <a:pPr lvl="2">
              <a:buFont typeface="Arial" pitchFamily="34" charset="0"/>
              <a:buChar char="•"/>
            </a:pPr>
            <a:r>
              <a:rPr lang="en-US" sz="1200">
                <a:solidFill>
                  <a:srgbClr val="7F7F7F"/>
                </a:solidFill>
                <a:latin typeface="Arial" pitchFamily="34" charset="0"/>
                <a:cs typeface="Arial" pitchFamily="34" charset="0"/>
              </a:rPr>
              <a:t>M1970V </a:t>
            </a:r>
            <a:r>
              <a:rPr lang="ru-RU" sz="1200">
                <a:solidFill>
                  <a:srgbClr val="7F7F7F"/>
                </a:solidFill>
                <a:latin typeface="Arial" pitchFamily="34" charset="0"/>
                <a:cs typeface="Arial" pitchFamily="34" charset="0"/>
              </a:rPr>
              <a:t>Опция</a:t>
            </a:r>
            <a:r>
              <a:rPr lang="en-US" sz="1200">
                <a:solidFill>
                  <a:srgbClr val="7F7F7F"/>
                </a:solidFill>
                <a:latin typeface="Arial" pitchFamily="34" charset="0"/>
                <a:cs typeface="Arial" pitchFamily="34" charset="0"/>
              </a:rPr>
              <a:t> 002 band (50 to 80 GHz)</a:t>
            </a:r>
          </a:p>
          <a:p>
            <a:pPr lvl="2">
              <a:buFont typeface="Arial" pitchFamily="34" charset="0"/>
              <a:buChar char="•"/>
            </a:pPr>
            <a:r>
              <a:rPr lang="en-US" sz="1200">
                <a:solidFill>
                  <a:srgbClr val="7F7F7F"/>
                </a:solidFill>
                <a:latin typeface="Arial" pitchFamily="34" charset="0"/>
                <a:cs typeface="Arial" pitchFamily="34" charset="0"/>
              </a:rPr>
              <a:t>M1970W (75 to 110 GHz)</a:t>
            </a:r>
          </a:p>
          <a:p>
            <a:pPr lvl="2"/>
            <a:endParaRPr lang="en-US" sz="800" i="1">
              <a:solidFill>
                <a:srgbClr val="7F7F7F"/>
              </a:solidFill>
              <a:latin typeface="Arial" pitchFamily="34" charset="0"/>
              <a:cs typeface="Arial" pitchFamily="34" charset="0"/>
            </a:endParaRPr>
          </a:p>
          <a:p>
            <a:r>
              <a:rPr lang="ru-RU" sz="1700" b="1">
                <a:solidFill>
                  <a:srgbClr val="FFC000"/>
                </a:solidFill>
                <a:latin typeface="Arial" pitchFamily="34" charset="0"/>
                <a:cs typeface="Arial" pitchFamily="34" charset="0"/>
              </a:rPr>
              <a:t>Основные преимущества </a:t>
            </a:r>
            <a:r>
              <a:rPr lang="en-US" sz="1700" b="1">
                <a:solidFill>
                  <a:srgbClr val="FFC000"/>
                </a:solidFill>
                <a:latin typeface="Arial" pitchFamily="34" charset="0"/>
                <a:cs typeface="Arial" pitchFamily="34" charset="0"/>
              </a:rPr>
              <a:t>SMART-</a:t>
            </a:r>
            <a:r>
              <a:rPr lang="ru-RU" sz="1700" b="1">
                <a:solidFill>
                  <a:srgbClr val="FFC000"/>
                </a:solidFill>
                <a:latin typeface="Arial" pitchFamily="34" charset="0"/>
                <a:cs typeface="Arial" pitchFamily="34" charset="0"/>
              </a:rPr>
              <a:t>смесителей</a:t>
            </a:r>
            <a:endParaRPr lang="en-US" sz="1700" b="1">
              <a:solidFill>
                <a:srgbClr val="FFC000"/>
              </a:solidFill>
              <a:latin typeface="Arial" pitchFamily="34" charset="0"/>
              <a:cs typeface="Arial" pitchFamily="34" charset="0"/>
            </a:endParaRPr>
          </a:p>
          <a:p>
            <a:pPr eaLnBrk="1" hangingPunct="1">
              <a:buFont typeface="Arial" pitchFamily="34" charset="0"/>
              <a:buChar char="•"/>
            </a:pPr>
            <a:r>
              <a:rPr lang="en-US" sz="1200">
                <a:latin typeface="Arial" pitchFamily="34" charset="0"/>
                <a:cs typeface="Arial" pitchFamily="34" charset="0"/>
              </a:rPr>
              <a:t> </a:t>
            </a:r>
            <a:r>
              <a:rPr lang="ru-RU" sz="1200" b="1">
                <a:latin typeface="Arial" pitchFamily="34" charset="0"/>
                <a:cs typeface="Arial" pitchFamily="34" charset="0"/>
              </a:rPr>
              <a:t>Автоматическая коррекция амплитуды </a:t>
            </a:r>
            <a:r>
              <a:rPr lang="ru-RU" sz="1200">
                <a:latin typeface="Arial" pitchFamily="34" charset="0"/>
                <a:cs typeface="Arial" pitchFamily="34" charset="0"/>
              </a:rPr>
              <a:t>и</a:t>
            </a:r>
            <a:r>
              <a:rPr lang="en-US" sz="1200">
                <a:latin typeface="Arial" pitchFamily="34" charset="0"/>
                <a:cs typeface="Arial" pitchFamily="34" charset="0"/>
              </a:rPr>
              <a:t> </a:t>
            </a:r>
            <a:r>
              <a:rPr lang="ru-RU" sz="1200" b="1">
                <a:latin typeface="Arial" pitchFamily="34" charset="0"/>
                <a:cs typeface="Arial" pitchFamily="34" charset="0"/>
              </a:rPr>
              <a:t>передача поправочных коэффициентов </a:t>
            </a:r>
            <a:r>
              <a:rPr lang="ru-RU" sz="1200">
                <a:latin typeface="Arial" pitchFamily="34" charset="0"/>
                <a:cs typeface="Arial" pitchFamily="34" charset="0"/>
              </a:rPr>
              <a:t>по </a:t>
            </a:r>
            <a:r>
              <a:rPr lang="en-US" sz="1200">
                <a:latin typeface="Arial" pitchFamily="34" charset="0"/>
                <a:cs typeface="Arial" pitchFamily="34" charset="0"/>
              </a:rPr>
              <a:t>USB - </a:t>
            </a:r>
            <a:r>
              <a:rPr lang="ru-RU" sz="1200">
                <a:latin typeface="Arial" pitchFamily="34" charset="0"/>
                <a:cs typeface="Arial" pitchFamily="34" charset="0"/>
              </a:rPr>
              <a:t>интерфейсу</a:t>
            </a:r>
            <a:endParaRPr lang="en-US" sz="1200">
              <a:latin typeface="Arial" pitchFamily="34" charset="0"/>
              <a:cs typeface="Arial" pitchFamily="34" charset="0"/>
            </a:endParaRPr>
          </a:p>
          <a:p>
            <a:pPr eaLnBrk="1" hangingPunct="1">
              <a:buFont typeface="Arial" pitchFamily="34" charset="0"/>
              <a:buChar char="•"/>
            </a:pPr>
            <a:r>
              <a:rPr lang="en-US" sz="1200">
                <a:latin typeface="Arial" pitchFamily="34" charset="0"/>
                <a:cs typeface="Arial" pitchFamily="34" charset="0"/>
              </a:rPr>
              <a:t> </a:t>
            </a:r>
            <a:r>
              <a:rPr lang="en-US" sz="1200" b="1">
                <a:latin typeface="Arial" pitchFamily="34" charset="0"/>
                <a:cs typeface="Arial" pitchFamily="34" charset="0"/>
              </a:rPr>
              <a:t>A</a:t>
            </a:r>
            <a:r>
              <a:rPr lang="ru-RU" sz="1200" b="1">
                <a:latin typeface="Arial" pitchFamily="34" charset="0"/>
                <a:cs typeface="Arial" pitchFamily="34" charset="0"/>
              </a:rPr>
              <a:t>автоматическая регулировка уровня сигнала гетеродина для </a:t>
            </a:r>
            <a:r>
              <a:rPr lang="en-US" sz="1200">
                <a:latin typeface="Arial" pitchFamily="34" charset="0"/>
                <a:cs typeface="Arial" pitchFamily="34" charset="0"/>
              </a:rPr>
              <a:t> </a:t>
            </a:r>
            <a:r>
              <a:rPr lang="ru-RU" sz="1200">
                <a:latin typeface="Arial" pitchFamily="34" charset="0"/>
                <a:cs typeface="Arial" pitchFamily="34" charset="0"/>
              </a:rPr>
              <a:t>компенсации потерь в кабеле</a:t>
            </a:r>
            <a:r>
              <a:rPr lang="en-US" sz="1200">
                <a:latin typeface="Arial" pitchFamily="34" charset="0"/>
                <a:cs typeface="Arial" pitchFamily="34" charset="0"/>
              </a:rPr>
              <a:t> (</a:t>
            </a:r>
            <a:r>
              <a:rPr lang="ru-RU" sz="1200">
                <a:latin typeface="Arial" pitchFamily="34" charset="0"/>
                <a:cs typeface="Arial" pitchFamily="34" charset="0"/>
              </a:rPr>
              <a:t>длиной до</a:t>
            </a:r>
            <a:r>
              <a:rPr lang="en-US" sz="1200">
                <a:latin typeface="Arial" pitchFamily="34" charset="0"/>
                <a:cs typeface="Arial" pitchFamily="34" charset="0"/>
              </a:rPr>
              <a:t> 3 </a:t>
            </a:r>
            <a:r>
              <a:rPr lang="ru-RU" sz="1200">
                <a:latin typeface="Arial" pitchFamily="34" charset="0"/>
                <a:cs typeface="Arial" pitchFamily="34" charset="0"/>
              </a:rPr>
              <a:t>м</a:t>
            </a:r>
            <a:r>
              <a:rPr lang="en-US" sz="1200">
                <a:latin typeface="Arial" pitchFamily="34" charset="0"/>
                <a:cs typeface="Arial" pitchFamily="34" charset="0"/>
              </a:rPr>
              <a:t> </a:t>
            </a:r>
            <a:r>
              <a:rPr lang="ru-RU" sz="1200">
                <a:latin typeface="Arial" pitchFamily="34" charset="0"/>
                <a:cs typeface="Arial" pitchFamily="34" charset="0"/>
              </a:rPr>
              <a:t>или потерь в 1</a:t>
            </a:r>
            <a:r>
              <a:rPr lang="en-US" sz="1200">
                <a:latin typeface="Arial" pitchFamily="34" charset="0"/>
                <a:cs typeface="Arial" pitchFamily="34" charset="0"/>
              </a:rPr>
              <a:t>0 </a:t>
            </a:r>
            <a:r>
              <a:rPr lang="ru-RU" sz="1200">
                <a:latin typeface="Arial" pitchFamily="34" charset="0"/>
                <a:cs typeface="Arial" pitchFamily="34" charset="0"/>
              </a:rPr>
              <a:t>дБ</a:t>
            </a:r>
            <a:r>
              <a:rPr lang="en-US" sz="1200">
                <a:latin typeface="Arial" pitchFamily="34" charset="0"/>
                <a:cs typeface="Arial" pitchFamily="34" charset="0"/>
              </a:rPr>
              <a:t>)</a:t>
            </a:r>
          </a:p>
          <a:p>
            <a:pPr eaLnBrk="1" hangingPunct="1">
              <a:buFont typeface="Arial" pitchFamily="34" charset="0"/>
              <a:buChar char="•"/>
            </a:pPr>
            <a:r>
              <a:rPr lang="ru-RU" sz="1200">
                <a:latin typeface="Arial" pitchFamily="34" charset="0"/>
                <a:cs typeface="Arial" pitchFamily="34" charset="0"/>
              </a:rPr>
              <a:t> </a:t>
            </a:r>
            <a:r>
              <a:rPr lang="ru-RU" sz="1200" b="1">
                <a:latin typeface="Arial" pitchFamily="34" charset="0"/>
                <a:cs typeface="Arial" pitchFamily="34" charset="0"/>
              </a:rPr>
              <a:t>Автоматическое определение модели и серийного номера смесителя</a:t>
            </a:r>
            <a:r>
              <a:rPr lang="en-US" sz="1200" b="1">
                <a:latin typeface="Arial" pitchFamily="34" charset="0"/>
                <a:cs typeface="Arial" pitchFamily="34" charset="0"/>
              </a:rPr>
              <a:t> </a:t>
            </a:r>
            <a:r>
              <a:rPr lang="ru-RU" sz="1200">
                <a:latin typeface="Arial" pitchFamily="34" charset="0"/>
                <a:cs typeface="Arial" pitchFamily="34" charset="0"/>
              </a:rPr>
              <a:t>при подключении к анализатору сигналов </a:t>
            </a:r>
            <a:r>
              <a:rPr lang="en-US" sz="1200">
                <a:latin typeface="Arial" pitchFamily="34" charset="0"/>
                <a:cs typeface="Arial" pitchFamily="34" charset="0"/>
              </a:rPr>
              <a:t>N9030A PXA </a:t>
            </a:r>
          </a:p>
          <a:p>
            <a:pPr lvl="1" eaLnBrk="1" hangingPunct="1">
              <a:buFont typeface="Arial" pitchFamily="34" charset="0"/>
              <a:buChar char="•"/>
            </a:pPr>
            <a:r>
              <a:rPr lang="en-US" sz="1200">
                <a:latin typeface="Arial" pitchFamily="34" charset="0"/>
                <a:cs typeface="Arial" pitchFamily="34" charset="0"/>
              </a:rPr>
              <a:t> </a:t>
            </a:r>
            <a:r>
              <a:rPr lang="ru-RU" sz="1200" b="1">
                <a:latin typeface="Arial" pitchFamily="34" charset="0"/>
                <a:cs typeface="Arial" pitchFamily="34" charset="0"/>
              </a:rPr>
              <a:t>Автоматическое установка рабочего диапазона частот и номера гармоники гетеродина</a:t>
            </a:r>
            <a:endParaRPr lang="en-US" sz="1200">
              <a:latin typeface="Arial" pitchFamily="34" charset="0"/>
              <a:cs typeface="Arial" pitchFamily="34" charset="0"/>
            </a:endParaRPr>
          </a:p>
          <a:p>
            <a:pPr lvl="1" eaLnBrk="1" hangingPunct="1">
              <a:buFont typeface="Arial" pitchFamily="34" charset="0"/>
              <a:buChar char="•"/>
            </a:pPr>
            <a:r>
              <a:rPr lang="en-US" sz="1200">
                <a:latin typeface="Arial" pitchFamily="34" charset="0"/>
                <a:cs typeface="Arial" pitchFamily="34" charset="0"/>
              </a:rPr>
              <a:t> </a:t>
            </a:r>
            <a:r>
              <a:rPr lang="ru-RU" sz="1200" b="1">
                <a:latin typeface="Arial" pitchFamily="34" charset="0"/>
                <a:cs typeface="Arial" pitchFamily="34" charset="0"/>
              </a:rPr>
              <a:t>Автоматичсекая регулировка гетеродина</a:t>
            </a:r>
            <a:endParaRPr lang="en-US" sz="1200" b="1">
              <a:latin typeface="Arial" pitchFamily="34" charset="0"/>
              <a:cs typeface="Arial" pitchFamily="34" charset="0"/>
            </a:endParaRPr>
          </a:p>
          <a:p>
            <a:pPr lvl="1" eaLnBrk="1" hangingPunct="1">
              <a:buFont typeface="Arial" pitchFamily="34" charset="0"/>
              <a:buChar char="•"/>
            </a:pPr>
            <a:r>
              <a:rPr lang="en-US" sz="1200" b="1">
                <a:latin typeface="Arial" pitchFamily="34" charset="0"/>
                <a:cs typeface="Arial" pitchFamily="34" charset="0"/>
              </a:rPr>
              <a:t> </a:t>
            </a:r>
            <a:r>
              <a:rPr lang="ru-RU" sz="1200" b="1">
                <a:latin typeface="Arial" pitchFamily="34" charset="0"/>
                <a:cs typeface="Arial" pitchFamily="34" charset="0"/>
              </a:rPr>
              <a:t>Авотматический запуск калибровки при изменеии времени и температуры</a:t>
            </a:r>
            <a:endParaRPr lang="en-US" sz="1200" b="1">
              <a:latin typeface="Arial" pitchFamily="34" charset="0"/>
              <a:cs typeface="Arial" pitchFamily="34" charset="0"/>
            </a:endParaRPr>
          </a:p>
          <a:p>
            <a:pPr lvl="2">
              <a:buFont typeface="Arial" pitchFamily="34" charset="0"/>
              <a:buChar char="•"/>
            </a:pPr>
            <a:endParaRPr lang="en-US" sz="800">
              <a:latin typeface="Arial" pitchFamily="34" charset="0"/>
              <a:cs typeface="Arial" pitchFamily="34" charset="0"/>
            </a:endParaRPr>
          </a:p>
          <a:p>
            <a:pPr eaLnBrk="1" hangingPunct="1"/>
            <a:r>
              <a:rPr lang="ru-RU" sz="2000" b="1">
                <a:solidFill>
                  <a:srgbClr val="FFC000"/>
                </a:solidFill>
                <a:latin typeface="Arial" pitchFamily="34" charset="0"/>
                <a:cs typeface="Arial" pitchFamily="34" charset="0"/>
              </a:rPr>
              <a:t>Улучшенный уровень собственных шумов</a:t>
            </a:r>
            <a:r>
              <a:rPr lang="en-US" sz="2000" b="1">
                <a:solidFill>
                  <a:srgbClr val="FFC000"/>
                </a:solidFill>
                <a:latin typeface="Arial" pitchFamily="34" charset="0"/>
                <a:cs typeface="Arial" pitchFamily="34" charset="0"/>
              </a:rPr>
              <a:t> </a:t>
            </a:r>
            <a:r>
              <a:rPr lang="ru-RU" sz="2000" b="1">
                <a:solidFill>
                  <a:srgbClr val="FFC000"/>
                </a:solidFill>
                <a:latin typeface="Arial" pitchFamily="34" charset="0"/>
                <a:cs typeface="Arial" pitchFamily="34" charset="0"/>
              </a:rPr>
              <a:t>и</a:t>
            </a:r>
            <a:r>
              <a:rPr lang="en-US" sz="2000" b="1">
                <a:solidFill>
                  <a:srgbClr val="FFC000"/>
                </a:solidFill>
                <a:latin typeface="Arial" pitchFamily="34" charset="0"/>
                <a:cs typeface="Arial" pitchFamily="34" charset="0"/>
              </a:rPr>
              <a:t> TOI</a:t>
            </a:r>
          </a:p>
          <a:p>
            <a:pPr eaLnBrk="1" hangingPunct="1">
              <a:buFont typeface="Arial" pitchFamily="34" charset="0"/>
              <a:buChar char="•"/>
            </a:pPr>
            <a:r>
              <a:rPr lang="en-US" sz="1200">
                <a:latin typeface="Arial" pitchFamily="34" charset="0"/>
                <a:cs typeface="Arial" pitchFamily="34" charset="0"/>
              </a:rPr>
              <a:t> </a:t>
            </a:r>
            <a:r>
              <a:rPr lang="ru-RU" sz="1200" b="1">
                <a:latin typeface="Arial" pitchFamily="34" charset="0"/>
                <a:cs typeface="Arial" pitchFamily="34" charset="0"/>
              </a:rPr>
              <a:t>Превосходные потери на преобразование</a:t>
            </a:r>
            <a:r>
              <a:rPr lang="en-US" sz="1200" b="1">
                <a:latin typeface="Arial" pitchFamily="34" charset="0"/>
                <a:cs typeface="Arial" pitchFamily="34" charset="0"/>
              </a:rPr>
              <a:t> </a:t>
            </a:r>
            <a:r>
              <a:rPr lang="ru-RU" sz="1200">
                <a:latin typeface="Arial" pitchFamily="34" charset="0"/>
                <a:cs typeface="Arial" pitchFamily="34" charset="0"/>
              </a:rPr>
              <a:t>до </a:t>
            </a:r>
            <a:r>
              <a:rPr lang="en-US" sz="1200" b="1">
                <a:latin typeface="Arial" pitchFamily="34" charset="0"/>
                <a:cs typeface="Arial" pitchFamily="34" charset="0"/>
              </a:rPr>
              <a:t>25 </a:t>
            </a:r>
            <a:r>
              <a:rPr lang="ru-RU" sz="1200" b="1">
                <a:latin typeface="Arial" pitchFamily="34" charset="0"/>
                <a:cs typeface="Arial" pitchFamily="34" charset="0"/>
              </a:rPr>
              <a:t>дБ</a:t>
            </a:r>
            <a:r>
              <a:rPr lang="en-US" sz="1200" b="1">
                <a:latin typeface="Arial" pitchFamily="34" charset="0"/>
                <a:cs typeface="Arial" pitchFamily="34" charset="0"/>
              </a:rPr>
              <a:t> </a:t>
            </a:r>
            <a:r>
              <a:rPr lang="ru-RU" sz="1200" b="1">
                <a:latin typeface="Arial" pitchFamily="34" charset="0"/>
                <a:cs typeface="Arial" pitchFamily="34" charset="0"/>
              </a:rPr>
              <a:t>максимум</a:t>
            </a:r>
            <a:r>
              <a:rPr lang="en-US" sz="1200" b="1">
                <a:latin typeface="Arial" pitchFamily="34" charset="0"/>
                <a:cs typeface="Arial" pitchFamily="34" charset="0"/>
              </a:rPr>
              <a:t> </a:t>
            </a:r>
            <a:r>
              <a:rPr lang="ru-RU" sz="1200">
                <a:latin typeface="Arial" pitchFamily="34" charset="0"/>
                <a:cs typeface="Arial" pitchFamily="34" charset="0"/>
              </a:rPr>
              <a:t>и</a:t>
            </a:r>
            <a:r>
              <a:rPr lang="en-US" sz="1200">
                <a:latin typeface="Arial" pitchFamily="34" charset="0"/>
                <a:cs typeface="Arial" pitchFamily="34" charset="0"/>
              </a:rPr>
              <a:t> </a:t>
            </a:r>
            <a:r>
              <a:rPr lang="ru-RU" sz="1200" b="1">
                <a:latin typeface="Arial" pitchFamily="34" charset="0"/>
                <a:cs typeface="Arial" pitchFamily="34" charset="0"/>
              </a:rPr>
              <a:t>погрешность калибровки </a:t>
            </a:r>
            <a:r>
              <a:rPr lang="ru-RU" sz="1200">
                <a:latin typeface="Arial" pitchFamily="34" charset="0"/>
                <a:cs typeface="Arial" pitchFamily="34" charset="0"/>
              </a:rPr>
              <a:t>уровня до</a:t>
            </a:r>
            <a:r>
              <a:rPr lang="en-US" sz="1200">
                <a:latin typeface="Arial" pitchFamily="34" charset="0"/>
                <a:cs typeface="Arial" pitchFamily="34" charset="0"/>
              </a:rPr>
              <a:t> </a:t>
            </a:r>
            <a:r>
              <a:rPr lang="en-US" sz="1200" b="1">
                <a:latin typeface="Arial" pitchFamily="34" charset="0"/>
                <a:cs typeface="Arial" pitchFamily="34" charset="0"/>
              </a:rPr>
              <a:t>2.2 </a:t>
            </a:r>
            <a:r>
              <a:rPr lang="ru-RU" sz="1200" b="1">
                <a:latin typeface="Arial" pitchFamily="34" charset="0"/>
                <a:cs typeface="Arial" pitchFamily="34" charset="0"/>
              </a:rPr>
              <a:t>дБ</a:t>
            </a:r>
            <a:endParaRPr lang="en-US" sz="1200" b="1"/>
          </a:p>
          <a:p>
            <a:pPr lvl="2"/>
            <a:endParaRPr lang="en-US" sz="1200"/>
          </a:p>
          <a:p>
            <a:pPr lvl="2"/>
            <a:endParaRPr lang="en-US" sz="1200"/>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05000"/>
            <a:ext cx="2644775"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94"/>
          <p:cNvSpPr txBox="1">
            <a:spLocks noChangeArrowheads="1"/>
          </p:cNvSpPr>
          <p:nvPr/>
        </p:nvSpPr>
        <p:spPr bwMode="auto">
          <a:xfrm>
            <a:off x="6096000" y="50117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b="1">
                <a:solidFill>
                  <a:srgbClr val="7F7F7F"/>
                </a:solidFill>
                <a:cs typeface="Arial" pitchFamily="34" charset="0"/>
              </a:rPr>
              <a:t>Гетеродин</a:t>
            </a:r>
            <a:r>
              <a:rPr lang="en-US" sz="1200" b="1">
                <a:solidFill>
                  <a:srgbClr val="7F7F7F"/>
                </a:solidFill>
                <a:cs typeface="Arial" pitchFamily="34" charset="0"/>
              </a:rPr>
              <a:t>/</a:t>
            </a:r>
            <a:r>
              <a:rPr lang="ru-RU" sz="1200" b="1">
                <a:solidFill>
                  <a:srgbClr val="7F7F7F"/>
                </a:solidFill>
                <a:cs typeface="Arial" pitchFamily="34" charset="0"/>
              </a:rPr>
              <a:t>ПЧ</a:t>
            </a:r>
            <a:r>
              <a:rPr lang="en-US" sz="1200" b="1">
                <a:solidFill>
                  <a:srgbClr val="7F7F7F"/>
                </a:solidFill>
                <a:cs typeface="Arial" pitchFamily="34" charset="0"/>
              </a:rPr>
              <a:t> SMA </a:t>
            </a:r>
            <a:r>
              <a:rPr lang="ru-RU" sz="1200" b="1">
                <a:solidFill>
                  <a:srgbClr val="7F7F7F"/>
                </a:solidFill>
                <a:cs typeface="Arial" pitchFamily="34" charset="0"/>
              </a:rPr>
              <a:t>коннектор</a:t>
            </a:r>
            <a:endParaRPr lang="en-US" sz="1200" b="1">
              <a:solidFill>
                <a:srgbClr val="7F7F7F"/>
              </a:solidFill>
              <a:cs typeface="Arial" pitchFamily="34" charset="0"/>
            </a:endParaRPr>
          </a:p>
        </p:txBody>
      </p:sp>
      <p:sp>
        <p:nvSpPr>
          <p:cNvPr id="88071" name="Text Box 92"/>
          <p:cNvSpPr txBox="1">
            <a:spLocks noChangeArrowheads="1"/>
          </p:cNvSpPr>
          <p:nvPr/>
        </p:nvSpPr>
        <p:spPr bwMode="auto">
          <a:xfrm>
            <a:off x="6629400" y="1524000"/>
            <a:ext cx="1447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b="1">
                <a:solidFill>
                  <a:srgbClr val="7F7F7F"/>
                </a:solidFill>
                <a:cs typeface="Arial" pitchFamily="34" charset="0"/>
              </a:rPr>
              <a:t>Волноводный вход</a:t>
            </a:r>
            <a:endParaRPr lang="en-US" sz="1200" b="1">
              <a:solidFill>
                <a:srgbClr val="7F7F7F"/>
              </a:solidFill>
              <a:cs typeface="Arial" pitchFamily="34" charset="0"/>
            </a:endParaRPr>
          </a:p>
        </p:txBody>
      </p:sp>
      <p:sp>
        <p:nvSpPr>
          <p:cNvPr id="88072" name="Text Box 107"/>
          <p:cNvSpPr txBox="1">
            <a:spLocks noChangeArrowheads="1"/>
          </p:cNvSpPr>
          <p:nvPr/>
        </p:nvSpPr>
        <p:spPr bwMode="auto">
          <a:xfrm>
            <a:off x="6934200" y="4768850"/>
            <a:ext cx="1219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a:solidFill>
                  <a:srgbClr val="7F7F7F"/>
                </a:solidFill>
                <a:cs typeface="Arial" pitchFamily="34" charset="0"/>
              </a:rPr>
              <a:t>USB </a:t>
            </a:r>
            <a:r>
              <a:rPr lang="ru-RU" sz="1200" b="1">
                <a:solidFill>
                  <a:srgbClr val="7F7F7F"/>
                </a:solidFill>
                <a:cs typeface="Arial" pitchFamily="34" charset="0"/>
              </a:rPr>
              <a:t>коннектор</a:t>
            </a:r>
            <a:endParaRPr lang="en-US" sz="1200" b="1">
              <a:solidFill>
                <a:srgbClr val="7F7F7F"/>
              </a:solidFill>
              <a:cs typeface="Arial" pitchFamily="34" charset="0"/>
            </a:endParaRPr>
          </a:p>
        </p:txBody>
      </p:sp>
      <p:sp>
        <p:nvSpPr>
          <p:cNvPr id="88073" name="Line 91"/>
          <p:cNvSpPr>
            <a:spLocks noChangeShapeType="1"/>
          </p:cNvSpPr>
          <p:nvPr/>
        </p:nvSpPr>
        <p:spPr bwMode="auto">
          <a:xfrm rot="16200000" flipV="1">
            <a:off x="7277100" y="1943100"/>
            <a:ext cx="228600"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88074" name="Line 93"/>
          <p:cNvSpPr>
            <a:spLocks noChangeShapeType="1"/>
          </p:cNvSpPr>
          <p:nvPr/>
        </p:nvSpPr>
        <p:spPr bwMode="auto">
          <a:xfrm rot="16200000" flipH="1">
            <a:off x="6667500" y="4762500"/>
            <a:ext cx="381000"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88075" name="Line 106"/>
          <p:cNvSpPr>
            <a:spLocks noChangeShapeType="1"/>
          </p:cNvSpPr>
          <p:nvPr/>
        </p:nvSpPr>
        <p:spPr bwMode="auto">
          <a:xfrm rot="-5400000" flipH="1" flipV="1">
            <a:off x="7188200" y="4622800"/>
            <a:ext cx="254000"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Tree>
    <p:extLst>
      <p:ext uri="{BB962C8B-B14F-4D97-AF65-F5344CB8AC3E}">
        <p14:creationId xmlns:p14="http://schemas.microsoft.com/office/powerpoint/2010/main" val="289358267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5"/>
          <p:cNvGrpSpPr>
            <a:grpSpLocks/>
          </p:cNvGrpSpPr>
          <p:nvPr/>
        </p:nvGrpSpPr>
        <p:grpSpPr bwMode="auto">
          <a:xfrm>
            <a:off x="0" y="1341438"/>
            <a:ext cx="2160588" cy="4679950"/>
            <a:chOff x="0" y="845"/>
            <a:chExt cx="1361" cy="2948"/>
          </a:xfrm>
        </p:grpSpPr>
        <p:pic>
          <p:nvPicPr>
            <p:cNvPr id="94214" name="Picture 6" descr="B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 y="2891"/>
              <a:ext cx="1202"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kh_31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1525"/>
              <a:ext cx="635"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bla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45"/>
              <a:ext cx="1361"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211" name="Text Box 2"/>
          <p:cNvSpPr txBox="1">
            <a:spLocks noChangeArrowheads="1"/>
          </p:cNvSpPr>
          <p:nvPr/>
        </p:nvSpPr>
        <p:spPr bwMode="auto">
          <a:xfrm>
            <a:off x="2339975" y="1412875"/>
            <a:ext cx="67691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marL="287338" indent="-287338"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 typeface="Wingdings" pitchFamily="2" charset="2"/>
              <a:buChar char="v"/>
            </a:pPr>
            <a:r>
              <a:rPr lang="ru-RU" sz="2200" b="1">
                <a:solidFill>
                  <a:schemeClr val="folHlink"/>
                </a:solidFill>
              </a:rPr>
              <a:t>Анализаторы сигналов</a:t>
            </a:r>
          </a:p>
          <a:p>
            <a:pPr>
              <a:spcBef>
                <a:spcPct val="50000"/>
              </a:spcBef>
              <a:buFont typeface="Wingdings" pitchFamily="2" charset="2"/>
              <a:buChar char="v"/>
            </a:pPr>
            <a:r>
              <a:rPr lang="ru-RU" sz="2200" b="1">
                <a:solidFill>
                  <a:schemeClr val="folHlink"/>
                </a:solidFill>
              </a:rPr>
              <a:t>Системы анализа и демодуляции широкополосных сигналов</a:t>
            </a:r>
          </a:p>
          <a:p>
            <a:pPr>
              <a:spcBef>
                <a:spcPct val="50000"/>
              </a:spcBef>
              <a:buFont typeface="Wingdings" pitchFamily="2" charset="2"/>
              <a:buChar char="v"/>
            </a:pPr>
            <a:r>
              <a:rPr lang="ru-RU" sz="2200" b="1">
                <a:solidFill>
                  <a:schemeClr val="folHlink"/>
                </a:solidFill>
              </a:rPr>
              <a:t>Измерители фазовых и амплитудных шумов</a:t>
            </a:r>
          </a:p>
        </p:txBody>
      </p:sp>
      <p:sp>
        <p:nvSpPr>
          <p:cNvPr id="94212" name="Text Box 3"/>
          <p:cNvSpPr txBox="1">
            <a:spLocks noChangeArrowheads="1"/>
          </p:cNvSpPr>
          <p:nvPr/>
        </p:nvSpPr>
        <p:spPr bwMode="auto">
          <a:xfrm>
            <a:off x="395288" y="115888"/>
            <a:ext cx="78486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3225" eaLnBrk="0" hangingPunct="0">
              <a:defRPr sz="2400">
                <a:solidFill>
                  <a:schemeClr val="tx1"/>
                </a:solidFill>
                <a:latin typeface="Times New Roman" pitchFamily="18" charset="0"/>
              </a:defRPr>
            </a:lvl1pPr>
            <a:lvl2pPr marL="742950" indent="-285750" defTabSz="403225" eaLnBrk="0" hangingPunct="0">
              <a:defRPr sz="2400">
                <a:solidFill>
                  <a:schemeClr val="tx1"/>
                </a:solidFill>
                <a:latin typeface="Times New Roman" pitchFamily="18" charset="0"/>
              </a:defRPr>
            </a:lvl2pPr>
            <a:lvl3pPr marL="1143000" indent="-228600" defTabSz="403225" eaLnBrk="0" hangingPunct="0">
              <a:defRPr sz="2400">
                <a:solidFill>
                  <a:schemeClr val="tx1"/>
                </a:solidFill>
                <a:latin typeface="Times New Roman" pitchFamily="18" charset="0"/>
              </a:defRPr>
            </a:lvl3pPr>
            <a:lvl4pPr marL="1600200" indent="-228600" defTabSz="403225" eaLnBrk="0" hangingPunct="0">
              <a:defRPr sz="2400">
                <a:solidFill>
                  <a:schemeClr val="tx1"/>
                </a:solidFill>
                <a:latin typeface="Times New Roman" pitchFamily="18" charset="0"/>
              </a:defRPr>
            </a:lvl4pPr>
            <a:lvl5pPr marL="2057400" indent="-228600" defTabSz="403225" eaLnBrk="0" hangingPunct="0">
              <a:defRPr sz="2400">
                <a:solidFill>
                  <a:schemeClr val="tx1"/>
                </a:solidFill>
                <a:latin typeface="Times New Roman" pitchFamily="18" charset="0"/>
              </a:defRPr>
            </a:lvl5pPr>
            <a:lvl6pPr marL="2514600" indent="-228600" defTabSz="403225" eaLnBrk="0" fontAlgn="base" hangingPunct="0">
              <a:spcBef>
                <a:spcPct val="0"/>
              </a:spcBef>
              <a:spcAft>
                <a:spcPct val="0"/>
              </a:spcAft>
              <a:defRPr sz="2400">
                <a:solidFill>
                  <a:schemeClr val="tx1"/>
                </a:solidFill>
                <a:latin typeface="Times New Roman" pitchFamily="18" charset="0"/>
              </a:defRPr>
            </a:lvl6pPr>
            <a:lvl7pPr marL="2971800" indent="-228600" defTabSz="403225" eaLnBrk="0" fontAlgn="base" hangingPunct="0">
              <a:spcBef>
                <a:spcPct val="0"/>
              </a:spcBef>
              <a:spcAft>
                <a:spcPct val="0"/>
              </a:spcAft>
              <a:defRPr sz="2400">
                <a:solidFill>
                  <a:schemeClr val="tx1"/>
                </a:solidFill>
                <a:latin typeface="Times New Roman" pitchFamily="18" charset="0"/>
              </a:defRPr>
            </a:lvl7pPr>
            <a:lvl8pPr marL="3429000" indent="-228600" defTabSz="403225" eaLnBrk="0" fontAlgn="base" hangingPunct="0">
              <a:spcBef>
                <a:spcPct val="0"/>
              </a:spcBef>
              <a:spcAft>
                <a:spcPct val="0"/>
              </a:spcAft>
              <a:defRPr sz="2400">
                <a:solidFill>
                  <a:schemeClr val="tx1"/>
                </a:solidFill>
                <a:latin typeface="Times New Roman" pitchFamily="18" charset="0"/>
              </a:defRPr>
            </a:lvl8pPr>
            <a:lvl9pPr marL="3886200" indent="-228600" defTabSz="403225" eaLnBrk="0" fontAlgn="base" hangingPunct="0">
              <a:spcBef>
                <a:spcPct val="0"/>
              </a:spcBef>
              <a:spcAft>
                <a:spcPct val="0"/>
              </a:spcAft>
              <a:defRPr sz="2400">
                <a:solidFill>
                  <a:schemeClr val="tx1"/>
                </a:solidFill>
                <a:latin typeface="Times New Roman" pitchFamily="18" charset="0"/>
              </a:defRPr>
            </a:lvl9pPr>
          </a:lstStyle>
          <a:p>
            <a:pPr>
              <a:buClr>
                <a:srgbClr val="E000E0"/>
              </a:buClr>
              <a:buSzPct val="90000"/>
              <a:buFont typeface="Monotype Sorts" pitchFamily="2" charset="2"/>
              <a:buNone/>
            </a:pPr>
            <a:r>
              <a:rPr lang="ru-RU" sz="3200" b="1">
                <a:solidFill>
                  <a:srgbClr val="3333CC"/>
                </a:solidFill>
              </a:rPr>
              <a:t>Обзор радиоизмерительных приборов и систем </a:t>
            </a:r>
            <a:r>
              <a:rPr lang="en-US" sz="3200" b="1">
                <a:solidFill>
                  <a:srgbClr val="3333CC"/>
                </a:solidFill>
              </a:rPr>
              <a:t>Agilent Technologies</a:t>
            </a:r>
            <a:r>
              <a:rPr lang="ru-RU" sz="3200"/>
              <a:t> </a:t>
            </a:r>
            <a:r>
              <a:rPr lang="ru-RU" sz="4400" b="1">
                <a:solidFill>
                  <a:srgbClr val="0000DC"/>
                </a:solidFill>
              </a:rPr>
              <a:t> </a:t>
            </a:r>
          </a:p>
          <a:p>
            <a:pPr>
              <a:buClr>
                <a:srgbClr val="E000E0"/>
              </a:buClr>
              <a:buSzPct val="90000"/>
              <a:buFont typeface="Monotype Sorts" pitchFamily="2" charset="2"/>
              <a:buNone/>
            </a:pPr>
            <a:endParaRPr lang="ru-RU" sz="4400"/>
          </a:p>
        </p:txBody>
      </p:sp>
      <p:sp>
        <p:nvSpPr>
          <p:cNvPr id="94213" name="AutoShape 9"/>
          <p:cNvSpPr>
            <a:spLocks noChangeArrowheads="1"/>
          </p:cNvSpPr>
          <p:nvPr/>
        </p:nvSpPr>
        <p:spPr bwMode="auto">
          <a:xfrm>
            <a:off x="1778000" y="2043113"/>
            <a:ext cx="457200" cy="257175"/>
          </a:xfrm>
          <a:prstGeom prst="rightArrow">
            <a:avLst>
              <a:gd name="adj1" fmla="val 50000"/>
              <a:gd name="adj2" fmla="val 44444"/>
            </a:avLst>
          </a:prstGeom>
          <a:solidFill>
            <a:srgbClr val="990033"/>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nchor="ctr">
            <a:spAutoFit/>
          </a:bodyPr>
          <a:lstStyle/>
          <a:p>
            <a:endParaRPr lang="en-US"/>
          </a:p>
        </p:txBody>
      </p:sp>
    </p:spTree>
    <p:extLst>
      <p:ext uri="{BB962C8B-B14F-4D97-AF65-F5344CB8AC3E}">
        <p14:creationId xmlns:p14="http://schemas.microsoft.com/office/powerpoint/2010/main" val="2185997252"/>
      </p:ext>
    </p:extLst>
  </p:cSld>
  <p:clrMapOvr>
    <a:masterClrMapping/>
  </p:clrMapOvr>
  <p:transition advTm="5000">
    <p:randomBa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4"/>
          <p:cNvSpPr txBox="1">
            <a:spLocks noChangeArrowheads="1"/>
          </p:cNvSpPr>
          <p:nvPr/>
        </p:nvSpPr>
        <p:spPr bwMode="auto">
          <a:xfrm>
            <a:off x="304800" y="2133600"/>
            <a:ext cx="85344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pPr>
            <a:r>
              <a:rPr lang="ru-RU" sz="3200" b="1" i="1">
                <a:solidFill>
                  <a:srgbClr val="0066CC"/>
                </a:solidFill>
                <a:latin typeface="Arial" pitchFamily="34" charset="0"/>
                <a:ea typeface="Arial Unicode MS" pitchFamily="34" charset="-128"/>
                <a:cs typeface="Arial Unicode MS" pitchFamily="34" charset="-128"/>
              </a:rPr>
              <a:t>Многоканальный широкополосный измерительный СВЧ приёмник для векторного анализа с полосой до 2ГГц</a:t>
            </a:r>
            <a:endParaRPr lang="en-US" sz="3200" b="1" i="1">
              <a:solidFill>
                <a:srgbClr val="0066CC"/>
              </a:solidFill>
              <a:latin typeface="Agilent Condensed CFF" pitchFamily="-64" charset="0"/>
              <a:ea typeface="Arial Unicode MS" pitchFamily="34" charset="-128"/>
              <a:cs typeface="Arial Unicode MS" pitchFamily="34" charset="-128"/>
            </a:endParaRPr>
          </a:p>
        </p:txBody>
      </p:sp>
      <p:pic>
        <p:nvPicPr>
          <p:cNvPr id="95235" name="Picture 5" descr="Blk_Blu_NH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648200"/>
            <a:ext cx="28194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07229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oter Placeholder 1"/>
          <p:cNvSpPr txBox="1">
            <a:spLocks noGrp="1"/>
          </p:cNvSpPr>
          <p:nvPr/>
        </p:nvSpPr>
        <p:spPr bwMode="auto">
          <a:xfrm>
            <a:off x="-381000" y="6815138"/>
            <a:ext cx="2057400"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800">
                <a:solidFill>
                  <a:schemeClr val="bg1"/>
                </a:solidFill>
                <a:latin typeface="Arial" pitchFamily="34" charset="0"/>
                <a:ea typeface="Arial Unicode MS" pitchFamily="34" charset="-128"/>
                <a:cs typeface="Arial Unicode MS" pitchFamily="34" charset="-128"/>
              </a:rPr>
              <a:t>© Agilent Technologies, Inc. 2009 </a:t>
            </a:r>
            <a:br>
              <a:rPr lang="en-US" sz="800">
                <a:solidFill>
                  <a:schemeClr val="bg1"/>
                </a:solidFill>
                <a:latin typeface="Arial" pitchFamily="34" charset="0"/>
                <a:ea typeface="Arial Unicode MS" pitchFamily="34" charset="-128"/>
                <a:cs typeface="Arial Unicode MS" pitchFamily="34" charset="-128"/>
              </a:rPr>
            </a:br>
            <a:r>
              <a:rPr lang="en-US" sz="800">
                <a:solidFill>
                  <a:schemeClr val="bg1"/>
                </a:solidFill>
                <a:latin typeface="Arial" pitchFamily="34" charset="0"/>
                <a:ea typeface="Arial Unicode MS" pitchFamily="34" charset="-128"/>
                <a:cs typeface="Arial Unicode MS" pitchFamily="34" charset="-128"/>
              </a:rPr>
              <a:t> </a:t>
            </a:r>
          </a:p>
        </p:txBody>
      </p:sp>
      <p:sp>
        <p:nvSpPr>
          <p:cNvPr id="98307" name="Slide Number Placeholder 2"/>
          <p:cNvSpPr txBox="1">
            <a:spLocks noGrp="1"/>
          </p:cNvSpPr>
          <p:nvPr/>
        </p:nvSpPr>
        <p:spPr bwMode="auto">
          <a:xfrm>
            <a:off x="8759825" y="6662738"/>
            <a:ext cx="612775"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8DC1BF-A9B7-433E-8DA1-E2DA0BB07981}" type="slidenum">
              <a:rPr lang="en-US" sz="800">
                <a:solidFill>
                  <a:schemeClr val="bg1"/>
                </a:solidFill>
                <a:latin typeface="Arial" pitchFamily="34" charset="0"/>
                <a:ea typeface="Arial Unicode MS" pitchFamily="34" charset="-128"/>
                <a:cs typeface="Arial Unicode MS" pitchFamily="34" charset="-128"/>
              </a:rPr>
              <a:pPr eaLnBrk="1" hangingPunct="1"/>
              <a:t>58</a:t>
            </a:fld>
            <a:endParaRPr lang="en-US" sz="800">
              <a:solidFill>
                <a:schemeClr val="bg1"/>
              </a:solidFill>
              <a:latin typeface="Arial" pitchFamily="34" charset="0"/>
              <a:ea typeface="Arial Unicode MS" pitchFamily="34" charset="-128"/>
              <a:cs typeface="Arial Unicode MS" pitchFamily="34" charset="-128"/>
            </a:endParaRPr>
          </a:p>
        </p:txBody>
      </p:sp>
      <p:sp>
        <p:nvSpPr>
          <p:cNvPr id="326660" name="Text Box 5"/>
          <p:cNvSpPr txBox="1">
            <a:spLocks noChangeArrowheads="1"/>
          </p:cNvSpPr>
          <p:nvPr/>
        </p:nvSpPr>
        <p:spPr bwMode="auto">
          <a:xfrm>
            <a:off x="0" y="3333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buFont typeface="Arial" pitchFamily="34" charset="0"/>
              <a:buNone/>
            </a:pPr>
            <a:r>
              <a:rPr lang="ru-RU" sz="2800" b="1">
                <a:solidFill>
                  <a:schemeClr val="tx2"/>
                </a:solidFill>
                <a:ea typeface="Arial Unicode MS" pitchFamily="34" charset="-128"/>
                <a:cs typeface="Arial Unicode MS" pitchFamily="34" charset="-128"/>
              </a:rPr>
              <a:t>Что мы предлагали до сегодняшнего дня</a:t>
            </a:r>
            <a:r>
              <a:rPr lang="en-US" sz="2800" b="1">
                <a:solidFill>
                  <a:schemeClr val="tx2"/>
                </a:solidFill>
                <a:ea typeface="Arial Unicode MS" pitchFamily="34" charset="-128"/>
                <a:cs typeface="Arial Unicode MS" pitchFamily="34" charset="-128"/>
              </a:rPr>
              <a:t>?</a:t>
            </a:r>
            <a:endParaRPr lang="en-US" sz="2800" b="1" i="1">
              <a:solidFill>
                <a:schemeClr val="tx2"/>
              </a:solidFill>
              <a:ea typeface="Arial Unicode MS" pitchFamily="34" charset="-128"/>
              <a:cs typeface="Arial Unicode MS" pitchFamily="34" charset="-128"/>
            </a:endParaRPr>
          </a:p>
        </p:txBody>
      </p:sp>
      <p:sp>
        <p:nvSpPr>
          <p:cNvPr id="98309" name="Rectangle 6"/>
          <p:cNvSpPr>
            <a:spLocks noChangeArrowheads="1"/>
          </p:cNvSpPr>
          <p:nvPr/>
        </p:nvSpPr>
        <p:spPr bwMode="auto">
          <a:xfrm>
            <a:off x="0" y="472440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buFont typeface="Arial" pitchFamily="34" charset="0"/>
              <a:buNone/>
            </a:pPr>
            <a:endParaRPr lang="en-GB" sz="1800">
              <a:latin typeface="Arial" pitchFamily="34" charset="0"/>
              <a:ea typeface="Arial Unicode MS" pitchFamily="34" charset="-128"/>
              <a:cs typeface="Arial Unicode MS" pitchFamily="34" charset="-128"/>
            </a:endParaRPr>
          </a:p>
        </p:txBody>
      </p:sp>
      <p:sp>
        <p:nvSpPr>
          <p:cNvPr id="5891078" name="Rectangle 7"/>
          <p:cNvSpPr>
            <a:spLocks noChangeArrowheads="1"/>
          </p:cNvSpPr>
          <p:nvPr/>
        </p:nvSpPr>
        <p:spPr bwMode="auto">
          <a:xfrm>
            <a:off x="4679950" y="2997200"/>
            <a:ext cx="441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a:solidFill>
                  <a:schemeClr val="tx2"/>
                </a:solidFill>
                <a:ea typeface="Arial Unicode MS" pitchFamily="34" charset="-128"/>
                <a:cs typeface="Arial Unicode MS" pitchFamily="34" charset="-128"/>
              </a:rPr>
              <a:t>PSA </a:t>
            </a:r>
            <a:r>
              <a:rPr lang="ru-RU" b="1">
                <a:solidFill>
                  <a:schemeClr val="tx2"/>
                </a:solidFill>
                <a:ea typeface="Arial Unicode MS" pitchFamily="34" charset="-128"/>
                <a:cs typeface="Arial Unicode MS" pitchFamily="34" charset="-128"/>
              </a:rPr>
              <a:t>для полосы демодуляции</a:t>
            </a:r>
            <a:r>
              <a:rPr lang="en-US" b="1">
                <a:solidFill>
                  <a:schemeClr val="tx2"/>
                </a:solidFill>
                <a:ea typeface="Arial Unicode MS" pitchFamily="34" charset="-128"/>
                <a:cs typeface="Arial Unicode MS" pitchFamily="34" charset="-128"/>
              </a:rPr>
              <a:t> 40</a:t>
            </a:r>
            <a:r>
              <a:rPr lang="ru-RU" b="1">
                <a:solidFill>
                  <a:schemeClr val="tx2"/>
                </a:solidFill>
                <a:ea typeface="Arial Unicode MS" pitchFamily="34" charset="-128"/>
                <a:cs typeface="Arial Unicode MS" pitchFamily="34" charset="-128"/>
              </a:rPr>
              <a:t>МГц и </a:t>
            </a:r>
            <a:r>
              <a:rPr lang="en-US" b="1">
                <a:solidFill>
                  <a:schemeClr val="tx2"/>
                </a:solidFill>
                <a:ea typeface="Arial Unicode MS" pitchFamily="34" charset="-128"/>
                <a:cs typeface="Arial Unicode MS" pitchFamily="34" charset="-128"/>
              </a:rPr>
              <a:t>80</a:t>
            </a:r>
            <a:r>
              <a:rPr lang="ru-RU" b="1">
                <a:solidFill>
                  <a:schemeClr val="tx2"/>
                </a:solidFill>
                <a:ea typeface="Arial Unicode MS" pitchFamily="34" charset="-128"/>
                <a:cs typeface="Arial Unicode MS" pitchFamily="34" charset="-128"/>
              </a:rPr>
              <a:t>МГц</a:t>
            </a:r>
            <a:endParaRPr lang="en-US" b="1">
              <a:solidFill>
                <a:schemeClr val="tx2"/>
              </a:solidFill>
              <a:ea typeface="Arial Unicode MS" pitchFamily="34" charset="-128"/>
              <a:cs typeface="Arial Unicode MS" pitchFamily="34" charset="-128"/>
            </a:endParaRPr>
          </a:p>
        </p:txBody>
      </p:sp>
      <p:pic>
        <p:nvPicPr>
          <p:cNvPr id="5891080" name="Picture 9" descr="E4448A-2001DEC05-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989138"/>
            <a:ext cx="37338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1081" name="Rectangle 8"/>
          <p:cNvSpPr>
            <a:spLocks noChangeArrowheads="1"/>
          </p:cNvSpPr>
          <p:nvPr/>
        </p:nvSpPr>
        <p:spPr bwMode="auto">
          <a:xfrm>
            <a:off x="4572000" y="1412875"/>
            <a:ext cx="4032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en-US" b="1">
                <a:solidFill>
                  <a:schemeClr val="tx2"/>
                </a:solidFill>
                <a:ea typeface="Arial Unicode MS" pitchFamily="34" charset="-128"/>
                <a:cs typeface="Arial Unicode MS" pitchFamily="34" charset="-128"/>
              </a:rPr>
              <a:t>MXA </a:t>
            </a:r>
            <a:r>
              <a:rPr lang="ru-RU" b="1">
                <a:solidFill>
                  <a:schemeClr val="tx2"/>
                </a:solidFill>
                <a:ea typeface="Arial Unicode MS" pitchFamily="34" charset="-128"/>
                <a:cs typeface="Arial Unicode MS" pitchFamily="34" charset="-128"/>
              </a:rPr>
              <a:t>для полосы демодуляции </a:t>
            </a:r>
            <a:r>
              <a:rPr lang="en-US" b="1">
                <a:solidFill>
                  <a:schemeClr val="tx2"/>
                </a:solidFill>
                <a:ea typeface="Arial Unicode MS" pitchFamily="34" charset="-128"/>
                <a:cs typeface="Arial Unicode MS" pitchFamily="34" charset="-128"/>
              </a:rPr>
              <a:t>40</a:t>
            </a:r>
            <a:r>
              <a:rPr lang="ru-RU" b="1">
                <a:solidFill>
                  <a:schemeClr val="tx2"/>
                </a:solidFill>
                <a:ea typeface="Arial Unicode MS" pitchFamily="34" charset="-128"/>
                <a:cs typeface="Arial Unicode MS" pitchFamily="34" charset="-128"/>
              </a:rPr>
              <a:t>МГц</a:t>
            </a:r>
            <a:endParaRPr lang="en-US">
              <a:solidFill>
                <a:schemeClr val="tx2"/>
              </a:solidFill>
              <a:ea typeface="Arial Unicode MS" pitchFamily="34" charset="-128"/>
              <a:cs typeface="Arial Unicode MS" pitchFamily="34" charset="-128"/>
            </a:endParaRPr>
          </a:p>
        </p:txBody>
      </p:sp>
      <p:pic>
        <p:nvPicPr>
          <p:cNvPr id="5891079" name="Picture 4" descr="N9020A_2_2007Apr20"/>
          <p:cNvPicPr>
            <a:picLocks noChangeAspect="1" noChangeArrowheads="1"/>
          </p:cNvPicPr>
          <p:nvPr/>
        </p:nvPicPr>
        <p:blipFill>
          <a:blip r:embed="rId4">
            <a:extLst>
              <a:ext uri="{28A0092B-C50C-407E-A947-70E740481C1C}">
                <a14:useLocalDpi xmlns:a14="http://schemas.microsoft.com/office/drawing/2010/main" val="0"/>
              </a:ext>
            </a:extLst>
          </a:blip>
          <a:srcRect l="5804" t="13948" r="7024" b="10399"/>
          <a:stretch>
            <a:fillRect/>
          </a:stretch>
        </p:blipFill>
        <p:spPr bwMode="auto">
          <a:xfrm>
            <a:off x="838200" y="908050"/>
            <a:ext cx="33020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1082" name="Picture 8" descr="pxa pulse screen yellow lo 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4437063"/>
            <a:ext cx="360045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1083" name="Rectangle 7"/>
          <p:cNvSpPr>
            <a:spLocks noChangeArrowheads="1"/>
          </p:cNvSpPr>
          <p:nvPr/>
        </p:nvSpPr>
        <p:spPr bwMode="auto">
          <a:xfrm>
            <a:off x="4551363" y="5462588"/>
            <a:ext cx="441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a:solidFill>
                  <a:schemeClr val="tx2"/>
                </a:solidFill>
                <a:ea typeface="Arial Unicode MS" pitchFamily="34" charset="-128"/>
                <a:cs typeface="Arial Unicode MS" pitchFamily="34" charset="-128"/>
              </a:rPr>
              <a:t>PXA </a:t>
            </a:r>
            <a:r>
              <a:rPr lang="ru-RU" b="1">
                <a:solidFill>
                  <a:schemeClr val="tx2"/>
                </a:solidFill>
                <a:ea typeface="Arial Unicode MS" pitchFamily="34" charset="-128"/>
                <a:cs typeface="Arial Unicode MS" pitchFamily="34" charset="-128"/>
              </a:rPr>
              <a:t>для полосы демодуляции</a:t>
            </a:r>
            <a:r>
              <a:rPr lang="en-US" b="1">
                <a:solidFill>
                  <a:schemeClr val="tx2"/>
                </a:solidFill>
                <a:ea typeface="Arial Unicode MS" pitchFamily="34" charset="-128"/>
                <a:cs typeface="Arial Unicode MS" pitchFamily="34" charset="-128"/>
              </a:rPr>
              <a:t> 160</a:t>
            </a:r>
            <a:r>
              <a:rPr lang="ru-RU" b="1">
                <a:solidFill>
                  <a:schemeClr val="tx2"/>
                </a:solidFill>
                <a:ea typeface="Arial Unicode MS" pitchFamily="34" charset="-128"/>
                <a:cs typeface="Arial Unicode MS" pitchFamily="34" charset="-128"/>
              </a:rPr>
              <a:t>МГц</a:t>
            </a:r>
            <a:endParaRPr lang="en-US" b="1">
              <a:solidFill>
                <a:schemeClr val="tx2"/>
              </a:solidFill>
              <a:ea typeface="Arial Unicode MS" pitchFamily="34" charset="-128"/>
              <a:cs typeface="Arial Unicode MS" pitchFamily="34" charset="-128"/>
            </a:endParaRPr>
          </a:p>
        </p:txBody>
      </p:sp>
      <p:sp>
        <p:nvSpPr>
          <p:cNvPr id="12" name="TextBox 7"/>
          <p:cNvSpPr txBox="1">
            <a:spLocks noChangeArrowheads="1"/>
          </p:cNvSpPr>
          <p:nvPr/>
        </p:nvSpPr>
        <p:spPr bwMode="auto">
          <a:xfrm>
            <a:off x="4311122" y="4278231"/>
            <a:ext cx="4062661" cy="1015663"/>
          </a:xfrm>
          <a:prstGeom prst="rect">
            <a:avLst/>
          </a:prstGeom>
          <a:solidFill>
            <a:schemeClr val="tx2">
              <a:lumMod val="75000"/>
            </a:schemeClr>
          </a:solidFill>
          <a:ln w="9525">
            <a:noFill/>
            <a:miter lim="800000"/>
            <a:headEnd/>
            <a:tailEnd/>
          </a:ln>
          <a:scene3d>
            <a:camera prst="isometricOffAxis1Right"/>
            <a:lightRig rig="threePt" dir="t"/>
          </a:scene3d>
          <a:sp3d>
            <a:bevelT w="114300" prst="artDeco"/>
          </a:sp3d>
        </p:spPr>
        <p:txBody>
          <a:bodyPr>
            <a:spAutoFit/>
          </a:bodyPr>
          <a:lstStyle/>
          <a:p>
            <a:pPr algn="ctr" eaLnBrk="0" hangingPunct="0">
              <a:defRPr/>
            </a:pPr>
            <a:r>
              <a:rPr lang="en-US" sz="2000" b="1" dirty="0">
                <a:solidFill>
                  <a:srgbClr val="FFC000"/>
                </a:solidFill>
                <a:latin typeface="Arial" charset="0"/>
              </a:rPr>
              <a:t>Industry’s first signal analyzer supporting 160-MHz 802.11ac signal</a:t>
            </a:r>
          </a:p>
        </p:txBody>
      </p:sp>
      <p:sp>
        <p:nvSpPr>
          <p:cNvPr id="13" name="5-Point Star 12"/>
          <p:cNvSpPr/>
          <p:nvPr/>
        </p:nvSpPr>
        <p:spPr bwMode="auto">
          <a:xfrm>
            <a:off x="7859743" y="3469842"/>
            <a:ext cx="1028080" cy="949092"/>
          </a:xfrm>
          <a:prstGeom prst="star5">
            <a:avLst/>
          </a:prstGeom>
          <a:solidFill>
            <a:srgbClr val="FFFF00"/>
          </a:solidFill>
          <a:ln w="12700" cap="flat" cmpd="sng" algn="ctr">
            <a:noFill/>
            <a:prstDash val="solid"/>
            <a:round/>
            <a:headEnd type="none" w="med" len="med"/>
            <a:tailEnd type="none" w="med" len="med"/>
          </a:ln>
          <a:effectLst>
            <a:outerShdw blurRad="101600" dist="114300" dir="19440000" sx="99000" sy="99000" algn="bl" rotWithShape="0">
              <a:prstClr val="black">
                <a:alpha val="30000"/>
              </a:prstClr>
            </a:outerShdw>
          </a:effectLst>
          <a:scene3d>
            <a:camera prst="isometricLeftDown">
              <a:rot lat="0" lon="20400000" rev="600000"/>
            </a:camera>
            <a:lightRig rig="threePt" dir="t"/>
          </a:scene3d>
          <a:sp3d prstMaterial="dkEdge">
            <a:bevelT w="6350"/>
            <a:bevelB w="25400"/>
          </a:sp3d>
        </p:spPr>
        <p:txBody>
          <a:bodyPr wrap="none" lIns="0" tIns="0" rIns="0" bIns="0" anchor="ctr">
            <a:normAutofit/>
          </a:bodyPr>
          <a:lstStyle/>
          <a:p>
            <a:pPr>
              <a:defRPr/>
            </a:pPr>
            <a:r>
              <a:rPr lang="fr-FR" sz="1400" b="1" dirty="0">
                <a:solidFill>
                  <a:srgbClr val="000000"/>
                </a:solidFill>
                <a:latin typeface="Arial" charset="0"/>
              </a:rPr>
              <a:t>NEW</a:t>
            </a:r>
            <a:endParaRPr lang="en-US" sz="1400" b="1" dirty="0">
              <a:solidFill>
                <a:srgbClr val="000000"/>
              </a:solidFill>
              <a:latin typeface="Arial" charset="0"/>
            </a:endParaRPr>
          </a:p>
        </p:txBody>
      </p:sp>
    </p:spTree>
    <p:extLst>
      <p:ext uri="{BB962C8B-B14F-4D97-AF65-F5344CB8AC3E}">
        <p14:creationId xmlns:p14="http://schemas.microsoft.com/office/powerpoint/2010/main" val="6492141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891079"/>
                                        </p:tgtEl>
                                        <p:attrNameLst>
                                          <p:attrName>style.visibility</p:attrName>
                                        </p:attrNameLst>
                                      </p:cBhvr>
                                      <p:to>
                                        <p:strVal val="visible"/>
                                      </p:to>
                                    </p:set>
                                    <p:animEffect transition="in" filter="blinds(horizontal)">
                                      <p:cBhvr>
                                        <p:cTn id="7" dur="500"/>
                                        <p:tgtEl>
                                          <p:spTgt spid="5891079"/>
                                        </p:tgtEl>
                                      </p:cBhvr>
                                    </p:animEffect>
                                  </p:childTnLst>
                                </p:cTn>
                              </p:par>
                              <p:par>
                                <p:cTn id="8" presetID="3" presetClass="entr" presetSubtype="10" fill="hold" nodeType="withEffect">
                                  <p:stCondLst>
                                    <p:cond delay="0"/>
                                  </p:stCondLst>
                                  <p:childTnLst>
                                    <p:set>
                                      <p:cBhvr>
                                        <p:cTn id="9" dur="1" fill="hold">
                                          <p:stCondLst>
                                            <p:cond delay="0"/>
                                          </p:stCondLst>
                                        </p:cTn>
                                        <p:tgtEl>
                                          <p:spTgt spid="5891080"/>
                                        </p:tgtEl>
                                        <p:attrNameLst>
                                          <p:attrName>style.visibility</p:attrName>
                                        </p:attrNameLst>
                                      </p:cBhvr>
                                      <p:to>
                                        <p:strVal val="visible"/>
                                      </p:to>
                                    </p:set>
                                    <p:animEffect transition="in" filter="blinds(horizontal)">
                                      <p:cBhvr>
                                        <p:cTn id="10" dur="500"/>
                                        <p:tgtEl>
                                          <p:spTgt spid="589108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891081"/>
                                        </p:tgtEl>
                                        <p:attrNameLst>
                                          <p:attrName>style.visibility</p:attrName>
                                        </p:attrNameLst>
                                      </p:cBhvr>
                                      <p:to>
                                        <p:strVal val="visible"/>
                                      </p:to>
                                    </p:set>
                                    <p:animEffect transition="in" filter="blinds(horizontal)">
                                      <p:cBhvr>
                                        <p:cTn id="13" dur="500"/>
                                        <p:tgtEl>
                                          <p:spTgt spid="589108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891078"/>
                                        </p:tgtEl>
                                        <p:attrNameLst>
                                          <p:attrName>style.visibility</p:attrName>
                                        </p:attrNameLst>
                                      </p:cBhvr>
                                      <p:to>
                                        <p:strVal val="visible"/>
                                      </p:to>
                                    </p:set>
                                    <p:animEffect transition="in" filter="blinds(horizontal)">
                                      <p:cBhvr>
                                        <p:cTn id="16" dur="500"/>
                                        <p:tgtEl>
                                          <p:spTgt spid="589107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891082"/>
                                        </p:tgtEl>
                                        <p:attrNameLst>
                                          <p:attrName>style.visibility</p:attrName>
                                        </p:attrNameLst>
                                      </p:cBhvr>
                                      <p:to>
                                        <p:strVal val="visible"/>
                                      </p:to>
                                    </p:set>
                                    <p:animEffect transition="in" filter="blinds(horizontal)">
                                      <p:cBhvr>
                                        <p:cTn id="21" dur="500"/>
                                        <p:tgtEl>
                                          <p:spTgt spid="589108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891083"/>
                                        </p:tgtEl>
                                        <p:attrNameLst>
                                          <p:attrName>style.visibility</p:attrName>
                                        </p:attrNameLst>
                                      </p:cBhvr>
                                      <p:to>
                                        <p:strVal val="visible"/>
                                      </p:to>
                                    </p:set>
                                    <p:animEffect transition="in" filter="blinds(horizontal)">
                                      <p:cBhvr>
                                        <p:cTn id="24" dur="500"/>
                                        <p:tgtEl>
                                          <p:spTgt spid="5891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1078" grpId="0"/>
      <p:bldP spid="5891081" grpId="0"/>
      <p:bldP spid="589108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300538"/>
            <a:ext cx="33147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5" descr="DSO9254_900MHz_chirp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286000"/>
            <a:ext cx="27432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9"/>
          <p:cNvSpPr txBox="1">
            <a:spLocks noChangeArrowheads="1"/>
          </p:cNvSpPr>
          <p:nvPr/>
        </p:nvSpPr>
        <p:spPr bwMode="auto">
          <a:xfrm>
            <a:off x="304800" y="3068638"/>
            <a:ext cx="51816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Aft>
                <a:spcPts val="600"/>
              </a:spcAft>
              <a:buFont typeface="Arial" pitchFamily="34" charset="0"/>
              <a:buChar char="•"/>
            </a:pPr>
            <a:r>
              <a:rPr lang="ru-RU" sz="2000">
                <a:solidFill>
                  <a:srgbClr val="000000"/>
                </a:solidFill>
                <a:latin typeface="Arial" pitchFamily="34" charset="0"/>
                <a:cs typeface="Arial" pitchFamily="34" charset="0"/>
              </a:rPr>
              <a:t>Сигнал с выхода ПЧ анализатора сигналов оцифровывется в осциллографе серии </a:t>
            </a:r>
            <a:r>
              <a:rPr lang="en-US" sz="2000">
                <a:solidFill>
                  <a:srgbClr val="000000"/>
                </a:solidFill>
                <a:latin typeface="Arial" pitchFamily="34" charset="0"/>
                <a:cs typeface="Arial" pitchFamily="34" charset="0"/>
              </a:rPr>
              <a:t>Infiniium</a:t>
            </a:r>
            <a:r>
              <a:rPr lang="ru-RU" sz="2000">
                <a:solidFill>
                  <a:srgbClr val="000000"/>
                </a:solidFill>
                <a:latin typeface="Arial" pitchFamily="34" charset="0"/>
                <a:cs typeface="Arial" pitchFamily="34" charset="0"/>
              </a:rPr>
              <a:t> с установленной программой векторного анализа </a:t>
            </a:r>
            <a:r>
              <a:rPr lang="en-US" sz="2000">
                <a:solidFill>
                  <a:srgbClr val="000000"/>
                </a:solidFill>
                <a:latin typeface="Arial" pitchFamily="34" charset="0"/>
                <a:cs typeface="Arial" pitchFamily="34" charset="0"/>
              </a:rPr>
              <a:t>89600 VSA </a:t>
            </a:r>
            <a:endParaRPr lang="ru-RU" sz="2000">
              <a:solidFill>
                <a:srgbClr val="000000"/>
              </a:solidFill>
              <a:latin typeface="Arial" pitchFamily="34" charset="0"/>
              <a:cs typeface="Arial" pitchFamily="34" charset="0"/>
            </a:endParaRPr>
          </a:p>
          <a:p>
            <a:pPr eaLnBrk="1" hangingPunct="1">
              <a:spcAft>
                <a:spcPts val="600"/>
              </a:spcAft>
              <a:buFont typeface="Arial" pitchFamily="34" charset="0"/>
              <a:buChar char="•"/>
            </a:pPr>
            <a:r>
              <a:rPr lang="ru-RU" sz="2000">
                <a:solidFill>
                  <a:srgbClr val="000000"/>
                </a:solidFill>
                <a:latin typeface="Arial" pitchFamily="34" charset="0"/>
                <a:cs typeface="Arial" pitchFamily="34" charset="0"/>
              </a:rPr>
              <a:t>Дальнейший анализ радиолокационных сигналов и сигналов связи осущесталяется в </a:t>
            </a:r>
            <a:r>
              <a:rPr lang="en-US" sz="2000">
                <a:solidFill>
                  <a:srgbClr val="000000"/>
                </a:solidFill>
                <a:latin typeface="Arial" pitchFamily="34" charset="0"/>
                <a:cs typeface="Arial" pitchFamily="34" charset="0"/>
              </a:rPr>
              <a:t>VSA</a:t>
            </a:r>
          </a:p>
        </p:txBody>
      </p:sp>
      <p:sp>
        <p:nvSpPr>
          <p:cNvPr id="100357" name="TextBox 10"/>
          <p:cNvSpPr txBox="1">
            <a:spLocks noChangeArrowheads="1"/>
          </p:cNvSpPr>
          <p:nvPr/>
        </p:nvSpPr>
        <p:spPr bwMode="auto">
          <a:xfrm>
            <a:off x="176213" y="1849438"/>
            <a:ext cx="563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2000" b="1">
                <a:solidFill>
                  <a:srgbClr val="000000"/>
                </a:solidFill>
                <a:latin typeface="Arial" pitchFamily="34" charset="0"/>
                <a:cs typeface="Arial" pitchFamily="34" charset="0"/>
              </a:rPr>
              <a:t>Данное решение вызвано  возросшими требованиями по полосе сигнала в обоасти радиолокации и РЭБ</a:t>
            </a:r>
            <a:endParaRPr lang="en-US" sz="2000" b="1">
              <a:solidFill>
                <a:srgbClr val="000000"/>
              </a:solidFill>
              <a:latin typeface="Arial" pitchFamily="34" charset="0"/>
              <a:cs typeface="Arial" pitchFamily="34" charset="0"/>
            </a:endParaRPr>
          </a:p>
        </p:txBody>
      </p:sp>
      <p:sp>
        <p:nvSpPr>
          <p:cNvPr id="100358" name="Oval 11"/>
          <p:cNvSpPr>
            <a:spLocks noChangeArrowheads="1"/>
          </p:cNvSpPr>
          <p:nvPr/>
        </p:nvSpPr>
        <p:spPr bwMode="auto">
          <a:xfrm>
            <a:off x="5486400" y="2133600"/>
            <a:ext cx="3048000" cy="2133600"/>
          </a:xfrm>
          <a:prstGeom prst="ellipse">
            <a:avLst/>
          </a:prstGeom>
          <a:noFill/>
          <a:ln w="47625"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Arial" pitchFamily="34" charset="0"/>
            </a:endParaRPr>
          </a:p>
        </p:txBody>
      </p:sp>
      <p:sp>
        <p:nvSpPr>
          <p:cNvPr id="18" name="5-Point Star 17"/>
          <p:cNvSpPr/>
          <p:nvPr/>
        </p:nvSpPr>
        <p:spPr bwMode="auto">
          <a:xfrm>
            <a:off x="8020360" y="-122572"/>
            <a:ext cx="1028080" cy="949092"/>
          </a:xfrm>
          <a:prstGeom prst="star5">
            <a:avLst/>
          </a:prstGeom>
          <a:solidFill>
            <a:srgbClr val="FFFF00"/>
          </a:solidFill>
          <a:ln w="12700" cap="flat" cmpd="sng" algn="ctr">
            <a:noFill/>
            <a:prstDash val="solid"/>
            <a:round/>
            <a:headEnd type="none" w="med" len="med"/>
            <a:tailEnd type="none" w="med" len="med"/>
          </a:ln>
          <a:effectLst>
            <a:outerShdw blurRad="101600" dist="114300" dir="19440000" sx="99000" sy="99000" algn="bl" rotWithShape="0">
              <a:prstClr val="black">
                <a:alpha val="30000"/>
              </a:prstClr>
            </a:outerShdw>
          </a:effectLst>
          <a:scene3d>
            <a:camera prst="isometricLeftDown">
              <a:rot lat="0" lon="20400000" rev="600000"/>
            </a:camera>
            <a:lightRig rig="threePt" dir="t"/>
          </a:scene3d>
          <a:sp3d prstMaterial="dkEdge">
            <a:bevelT w="6350"/>
            <a:bevelB w="25400"/>
          </a:sp3d>
        </p:spPr>
        <p:txBody>
          <a:bodyPr wrap="none" lIns="0" tIns="0" rIns="0" bIns="0" anchor="ctr">
            <a:normAutofit/>
          </a:bodyPr>
          <a:lstStyle/>
          <a:p>
            <a:pPr>
              <a:defRPr/>
            </a:pPr>
            <a:r>
              <a:rPr lang="fr-FR" sz="1400" b="1" dirty="0">
                <a:solidFill>
                  <a:srgbClr val="000000"/>
                </a:solidFill>
                <a:latin typeface="Arial" charset="0"/>
              </a:rPr>
              <a:t>NEW</a:t>
            </a:r>
            <a:endParaRPr lang="en-US" sz="1400" b="1" dirty="0">
              <a:solidFill>
                <a:srgbClr val="000000"/>
              </a:solidFill>
              <a:latin typeface="Arial" charset="0"/>
            </a:endParaRPr>
          </a:p>
        </p:txBody>
      </p:sp>
      <p:sp>
        <p:nvSpPr>
          <p:cNvPr id="15" name="Title 1"/>
          <p:cNvSpPr>
            <a:spLocks noGrp="1"/>
          </p:cNvSpPr>
          <p:nvPr>
            <p:ph type="title"/>
          </p:nvPr>
        </p:nvSpPr>
        <p:spPr>
          <a:xfrm>
            <a:off x="228600" y="352425"/>
            <a:ext cx="8691563" cy="1244600"/>
          </a:xfrm>
        </p:spPr>
        <p:txBody>
          <a:bodyPr/>
          <a:lstStyle/>
          <a:p>
            <a:pPr>
              <a:lnSpc>
                <a:spcPct val="95000"/>
              </a:lnSpc>
              <a:spcAft>
                <a:spcPct val="50000"/>
              </a:spcAft>
            </a:pPr>
            <a:r>
              <a:rPr lang="ru-RU" smtClean="0">
                <a:solidFill>
                  <a:schemeClr val="accent1"/>
                </a:solidFill>
              </a:rPr>
              <a:t>Современное решение для анализа ШПС</a:t>
            </a:r>
            <a:r>
              <a:rPr lang="en-US" smtClean="0">
                <a:solidFill>
                  <a:schemeClr val="accent1"/>
                </a:solidFill>
              </a:rPr>
              <a:t> </a:t>
            </a:r>
            <a:r>
              <a:rPr lang="en-US" sz="1000" smtClean="0">
                <a:solidFill>
                  <a:schemeClr val="accent1"/>
                </a:solidFill>
              </a:rPr>
              <a:t/>
            </a:r>
            <a:br>
              <a:rPr lang="en-US" sz="1000" smtClean="0">
                <a:solidFill>
                  <a:schemeClr val="accent1"/>
                </a:solidFill>
              </a:rPr>
            </a:br>
            <a:r>
              <a:rPr lang="en-US" sz="1000" smtClean="0">
                <a:solidFill>
                  <a:schemeClr val="accent1"/>
                </a:solidFill>
              </a:rPr>
              <a:t/>
            </a:r>
            <a:br>
              <a:rPr lang="en-US" sz="1000" smtClean="0">
                <a:solidFill>
                  <a:schemeClr val="accent1"/>
                </a:solidFill>
              </a:rPr>
            </a:br>
            <a:r>
              <a:rPr lang="en-US" sz="1000" smtClean="0">
                <a:solidFill>
                  <a:schemeClr val="accent1"/>
                </a:solidFill>
              </a:rPr>
              <a:t>           </a:t>
            </a:r>
            <a:r>
              <a:rPr lang="ru-RU" sz="1000" smtClean="0">
                <a:solidFill>
                  <a:schemeClr val="accent1"/>
                </a:solidFill>
              </a:rPr>
              <a:t>       </a:t>
            </a:r>
            <a:r>
              <a:rPr lang="ru-RU" sz="2400" i="1" smtClean="0">
                <a:solidFill>
                  <a:srgbClr val="E78A00"/>
                </a:solidFill>
              </a:rPr>
              <a:t>Полоса анализа 9</a:t>
            </a:r>
            <a:r>
              <a:rPr lang="en-US" sz="2400" i="1" smtClean="0">
                <a:solidFill>
                  <a:srgbClr val="E78A00"/>
                </a:solidFill>
              </a:rPr>
              <a:t>00</a:t>
            </a:r>
            <a:r>
              <a:rPr lang="ru-RU" sz="2400" i="1" smtClean="0">
                <a:solidFill>
                  <a:srgbClr val="E78A00"/>
                </a:solidFill>
              </a:rPr>
              <a:t> МГц с выхода ПЧ анализатора </a:t>
            </a:r>
            <a:r>
              <a:rPr lang="en-US" sz="2400" i="1" smtClean="0">
                <a:solidFill>
                  <a:srgbClr val="E78A00"/>
                </a:solidFill>
              </a:rPr>
              <a:t>PXA</a:t>
            </a:r>
            <a:r>
              <a:rPr lang="en-US" i="1" smtClean="0">
                <a:solidFill>
                  <a:srgbClr val="008000"/>
                </a:solidFill>
              </a:rPr>
              <a:t/>
            </a:r>
            <a:br>
              <a:rPr lang="en-US" i="1" smtClean="0">
                <a:solidFill>
                  <a:srgbClr val="008000"/>
                </a:solidFill>
              </a:rPr>
            </a:br>
            <a:endParaRPr lang="en-US" i="1" smtClean="0"/>
          </a:p>
        </p:txBody>
      </p:sp>
    </p:spTree>
    <p:extLst>
      <p:ext uri="{BB962C8B-B14F-4D97-AF65-F5344CB8AC3E}">
        <p14:creationId xmlns:p14="http://schemas.microsoft.com/office/powerpoint/2010/main" val="193714166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Новые возможности </a:t>
            </a:r>
            <a:r>
              <a:rPr lang="en-US" dirty="0" smtClean="0"/>
              <a:t>EXA</a:t>
            </a:r>
            <a:endParaRPr lang="en-US" dirty="0"/>
          </a:p>
        </p:txBody>
      </p:sp>
      <p:sp>
        <p:nvSpPr>
          <p:cNvPr id="4" name="Slide Number Placeholder 3"/>
          <p:cNvSpPr>
            <a:spLocks noGrp="1"/>
          </p:cNvSpPr>
          <p:nvPr>
            <p:ph type="sldNum" sz="quarter" idx="10"/>
          </p:nvPr>
        </p:nvSpPr>
        <p:spPr/>
        <p:txBody>
          <a:bodyPr/>
          <a:lstStyle/>
          <a:p>
            <a:pPr>
              <a:defRPr/>
            </a:pPr>
            <a:r>
              <a:rPr lang="en-US" dirty="0" smtClean="0"/>
              <a:t>Page </a:t>
            </a:r>
            <a:fld id="{06D64416-A7EA-4B49-9F3A-D0CBA7CBB206}" type="slidenum">
              <a:rPr lang="en-US" smtClean="0"/>
              <a:pPr>
                <a:defRPr/>
              </a:pPr>
              <a:t>6</a:t>
            </a:fld>
            <a:endParaRPr lang="en-US" dirty="0"/>
          </a:p>
        </p:txBody>
      </p:sp>
      <p:sp>
        <p:nvSpPr>
          <p:cNvPr id="10" name="TextBox 9"/>
          <p:cNvSpPr txBox="1"/>
          <p:nvPr/>
        </p:nvSpPr>
        <p:spPr>
          <a:xfrm>
            <a:off x="228599" y="708570"/>
            <a:ext cx="6104731" cy="369332"/>
          </a:xfrm>
          <a:prstGeom prst="rect">
            <a:avLst/>
          </a:prstGeom>
          <a:noFill/>
        </p:spPr>
        <p:txBody>
          <a:bodyPr wrap="square" rtlCol="0">
            <a:spAutoFit/>
          </a:bodyPr>
          <a:lstStyle/>
          <a:p>
            <a:pPr fontAlgn="base">
              <a:spcBef>
                <a:spcPct val="0"/>
              </a:spcBef>
              <a:spcAft>
                <a:spcPct val="0"/>
              </a:spcAft>
            </a:pPr>
            <a:r>
              <a:rPr lang="en-US" b="1" dirty="0" smtClean="0">
                <a:solidFill>
                  <a:srgbClr val="00B050"/>
                </a:solidFill>
              </a:rPr>
              <a:t>mmW EXA </a:t>
            </a:r>
            <a:r>
              <a:rPr lang="ru-RU" b="1" dirty="0" smtClean="0">
                <a:solidFill>
                  <a:srgbClr val="00B050"/>
                </a:solidFill>
              </a:rPr>
              <a:t>новые опции и аппаратные обновления</a:t>
            </a:r>
            <a:endParaRPr lang="en-US" b="1" dirty="0">
              <a:solidFill>
                <a:srgbClr val="00B05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189549057"/>
              </p:ext>
            </p:extLst>
          </p:nvPr>
        </p:nvGraphicFramePr>
        <p:xfrm>
          <a:off x="381000" y="1529070"/>
          <a:ext cx="8534400" cy="3337560"/>
        </p:xfrm>
        <a:graphic>
          <a:graphicData uri="http://schemas.openxmlformats.org/drawingml/2006/table">
            <a:tbl>
              <a:tblPr firstRow="1" bandRow="1">
                <a:tableStyleId>{5C22544A-7EE6-4342-B048-85BDC9FD1C3A}</a:tableStyleId>
              </a:tblPr>
              <a:tblGrid>
                <a:gridCol w="1605481"/>
                <a:gridCol w="5407938"/>
                <a:gridCol w="1520981"/>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cap="none" normalizeH="0" baseline="0" dirty="0" smtClean="0">
                          <a:ln>
                            <a:noFill/>
                          </a:ln>
                          <a:solidFill>
                            <a:srgbClr val="FFC000"/>
                          </a:solidFill>
                          <a:effectLst/>
                          <a:latin typeface="Arial" charset="0"/>
                        </a:rPr>
                        <a:t>Опция</a:t>
                      </a:r>
                      <a:endParaRPr lang="en-US" dirty="0"/>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FFC000"/>
                          </a:solidFill>
                          <a:effectLst/>
                          <a:latin typeface="Arial" charset="0"/>
                        </a:rPr>
                        <a:t>Наименование</a:t>
                      </a:r>
                      <a:endParaRPr kumimoji="0" lang="en-US" sz="1800" b="1" i="0" u="none" strike="noStrike" cap="none" normalizeH="0" baseline="0" dirty="0" smtClean="0">
                        <a:ln>
                          <a:noFill/>
                        </a:ln>
                        <a:solidFill>
                          <a:srgbClr val="FFC000"/>
                        </a:solidFill>
                        <a:effectLst/>
                        <a:latin typeface="Arial" charset="0"/>
                      </a:endParaRP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FFC000"/>
                          </a:solidFill>
                          <a:effectLst/>
                          <a:latin typeface="Arial" charset="0"/>
                        </a:rPr>
                        <a:t>Цена</a:t>
                      </a:r>
                      <a:endParaRPr kumimoji="0" lang="en-US" sz="1800" b="1" i="0" u="none" strike="noStrike" cap="none" normalizeH="0" baseline="0" dirty="0" smtClean="0">
                        <a:ln>
                          <a:noFill/>
                        </a:ln>
                        <a:solidFill>
                          <a:srgbClr val="FFC000"/>
                        </a:solidFill>
                        <a:effectLst/>
                        <a:latin typeface="Arial" charset="0"/>
                      </a:endParaRPr>
                    </a:p>
                  </a:txBody>
                  <a:tcPr/>
                </a:tc>
              </a:tr>
              <a:tr h="370840">
                <a:tc>
                  <a:txBody>
                    <a:bodyPr/>
                    <a:lstStyle/>
                    <a:p>
                      <a:r>
                        <a:rPr lang="en-US" sz="1600" dirty="0" smtClean="0"/>
                        <a:t>N9010A-532</a:t>
                      </a:r>
                      <a:endParaRPr lang="en-US" sz="1600" dirty="0"/>
                    </a:p>
                  </a:txBody>
                  <a:tcPr/>
                </a:tc>
                <a:tc>
                  <a:txBody>
                    <a:bodyPr/>
                    <a:lstStyle/>
                    <a:p>
                      <a:r>
                        <a:rPr lang="ru-RU" sz="1600" dirty="0" smtClean="0"/>
                        <a:t>Диапазон частот</a:t>
                      </a:r>
                      <a:r>
                        <a:rPr lang="en-US" sz="1600" dirty="0" smtClean="0"/>
                        <a:t>, 10</a:t>
                      </a:r>
                      <a:r>
                        <a:rPr lang="en-US" sz="1600" baseline="0" dirty="0" smtClean="0"/>
                        <a:t> </a:t>
                      </a:r>
                      <a:r>
                        <a:rPr lang="ru-RU" sz="1600" baseline="0" dirty="0" smtClean="0"/>
                        <a:t>Гц</a:t>
                      </a:r>
                      <a:r>
                        <a:rPr lang="en-US" sz="1600" baseline="0" dirty="0" smtClean="0"/>
                        <a:t> </a:t>
                      </a:r>
                      <a:r>
                        <a:rPr lang="ru-RU" sz="1600" baseline="0" dirty="0" smtClean="0"/>
                        <a:t>...</a:t>
                      </a:r>
                      <a:r>
                        <a:rPr lang="en-US" sz="1600" baseline="0" dirty="0" smtClean="0"/>
                        <a:t> 32 </a:t>
                      </a:r>
                      <a:r>
                        <a:rPr lang="ru-RU" sz="1600" baseline="0" dirty="0" smtClean="0"/>
                        <a:t>ГГц</a:t>
                      </a:r>
                      <a:endParaRPr lang="en-US" sz="1600" dirty="0"/>
                    </a:p>
                  </a:txBody>
                  <a:tcPr/>
                </a:tc>
                <a:tc>
                  <a:txBody>
                    <a:bodyPr/>
                    <a:lstStyle/>
                    <a:p>
                      <a:r>
                        <a:rPr lang="en-US" sz="1600" dirty="0" smtClean="0"/>
                        <a:t>$42,000</a:t>
                      </a:r>
                      <a:endParaRPr lang="en-US" sz="1600" dirty="0"/>
                    </a:p>
                  </a:txBody>
                  <a:tcPr/>
                </a:tc>
              </a:tr>
              <a:tr h="370840">
                <a:tc>
                  <a:txBody>
                    <a:bodyPr/>
                    <a:lstStyle/>
                    <a:p>
                      <a:r>
                        <a:rPr lang="en-US" sz="1600" dirty="0" smtClean="0"/>
                        <a:t>N9010A-544</a:t>
                      </a:r>
                      <a:endParaRPr lang="en-US" sz="1600" dirty="0"/>
                    </a:p>
                  </a:txBody>
                  <a:tcPr/>
                </a:tc>
                <a:tc>
                  <a:txBody>
                    <a:bodyPr/>
                    <a:lstStyle/>
                    <a:p>
                      <a:r>
                        <a:rPr lang="ru-RU" sz="1600" dirty="0" smtClean="0"/>
                        <a:t>Диапазон частот</a:t>
                      </a:r>
                      <a:r>
                        <a:rPr lang="en-US" sz="1600" dirty="0" smtClean="0"/>
                        <a:t>, 10 </a:t>
                      </a:r>
                      <a:r>
                        <a:rPr lang="ru-RU" sz="1600" dirty="0" smtClean="0"/>
                        <a:t>Гц</a:t>
                      </a:r>
                      <a:r>
                        <a:rPr lang="en-US" sz="1600" dirty="0" smtClean="0"/>
                        <a:t> </a:t>
                      </a:r>
                      <a:r>
                        <a:rPr lang="ru-RU" sz="1600" dirty="0" smtClean="0"/>
                        <a:t>...</a:t>
                      </a:r>
                      <a:r>
                        <a:rPr lang="en-US" sz="1600" dirty="0" smtClean="0"/>
                        <a:t> 44 </a:t>
                      </a:r>
                      <a:r>
                        <a:rPr lang="ru-RU" sz="1600" dirty="0" smtClean="0"/>
                        <a:t>ГГц</a:t>
                      </a:r>
                      <a:endParaRPr lang="en-US" sz="1600" dirty="0"/>
                    </a:p>
                  </a:txBody>
                  <a:tcPr/>
                </a:tc>
                <a:tc>
                  <a:txBody>
                    <a:bodyPr/>
                    <a:lstStyle/>
                    <a:p>
                      <a:r>
                        <a:rPr lang="en-US" sz="1600" dirty="0" smtClean="0"/>
                        <a:t>$60,000</a:t>
                      </a:r>
                      <a:endParaRPr lang="en-US" sz="1600" dirty="0"/>
                    </a:p>
                  </a:txBody>
                  <a:tcPr/>
                </a:tc>
              </a:tr>
              <a:tr h="370840">
                <a:tc>
                  <a:txBody>
                    <a:bodyPr/>
                    <a:lstStyle/>
                    <a:p>
                      <a:r>
                        <a:rPr lang="en-US" sz="1600" dirty="0" smtClean="0"/>
                        <a:t>N9010A-P32</a:t>
                      </a:r>
                      <a:endParaRPr lang="en-US" sz="1600" dirty="0"/>
                    </a:p>
                  </a:txBody>
                  <a:tcPr/>
                </a:tc>
                <a:tc>
                  <a:txBody>
                    <a:bodyPr/>
                    <a:lstStyle/>
                    <a:p>
                      <a:r>
                        <a:rPr lang="ru-RU" sz="1600" dirty="0" smtClean="0"/>
                        <a:t>Предусилитель</a:t>
                      </a:r>
                      <a:r>
                        <a:rPr lang="en-US" sz="1600" dirty="0" smtClean="0"/>
                        <a:t>, 32 </a:t>
                      </a:r>
                      <a:r>
                        <a:rPr lang="ru-RU" sz="1600" dirty="0" smtClean="0"/>
                        <a:t>ГГц</a:t>
                      </a:r>
                      <a:r>
                        <a:rPr lang="en-US" sz="1600" dirty="0" smtClean="0"/>
                        <a:t> </a:t>
                      </a:r>
                      <a:r>
                        <a:rPr lang="en-US" sz="1400" i="1" dirty="0" smtClean="0"/>
                        <a:t>(</a:t>
                      </a:r>
                      <a:r>
                        <a:rPr lang="ru-RU" sz="1400" i="1" dirty="0" smtClean="0"/>
                        <a:t>доступен только на</a:t>
                      </a:r>
                      <a:r>
                        <a:rPr lang="en-US" sz="1400" i="1" dirty="0" smtClean="0"/>
                        <a:t> EXA 32 </a:t>
                      </a:r>
                      <a:r>
                        <a:rPr lang="ru-RU" sz="1400" i="1" dirty="0" smtClean="0"/>
                        <a:t>ГГц</a:t>
                      </a:r>
                      <a:r>
                        <a:rPr lang="en-US" sz="1400" i="1" dirty="0" smtClean="0"/>
                        <a:t>)</a:t>
                      </a:r>
                      <a:endParaRPr lang="en-US" sz="1800" dirty="0"/>
                    </a:p>
                  </a:txBody>
                  <a:tcPr/>
                </a:tc>
                <a:tc>
                  <a:txBody>
                    <a:bodyPr/>
                    <a:lstStyle/>
                    <a:p>
                      <a:r>
                        <a:rPr lang="en-US" sz="1600" dirty="0" smtClean="0"/>
                        <a:t>$11,000</a:t>
                      </a:r>
                      <a:endParaRPr lang="en-US" sz="1600" dirty="0"/>
                    </a:p>
                  </a:txBody>
                  <a:tcPr/>
                </a:tc>
              </a:tr>
              <a:tr h="370840">
                <a:tc>
                  <a:txBody>
                    <a:bodyPr/>
                    <a:lstStyle/>
                    <a:p>
                      <a:r>
                        <a:rPr lang="en-US" sz="1600" dirty="0" smtClean="0"/>
                        <a:t>N9010A-P44</a:t>
                      </a:r>
                      <a:endParaRPr lang="en-US" sz="1600" dirty="0"/>
                    </a:p>
                  </a:txBody>
                  <a:tcPr/>
                </a:tc>
                <a:tc>
                  <a:txBody>
                    <a:bodyPr/>
                    <a:lstStyle/>
                    <a:p>
                      <a:r>
                        <a:rPr lang="ru-RU" sz="1600" dirty="0" smtClean="0"/>
                        <a:t>Предусилитель</a:t>
                      </a:r>
                      <a:r>
                        <a:rPr lang="en-US" sz="1600" dirty="0" smtClean="0"/>
                        <a:t>, </a:t>
                      </a:r>
                      <a:r>
                        <a:rPr lang="ru-RU" sz="1600" dirty="0" smtClean="0"/>
                        <a:t>44</a:t>
                      </a:r>
                      <a:r>
                        <a:rPr lang="en-US" sz="1600" dirty="0" smtClean="0"/>
                        <a:t> </a:t>
                      </a:r>
                      <a:r>
                        <a:rPr lang="ru-RU" sz="1600" dirty="0" smtClean="0"/>
                        <a:t>ГГц</a:t>
                      </a:r>
                      <a:r>
                        <a:rPr lang="en-US" sz="1600" dirty="0" smtClean="0"/>
                        <a:t> </a:t>
                      </a:r>
                      <a:r>
                        <a:rPr lang="en-US" sz="1400" i="1" dirty="0" smtClean="0"/>
                        <a:t>(</a:t>
                      </a:r>
                      <a:r>
                        <a:rPr lang="ru-RU" sz="1400" i="1" dirty="0" smtClean="0"/>
                        <a:t>доступен только на</a:t>
                      </a:r>
                      <a:r>
                        <a:rPr lang="en-US" sz="1400" i="1" dirty="0" smtClean="0"/>
                        <a:t> EXA </a:t>
                      </a:r>
                      <a:r>
                        <a:rPr lang="ru-RU" sz="1400" i="1" dirty="0" smtClean="0"/>
                        <a:t>44</a:t>
                      </a:r>
                      <a:r>
                        <a:rPr lang="en-US" sz="1400" i="1" dirty="0" smtClean="0"/>
                        <a:t> </a:t>
                      </a:r>
                      <a:r>
                        <a:rPr lang="ru-RU" sz="1400" i="1" dirty="0" smtClean="0"/>
                        <a:t>ГГц</a:t>
                      </a:r>
                      <a:r>
                        <a:rPr lang="en-US" sz="1400" i="1" dirty="0" smtClean="0"/>
                        <a:t>)</a:t>
                      </a:r>
                      <a:endParaRPr lang="en-US" sz="1400" dirty="0"/>
                    </a:p>
                  </a:txBody>
                  <a:tcPr/>
                </a:tc>
                <a:tc>
                  <a:txBody>
                    <a:bodyPr/>
                    <a:lstStyle/>
                    <a:p>
                      <a:r>
                        <a:rPr lang="en-US" sz="1600" dirty="0" smtClean="0"/>
                        <a:t>$15,000</a:t>
                      </a:r>
                      <a:endParaRPr lang="en-US" sz="1600" dirty="0"/>
                    </a:p>
                  </a:txBody>
                  <a:tcPr/>
                </a:tc>
              </a:tr>
              <a:tr h="370840">
                <a:tc>
                  <a:txBody>
                    <a:bodyPr/>
                    <a:lstStyle/>
                    <a:p>
                      <a:r>
                        <a:rPr lang="en-US" sz="1600" dirty="0" smtClean="0"/>
                        <a:t>N9010A-EXM</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t>Внеш. смесители</a:t>
                      </a:r>
                      <a:r>
                        <a:rPr lang="en-US" sz="1600" dirty="0" smtClean="0"/>
                        <a:t> </a:t>
                      </a:r>
                      <a:r>
                        <a:rPr lang="en-US" sz="1400" i="1" dirty="0" smtClean="0"/>
                        <a:t>(</a:t>
                      </a:r>
                      <a:r>
                        <a:rPr lang="ru-RU" sz="1400" i="1" dirty="0" smtClean="0"/>
                        <a:t>только на </a:t>
                      </a:r>
                      <a:r>
                        <a:rPr lang="en-US" sz="1400" i="1" dirty="0" smtClean="0"/>
                        <a:t>EXA 32</a:t>
                      </a:r>
                      <a:r>
                        <a:rPr lang="ru-RU" sz="1400" i="1" dirty="0" smtClean="0"/>
                        <a:t> ГГц</a:t>
                      </a:r>
                      <a:r>
                        <a:rPr lang="en-US" sz="1400" i="1" dirty="0" smtClean="0"/>
                        <a:t> </a:t>
                      </a:r>
                      <a:r>
                        <a:rPr lang="ru-RU" sz="1400" i="1" dirty="0" smtClean="0"/>
                        <a:t>или</a:t>
                      </a:r>
                      <a:r>
                        <a:rPr lang="en-US" sz="1400" i="1" dirty="0" smtClean="0"/>
                        <a:t> 44</a:t>
                      </a:r>
                      <a:r>
                        <a:rPr lang="ru-RU" sz="1400" i="1" dirty="0" smtClean="0"/>
                        <a:t> ГГц</a:t>
                      </a:r>
                      <a:r>
                        <a:rPr lang="en-US" sz="1400" i="1" dirty="0" smtClean="0"/>
                        <a:t>)</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$2,805</a:t>
                      </a:r>
                    </a:p>
                  </a:txBody>
                  <a:tcPr/>
                </a:tc>
              </a:tr>
              <a:tr h="370840">
                <a:tc>
                  <a:txBody>
                    <a:bodyPr/>
                    <a:lstStyle/>
                    <a:p>
                      <a:r>
                        <a:rPr lang="en-US" sz="1600" dirty="0" smtClean="0"/>
                        <a:t>N9010AK-P32</a:t>
                      </a:r>
                      <a:endParaRPr lang="en-US" sz="1600"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t>Предусилитель</a:t>
                      </a:r>
                      <a:r>
                        <a:rPr lang="en-US" sz="1600" dirty="0" smtClean="0"/>
                        <a:t> upgrade, 32 </a:t>
                      </a:r>
                      <a:r>
                        <a:rPr lang="ru-RU" sz="1600" dirty="0" smtClean="0"/>
                        <a:t>ГГц</a:t>
                      </a:r>
                      <a:r>
                        <a:rPr lang="en-US" sz="1600" dirty="0" smtClean="0"/>
                        <a:t> </a:t>
                      </a:r>
                      <a:r>
                        <a:rPr lang="en-US" sz="1400" i="1" dirty="0" smtClean="0"/>
                        <a:t>(</a:t>
                      </a:r>
                      <a:r>
                        <a:rPr lang="ru-RU" sz="1400" i="1" dirty="0" smtClean="0"/>
                        <a:t>только на</a:t>
                      </a:r>
                      <a:r>
                        <a:rPr lang="en-US" sz="1400" i="1" dirty="0" smtClean="0"/>
                        <a:t> EXA 32</a:t>
                      </a:r>
                      <a:r>
                        <a:rPr lang="ru-RU" sz="1400" i="1" dirty="0" smtClean="0"/>
                        <a:t> ГГц</a:t>
                      </a:r>
                      <a:r>
                        <a:rPr lang="en-US" sz="1400" i="1" dirty="0" smtClean="0"/>
                        <a:t>) </a:t>
                      </a:r>
                      <a:endParaRPr lang="en-US" sz="2000" dirty="0" smtClean="0"/>
                    </a:p>
                  </a:txBody>
                  <a:tcPr>
                    <a:solidFill>
                      <a:schemeClr val="bg1">
                        <a:lumMod val="95000"/>
                      </a:schemeClr>
                    </a:solidFill>
                  </a:tcPr>
                </a:tc>
                <a:tc>
                  <a:txBody>
                    <a:bodyPr/>
                    <a:lstStyle/>
                    <a:p>
                      <a:r>
                        <a:rPr lang="en-US" sz="1600" dirty="0" smtClean="0"/>
                        <a:t>$11,500</a:t>
                      </a:r>
                      <a:endParaRPr lang="en-US" sz="1600" dirty="0"/>
                    </a:p>
                  </a:txBody>
                  <a:tcPr>
                    <a:solidFill>
                      <a:schemeClr val="bg1">
                        <a:lumMod val="95000"/>
                      </a:schemeClr>
                    </a:solidFill>
                  </a:tcPr>
                </a:tc>
              </a:tr>
              <a:tr h="370840">
                <a:tc>
                  <a:txBody>
                    <a:bodyPr/>
                    <a:lstStyle/>
                    <a:p>
                      <a:r>
                        <a:rPr lang="en-US" sz="1600" dirty="0" smtClean="0"/>
                        <a:t>N9010AK-P44</a:t>
                      </a:r>
                      <a:endParaRPr lang="en-US" sz="1600" dirty="0"/>
                    </a:p>
                  </a:txBody>
                  <a:tcPr>
                    <a:solidFill>
                      <a:schemeClr val="bg1">
                        <a:lumMod val="95000"/>
                      </a:schemeClr>
                    </a:solidFill>
                  </a:tcPr>
                </a:tc>
                <a:tc>
                  <a:txBody>
                    <a:bodyPr/>
                    <a:lstStyle/>
                    <a:p>
                      <a:r>
                        <a:rPr lang="ru-RU" sz="1600" dirty="0" smtClean="0"/>
                        <a:t>Предусилитель</a:t>
                      </a:r>
                      <a:r>
                        <a:rPr lang="en-US" sz="1600" baseline="0" dirty="0" smtClean="0"/>
                        <a:t> upgrade, 44 </a:t>
                      </a:r>
                      <a:r>
                        <a:rPr lang="ru-RU" sz="1600" baseline="0" dirty="0" smtClean="0"/>
                        <a:t>ГГц</a:t>
                      </a:r>
                      <a:r>
                        <a:rPr lang="en-US" sz="1600" baseline="0" dirty="0" smtClean="0"/>
                        <a:t> </a:t>
                      </a:r>
                      <a:r>
                        <a:rPr lang="en-US" sz="1400" i="1" baseline="0" dirty="0" smtClean="0"/>
                        <a:t>(</a:t>
                      </a:r>
                      <a:r>
                        <a:rPr lang="ru-RU" sz="1400" i="1" baseline="0" dirty="0" smtClean="0"/>
                        <a:t>только на</a:t>
                      </a:r>
                      <a:r>
                        <a:rPr lang="en-US" sz="1400" i="1" baseline="0" dirty="0" smtClean="0"/>
                        <a:t> EXA 44 </a:t>
                      </a:r>
                      <a:r>
                        <a:rPr lang="ru-RU" sz="1400" i="1" baseline="0" dirty="0" smtClean="0"/>
                        <a:t>ГГц</a:t>
                      </a:r>
                      <a:r>
                        <a:rPr lang="en-US" sz="1400" i="1" baseline="0" dirty="0" smtClean="0"/>
                        <a:t>)</a:t>
                      </a:r>
                      <a:endParaRPr lang="en-US" sz="1600" dirty="0"/>
                    </a:p>
                  </a:txBody>
                  <a:tcPr>
                    <a:solidFill>
                      <a:schemeClr val="bg1">
                        <a:lumMod val="95000"/>
                      </a:schemeClr>
                    </a:solidFill>
                  </a:tcPr>
                </a:tc>
                <a:tc>
                  <a:txBody>
                    <a:bodyPr/>
                    <a:lstStyle/>
                    <a:p>
                      <a:r>
                        <a:rPr lang="en-US" sz="1600" dirty="0" smtClean="0"/>
                        <a:t>$15,500</a:t>
                      </a:r>
                      <a:endParaRPr lang="en-US" sz="1600" dirty="0"/>
                    </a:p>
                  </a:txBody>
                  <a:tcPr>
                    <a:solidFill>
                      <a:schemeClr val="bg1">
                        <a:lumMod val="95000"/>
                      </a:schemeClr>
                    </a:solidFill>
                  </a:tcPr>
                </a:tc>
              </a:tr>
              <a:tr h="370840">
                <a:tc>
                  <a:txBody>
                    <a:bodyPr/>
                    <a:lstStyle/>
                    <a:p>
                      <a:r>
                        <a:rPr lang="en-US" sz="1600" dirty="0" smtClean="0"/>
                        <a:t>N9010AK-EXM</a:t>
                      </a:r>
                      <a:endParaRPr lang="en-US" sz="1600"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t>Внеш. смесители</a:t>
                      </a:r>
                      <a:r>
                        <a:rPr lang="en-US" sz="1600" dirty="0" smtClean="0"/>
                        <a:t> upgrade</a:t>
                      </a:r>
                      <a:r>
                        <a:rPr lang="en-US" sz="1600" baseline="0" dirty="0" smtClean="0"/>
                        <a:t> </a:t>
                      </a:r>
                      <a:r>
                        <a:rPr lang="en-US" sz="1400" i="1" dirty="0" smtClean="0"/>
                        <a:t>(EXA 32</a:t>
                      </a:r>
                      <a:r>
                        <a:rPr lang="ru-RU" sz="1400" i="1" dirty="0" smtClean="0"/>
                        <a:t> ГГц</a:t>
                      </a:r>
                      <a:r>
                        <a:rPr lang="en-US" sz="1400" i="1" dirty="0" smtClean="0"/>
                        <a:t> </a:t>
                      </a:r>
                      <a:r>
                        <a:rPr lang="ru-RU" sz="1400" i="1" dirty="0" smtClean="0"/>
                        <a:t>или</a:t>
                      </a:r>
                      <a:r>
                        <a:rPr lang="en-US" sz="1400" i="1" dirty="0" smtClean="0"/>
                        <a:t> 44</a:t>
                      </a:r>
                      <a:r>
                        <a:rPr lang="ru-RU" sz="1400" i="1" dirty="0" smtClean="0"/>
                        <a:t> ГГц</a:t>
                      </a:r>
                      <a:r>
                        <a:rPr lang="en-US" sz="1400" i="1" dirty="0" smtClean="0"/>
                        <a:t>)</a:t>
                      </a:r>
                      <a:endParaRPr lang="en-US" sz="1400" dirty="0" smtClean="0"/>
                    </a:p>
                  </a:txBody>
                  <a:tcPr>
                    <a:solidFill>
                      <a:schemeClr val="bg1">
                        <a:lumMod val="95000"/>
                      </a:schemeClr>
                    </a:solidFill>
                  </a:tcPr>
                </a:tc>
                <a:tc>
                  <a:txBody>
                    <a:bodyPr/>
                    <a:lstStyle/>
                    <a:p>
                      <a:r>
                        <a:rPr lang="en-US" sz="1600" dirty="0" smtClean="0"/>
                        <a:t>$3,315</a:t>
                      </a:r>
                      <a:endParaRPr lang="en-US" sz="1600" dirty="0"/>
                    </a:p>
                  </a:txBody>
                  <a:tcPr>
                    <a:solidFill>
                      <a:schemeClr val="bg1">
                        <a:lumMod val="95000"/>
                      </a:schemeClr>
                    </a:solidFill>
                  </a:tcPr>
                </a:tc>
              </a:tr>
            </a:tbl>
          </a:graphicData>
        </a:graphic>
      </p:graphicFrame>
      <p:sp>
        <p:nvSpPr>
          <p:cNvPr id="12" name="TextBox 11"/>
          <p:cNvSpPr txBox="1"/>
          <p:nvPr/>
        </p:nvSpPr>
        <p:spPr>
          <a:xfrm>
            <a:off x="762000" y="5491566"/>
            <a:ext cx="7620000" cy="369332"/>
          </a:xfrm>
          <a:prstGeom prst="rect">
            <a:avLst/>
          </a:prstGeom>
          <a:noFill/>
        </p:spPr>
        <p:txBody>
          <a:bodyPr wrap="square" rtlCol="0">
            <a:spAutoFit/>
          </a:bodyPr>
          <a:lstStyle/>
          <a:p>
            <a:r>
              <a:rPr lang="ru-RU" sz="1800" dirty="0" smtClean="0">
                <a:solidFill>
                  <a:srgbClr val="00B050"/>
                </a:solidFill>
                <a:latin typeface="Agilent TT Cond" pitchFamily="34" charset="0"/>
              </a:rPr>
              <a:t>Все опции</a:t>
            </a:r>
            <a:r>
              <a:rPr lang="en-US" sz="1800" dirty="0" smtClean="0">
                <a:solidFill>
                  <a:srgbClr val="00B050"/>
                </a:solidFill>
                <a:latin typeface="Agilent TT Cond" pitchFamily="34" charset="0"/>
              </a:rPr>
              <a:t> EXA </a:t>
            </a:r>
            <a:r>
              <a:rPr lang="ru-RU" sz="1800" dirty="0" smtClean="0">
                <a:solidFill>
                  <a:srgbClr val="00B050"/>
                </a:solidFill>
                <a:latin typeface="Agilent TT Cond" pitchFamily="34" charset="0"/>
              </a:rPr>
              <a:t>доступны и для</a:t>
            </a:r>
            <a:r>
              <a:rPr lang="en-US" sz="1800" dirty="0" smtClean="0">
                <a:solidFill>
                  <a:srgbClr val="00B050"/>
                </a:solidFill>
                <a:latin typeface="Agilent TT Cond" pitchFamily="34" charset="0"/>
              </a:rPr>
              <a:t> </a:t>
            </a:r>
            <a:r>
              <a:rPr lang="en-US" sz="1800" dirty="0" err="1" smtClean="0">
                <a:solidFill>
                  <a:srgbClr val="00B050"/>
                </a:solidFill>
                <a:latin typeface="Agilent TT Cond" pitchFamily="34" charset="0"/>
              </a:rPr>
              <a:t>mmW</a:t>
            </a:r>
            <a:r>
              <a:rPr lang="en-US" sz="1800" dirty="0" smtClean="0">
                <a:solidFill>
                  <a:srgbClr val="00B050"/>
                </a:solidFill>
                <a:latin typeface="Agilent TT Cond" pitchFamily="34" charset="0"/>
              </a:rPr>
              <a:t> EXA, </a:t>
            </a:r>
            <a:r>
              <a:rPr lang="ru-RU" sz="1800" u="sng" dirty="0" smtClean="0">
                <a:solidFill>
                  <a:srgbClr val="FF0000"/>
                </a:solidFill>
                <a:latin typeface="Agilent TT Cond" pitchFamily="34" charset="0"/>
              </a:rPr>
              <a:t>Кроме опций</a:t>
            </a:r>
            <a:r>
              <a:rPr lang="en-US" sz="1800" u="sng" dirty="0" smtClean="0">
                <a:solidFill>
                  <a:srgbClr val="FF0000"/>
                </a:solidFill>
                <a:latin typeface="Agilent TT Cond" pitchFamily="34" charset="0"/>
              </a:rPr>
              <a:t> </a:t>
            </a:r>
            <a:r>
              <a:rPr lang="en-US" sz="1800" u="sng" dirty="0">
                <a:solidFill>
                  <a:srgbClr val="FF0000"/>
                </a:solidFill>
                <a:latin typeface="Agilent TT Cond" pitchFamily="34" charset="0"/>
              </a:rPr>
              <a:t>B40, DP2 </a:t>
            </a:r>
            <a:r>
              <a:rPr lang="ru-RU" u="sng" dirty="0">
                <a:solidFill>
                  <a:srgbClr val="FF0000"/>
                </a:solidFill>
                <a:latin typeface="Agilent TT Cond" pitchFamily="34" charset="0"/>
              </a:rPr>
              <a:t>и</a:t>
            </a:r>
            <a:r>
              <a:rPr lang="en-US" sz="1800" u="sng" dirty="0" smtClean="0">
                <a:solidFill>
                  <a:srgbClr val="FF0000"/>
                </a:solidFill>
                <a:latin typeface="Agilent TT Cond" pitchFamily="34" charset="0"/>
              </a:rPr>
              <a:t> MPB</a:t>
            </a:r>
            <a:endParaRPr lang="en-US" sz="1800" dirty="0">
              <a:solidFill>
                <a:srgbClr val="00B050"/>
              </a:solidFill>
              <a:latin typeface="Agilent TT Cond" pitchFamily="34" charset="0"/>
            </a:endParaRPr>
          </a:p>
        </p:txBody>
      </p:sp>
      <p:pic>
        <p:nvPicPr>
          <p:cNvPr id="13"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33331" y="310300"/>
            <a:ext cx="2277269" cy="101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Explosion 1 14"/>
          <p:cNvSpPr/>
          <p:nvPr/>
        </p:nvSpPr>
        <p:spPr bwMode="auto">
          <a:xfrm rot="19798873">
            <a:off x="6669020" y="3706967"/>
            <a:ext cx="1129095" cy="461128"/>
          </a:xfrm>
          <a:prstGeom prst="irregularSeal1">
            <a:avLst/>
          </a:prstGeom>
          <a:solidFill>
            <a:srgbClr val="FF33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00"/>
                </a:solidFill>
                <a:effectLst/>
                <a:latin typeface="Arial" charset="0"/>
              </a:rPr>
              <a:t>Lic key</a:t>
            </a:r>
          </a:p>
        </p:txBody>
      </p:sp>
      <p:sp>
        <p:nvSpPr>
          <p:cNvPr id="16" name="Explosion 1 15"/>
          <p:cNvSpPr/>
          <p:nvPr/>
        </p:nvSpPr>
        <p:spPr bwMode="auto">
          <a:xfrm rot="19798873">
            <a:off x="6669020" y="4240365"/>
            <a:ext cx="1129095" cy="461128"/>
          </a:xfrm>
          <a:prstGeom prst="irregularSeal1">
            <a:avLst/>
          </a:prstGeom>
          <a:solidFill>
            <a:srgbClr val="FF33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00"/>
                </a:solidFill>
                <a:effectLst/>
                <a:latin typeface="Arial" charset="0"/>
              </a:rPr>
              <a:t>Lic key</a:t>
            </a:r>
          </a:p>
        </p:txBody>
      </p:sp>
    </p:spTree>
    <p:extLst>
      <p:ext uri="{BB962C8B-B14F-4D97-AF65-F5344CB8AC3E}">
        <p14:creationId xmlns:p14="http://schemas.microsoft.com/office/powerpoint/2010/main" val="1716564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00MHz_chirp.TIF"/>
          <p:cNvPicPr>
            <a:picLocks noChangeAspect="1"/>
          </p:cNvPicPr>
          <p:nvPr/>
        </p:nvPicPr>
        <p:blipFill>
          <a:blip r:embed="rId3"/>
          <a:stretch>
            <a:fillRect/>
          </a:stretch>
        </p:blipFill>
        <p:spPr>
          <a:xfrm>
            <a:off x="2339975" y="1003300"/>
            <a:ext cx="6672263" cy="502602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6675" y="1063625"/>
            <a:ext cx="1905000" cy="372427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000000"/>
                </a:solidFill>
                <a:cs typeface="Arial" pitchFamily="34" charset="0"/>
              </a:rPr>
              <a:t>Analysis of a 900 MHz linear FM chirp by the 89600 VSA software with the PXA wideband IF output </a:t>
            </a:r>
          </a:p>
          <a:p>
            <a:pPr eaLnBrk="1" hangingPunct="1"/>
            <a:r>
              <a:rPr lang="en-US" sz="1800">
                <a:solidFill>
                  <a:srgbClr val="000000"/>
                </a:solidFill>
                <a:cs typeface="Arial" pitchFamily="34" charset="0"/>
              </a:rPr>
              <a:t>The SAR example shown here is with a carrier frequency          at X-Band (10 GHz)</a:t>
            </a:r>
          </a:p>
          <a:p>
            <a:pPr eaLnBrk="1" hangingPunct="1"/>
            <a:endParaRPr lang="en-US" sz="2000">
              <a:solidFill>
                <a:srgbClr val="000000"/>
              </a:solidFill>
              <a:cs typeface="Arial" pitchFamily="34" charset="0"/>
            </a:endParaRPr>
          </a:p>
        </p:txBody>
      </p:sp>
      <p:sp>
        <p:nvSpPr>
          <p:cNvPr id="101380" name="TextBox 5"/>
          <p:cNvSpPr txBox="1">
            <a:spLocks noChangeArrowheads="1"/>
          </p:cNvSpPr>
          <p:nvPr/>
        </p:nvSpPr>
        <p:spPr bwMode="auto">
          <a:xfrm>
            <a:off x="3367088" y="1676400"/>
            <a:ext cx="1173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FFFF"/>
                </a:solidFill>
                <a:latin typeface="Arial" pitchFamily="34" charset="0"/>
                <a:cs typeface="Arial" pitchFamily="34" charset="0"/>
              </a:rPr>
              <a:t>Spectrum</a:t>
            </a:r>
          </a:p>
        </p:txBody>
      </p:sp>
      <p:sp>
        <p:nvSpPr>
          <p:cNvPr id="101381" name="TextBox 6"/>
          <p:cNvSpPr txBox="1">
            <a:spLocks noChangeArrowheads="1"/>
          </p:cNvSpPr>
          <p:nvPr/>
        </p:nvSpPr>
        <p:spPr bwMode="auto">
          <a:xfrm>
            <a:off x="6680200" y="1752600"/>
            <a:ext cx="169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solidFill>
                  <a:srgbClr val="FFFFFF"/>
                </a:solidFill>
                <a:latin typeface="Arial" pitchFamily="34" charset="0"/>
                <a:cs typeface="Arial" pitchFamily="34" charset="0"/>
              </a:rPr>
              <a:t>Phase vs. time</a:t>
            </a:r>
          </a:p>
        </p:txBody>
      </p:sp>
      <p:sp>
        <p:nvSpPr>
          <p:cNvPr id="101382" name="TextBox 7"/>
          <p:cNvSpPr txBox="1">
            <a:spLocks noChangeArrowheads="1"/>
          </p:cNvSpPr>
          <p:nvPr/>
        </p:nvSpPr>
        <p:spPr bwMode="auto">
          <a:xfrm>
            <a:off x="5964238" y="42672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solidFill>
                  <a:srgbClr val="FFFFFF"/>
                </a:solidFill>
                <a:latin typeface="Arial" pitchFamily="34" charset="0"/>
                <a:cs typeface="Arial" pitchFamily="34" charset="0"/>
              </a:rPr>
              <a:t>Frequency vs. time</a:t>
            </a:r>
          </a:p>
        </p:txBody>
      </p:sp>
      <p:sp>
        <p:nvSpPr>
          <p:cNvPr id="101383" name="TextBox 8"/>
          <p:cNvSpPr txBox="1">
            <a:spLocks noChangeArrowheads="1"/>
          </p:cNvSpPr>
          <p:nvPr/>
        </p:nvSpPr>
        <p:spPr bwMode="auto">
          <a:xfrm>
            <a:off x="3057525" y="4800600"/>
            <a:ext cx="169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solidFill>
                  <a:srgbClr val="FFFFFF"/>
                </a:solidFill>
                <a:latin typeface="Arial" pitchFamily="34" charset="0"/>
                <a:cs typeface="Arial" pitchFamily="34" charset="0"/>
              </a:rPr>
              <a:t>Power vs. time</a:t>
            </a:r>
          </a:p>
        </p:txBody>
      </p:sp>
      <p:sp>
        <p:nvSpPr>
          <p:cNvPr id="101384" name="Title 1"/>
          <p:cNvSpPr txBox="1">
            <a:spLocks/>
          </p:cNvSpPr>
          <p:nvPr/>
        </p:nvSpPr>
        <p:spPr bwMode="auto">
          <a:xfrm>
            <a:off x="71438" y="76200"/>
            <a:ext cx="869156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ct val="10000"/>
              </a:spcAft>
            </a:pPr>
            <a:r>
              <a:rPr lang="ru-RU" sz="2600" b="1">
                <a:solidFill>
                  <a:srgbClr val="0099CC"/>
                </a:solidFill>
                <a:latin typeface="Arial" pitchFamily="34" charset="0"/>
              </a:rPr>
              <a:t>Пример анализа ЛЧМ сигнала</a:t>
            </a:r>
            <a:r>
              <a:rPr lang="en-US" sz="2600" b="1">
                <a:solidFill>
                  <a:srgbClr val="0099CC"/>
                </a:solidFill>
                <a:latin typeface="Arial" pitchFamily="34" charset="0"/>
              </a:rPr>
              <a:t> </a:t>
            </a:r>
            <a:r>
              <a:rPr lang="ru-RU" sz="2600" b="1">
                <a:solidFill>
                  <a:srgbClr val="0099CC"/>
                </a:solidFill>
                <a:latin typeface="Arial" pitchFamily="34" charset="0"/>
              </a:rPr>
              <a:t>с полосой 900МГц в программе 89600</a:t>
            </a:r>
            <a:endParaRPr lang="en-US" sz="2600" b="1">
              <a:solidFill>
                <a:srgbClr val="0099CC"/>
              </a:solidFill>
              <a:latin typeface="Arial" pitchFamily="34" charset="0"/>
            </a:endParaRPr>
          </a:p>
        </p:txBody>
      </p:sp>
      <p:sp>
        <p:nvSpPr>
          <p:cNvPr id="101385" name="Oval 11"/>
          <p:cNvSpPr>
            <a:spLocks noChangeArrowheads="1"/>
          </p:cNvSpPr>
          <p:nvPr/>
        </p:nvSpPr>
        <p:spPr bwMode="auto">
          <a:xfrm>
            <a:off x="1981200" y="3200400"/>
            <a:ext cx="3733800" cy="685800"/>
          </a:xfrm>
          <a:prstGeom prst="ellipse">
            <a:avLst/>
          </a:prstGeom>
          <a:noFill/>
          <a:ln w="53975"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Arial" pitchFamily="34" charset="0"/>
            </a:endParaRPr>
          </a:p>
        </p:txBody>
      </p:sp>
    </p:spTree>
    <p:extLst>
      <p:ext uri="{BB962C8B-B14F-4D97-AF65-F5344CB8AC3E}">
        <p14:creationId xmlns:p14="http://schemas.microsoft.com/office/powerpoint/2010/main" val="363799248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2750" y="3616325"/>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5" name="Rectangle 4"/>
          <p:cNvSpPr/>
          <p:nvPr/>
        </p:nvSpPr>
        <p:spPr>
          <a:xfrm>
            <a:off x="1765300" y="3997325"/>
            <a:ext cx="1600200" cy="381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6" name="TextBox 5"/>
          <p:cNvSpPr txBox="1"/>
          <p:nvPr/>
        </p:nvSpPr>
        <p:spPr>
          <a:xfrm>
            <a:off x="1689100" y="3997325"/>
            <a:ext cx="1676400" cy="415925"/>
          </a:xfrm>
          <a:prstGeom prst="rect">
            <a:avLst/>
          </a:prstGeom>
          <a:noFill/>
        </p:spPr>
        <p:txBody>
          <a:bodyPr>
            <a:spAutoFit/>
          </a:bodyPr>
          <a:lstStyle/>
          <a:p>
            <a:pPr algn="ctr" fontAlgn="auto">
              <a:spcBef>
                <a:spcPts val="0"/>
              </a:spcBef>
              <a:spcAft>
                <a:spcPts val="0"/>
              </a:spcAft>
              <a:defRPr/>
            </a:pPr>
            <a:r>
              <a:rPr lang="ru-RU" sz="1050" dirty="0">
                <a:latin typeface="+mn-lt"/>
              </a:rPr>
              <a:t>Приложение векторгого анализа </a:t>
            </a:r>
            <a:r>
              <a:rPr lang="en-US" sz="1050" dirty="0">
                <a:latin typeface="+mn-lt"/>
              </a:rPr>
              <a:t>89601A</a:t>
            </a:r>
          </a:p>
        </p:txBody>
      </p:sp>
      <p:cxnSp>
        <p:nvCxnSpPr>
          <p:cNvPr id="8" name="Straight Arrow Connector 7"/>
          <p:cNvCxnSpPr/>
          <p:nvPr/>
        </p:nvCxnSpPr>
        <p:spPr>
          <a:xfrm>
            <a:off x="1149350" y="3997325"/>
            <a:ext cx="5334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4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479675"/>
            <a:ext cx="18288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TextBox 11"/>
          <p:cNvSpPr txBox="1">
            <a:spLocks noChangeArrowheads="1"/>
          </p:cNvSpPr>
          <p:nvPr/>
        </p:nvSpPr>
        <p:spPr bwMode="auto">
          <a:xfrm>
            <a:off x="1916113" y="3627438"/>
            <a:ext cx="1214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N9030A</a:t>
            </a:r>
          </a:p>
        </p:txBody>
      </p:sp>
      <p:pic>
        <p:nvPicPr>
          <p:cNvPr id="1024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013" y="2400300"/>
            <a:ext cx="229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5575300" y="3616325"/>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cxnSp>
        <p:nvCxnSpPr>
          <p:cNvPr id="17" name="Straight Arrow Connector 16"/>
          <p:cNvCxnSpPr/>
          <p:nvPr/>
        </p:nvCxnSpPr>
        <p:spPr>
          <a:xfrm>
            <a:off x="3441700" y="3997325"/>
            <a:ext cx="2133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411" name="TextBox 17"/>
          <p:cNvSpPr txBox="1">
            <a:spLocks noChangeArrowheads="1"/>
          </p:cNvSpPr>
          <p:nvPr/>
        </p:nvSpPr>
        <p:spPr bwMode="auto">
          <a:xfrm>
            <a:off x="5772150" y="3627438"/>
            <a:ext cx="1362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E8267D</a:t>
            </a:r>
          </a:p>
        </p:txBody>
      </p:sp>
      <p:cxnSp>
        <p:nvCxnSpPr>
          <p:cNvPr id="23" name="Straight Connector 22"/>
          <p:cNvCxnSpPr/>
          <p:nvPr/>
        </p:nvCxnSpPr>
        <p:spPr>
          <a:xfrm flipV="1">
            <a:off x="1155700" y="3311525"/>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93788" y="331152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155700" y="331152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867650" y="3311525"/>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791450" y="331152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867650" y="331152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334250" y="3997325"/>
            <a:ext cx="533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2419" name="TextBox 35"/>
          <p:cNvSpPr txBox="1">
            <a:spLocks noChangeArrowheads="1"/>
          </p:cNvSpPr>
          <p:nvPr/>
        </p:nvSpPr>
        <p:spPr bwMode="auto">
          <a:xfrm>
            <a:off x="5810250" y="4073525"/>
            <a:ext cx="1295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200">
                <a:latin typeface="Calibri" pitchFamily="34" charset="0"/>
              </a:rPr>
              <a:t>Опции 544, 602</a:t>
            </a:r>
            <a:endParaRPr lang="en-US" sz="1200">
              <a:latin typeface="Calibri" pitchFamily="34" charset="0"/>
            </a:endParaRPr>
          </a:p>
        </p:txBody>
      </p:sp>
      <p:sp>
        <p:nvSpPr>
          <p:cNvPr id="102420" name="TextBox 36"/>
          <p:cNvSpPr txBox="1">
            <a:spLocks noChangeArrowheads="1"/>
          </p:cNvSpPr>
          <p:nvPr/>
        </p:nvSpPr>
        <p:spPr bwMode="auto">
          <a:xfrm>
            <a:off x="698500" y="4149725"/>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РЧ вход</a:t>
            </a:r>
            <a:endParaRPr lang="en-US" sz="1400">
              <a:latin typeface="Calibri" pitchFamily="34" charset="0"/>
            </a:endParaRPr>
          </a:p>
        </p:txBody>
      </p:sp>
      <p:sp>
        <p:nvSpPr>
          <p:cNvPr id="102421" name="TextBox 37"/>
          <p:cNvSpPr txBox="1">
            <a:spLocks noChangeArrowheads="1"/>
          </p:cNvSpPr>
          <p:nvPr/>
        </p:nvSpPr>
        <p:spPr bwMode="auto">
          <a:xfrm>
            <a:off x="7562850" y="407352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РЧ выход</a:t>
            </a:r>
            <a:endParaRPr lang="en-US" sz="1400">
              <a:latin typeface="Calibri" pitchFamily="34" charset="0"/>
            </a:endParaRPr>
          </a:p>
        </p:txBody>
      </p:sp>
      <p:sp>
        <p:nvSpPr>
          <p:cNvPr id="102422" name="TextBox 42"/>
          <p:cNvSpPr txBox="1">
            <a:spLocks noChangeArrowheads="1"/>
          </p:cNvSpPr>
          <p:nvPr/>
        </p:nvSpPr>
        <p:spPr bwMode="auto">
          <a:xfrm>
            <a:off x="3746500" y="3616325"/>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b="1">
                <a:latin typeface="Calibri" pitchFamily="34" charset="0"/>
              </a:rPr>
              <a:t>LAN </a:t>
            </a:r>
            <a:r>
              <a:rPr lang="ru-RU" sz="1400" b="1">
                <a:latin typeface="Calibri" pitchFamily="34" charset="0"/>
              </a:rPr>
              <a:t>соединение</a:t>
            </a:r>
            <a:endParaRPr lang="en-US" sz="1400" b="1">
              <a:latin typeface="Calibri" pitchFamily="34" charset="0"/>
            </a:endParaRPr>
          </a:p>
        </p:txBody>
      </p:sp>
      <p:sp>
        <p:nvSpPr>
          <p:cNvPr id="2071" name="TextBox 43"/>
          <p:cNvSpPr txBox="1">
            <a:spLocks noChangeArrowheads="1"/>
          </p:cNvSpPr>
          <p:nvPr/>
        </p:nvSpPr>
        <p:spPr bwMode="auto">
          <a:xfrm>
            <a:off x="363538" y="1635125"/>
            <a:ext cx="553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b="1" i="1">
                <a:cs typeface="Calibri" pitchFamily="34" charset="0"/>
              </a:rPr>
              <a:t>Полоса анализа 80 МГц</a:t>
            </a:r>
            <a:endParaRPr lang="en-US" b="1" i="1">
              <a:cs typeface="Calibri" pitchFamily="34" charset="0"/>
            </a:endParaRPr>
          </a:p>
        </p:txBody>
      </p:sp>
      <p:sp>
        <p:nvSpPr>
          <p:cNvPr id="102424" name="TextBox 44"/>
          <p:cNvSpPr txBox="1">
            <a:spLocks noChangeArrowheads="1"/>
          </p:cNvSpPr>
          <p:nvPr/>
        </p:nvSpPr>
        <p:spPr bwMode="auto">
          <a:xfrm>
            <a:off x="5880100" y="45339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Векторный генератор сигналов (44 ГГц)</a:t>
            </a:r>
            <a:endParaRPr lang="en-US" sz="1200">
              <a:latin typeface="Calibri" pitchFamily="34" charset="0"/>
            </a:endParaRPr>
          </a:p>
        </p:txBody>
      </p:sp>
      <p:sp>
        <p:nvSpPr>
          <p:cNvPr id="102425" name="TextBox 45"/>
          <p:cNvSpPr txBox="1">
            <a:spLocks noChangeArrowheads="1"/>
          </p:cNvSpPr>
          <p:nvPr/>
        </p:nvSpPr>
        <p:spPr bwMode="auto">
          <a:xfrm>
            <a:off x="1765300" y="4533900"/>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Анализатор спектра</a:t>
            </a:r>
            <a:endParaRPr lang="en-US" sz="1200">
              <a:latin typeface="Calibri" pitchFamily="34" charset="0"/>
            </a:endParaRPr>
          </a:p>
        </p:txBody>
      </p:sp>
      <p:sp>
        <p:nvSpPr>
          <p:cNvPr id="102426" name="TextBox 46"/>
          <p:cNvSpPr txBox="1">
            <a:spLocks noChangeArrowheads="1"/>
          </p:cNvSpPr>
          <p:nvPr/>
        </p:nvSpPr>
        <p:spPr bwMode="auto">
          <a:xfrm>
            <a:off x="3975100" y="40767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Файл</a:t>
            </a:r>
            <a:endParaRPr lang="en-US" sz="1400">
              <a:latin typeface="Calibri" pitchFamily="34" charset="0"/>
            </a:endParaRPr>
          </a:p>
          <a:p>
            <a:pPr algn="ctr" eaLnBrk="1" hangingPunct="1"/>
            <a:r>
              <a:rPr lang="ru-RU" sz="1400">
                <a:latin typeface="Calibri" pitchFamily="34" charset="0"/>
              </a:rPr>
              <a:t>сигнала</a:t>
            </a:r>
          </a:p>
        </p:txBody>
      </p:sp>
      <p:sp>
        <p:nvSpPr>
          <p:cNvPr id="27" name="Text Box 5"/>
          <p:cNvSpPr txBox="1">
            <a:spLocks noChangeArrowheads="1"/>
          </p:cNvSpPr>
          <p:nvPr/>
        </p:nvSpPr>
        <p:spPr bwMode="auto">
          <a:xfrm>
            <a:off x="179388" y="250825"/>
            <a:ext cx="89646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 typeface="Arial" pitchFamily="34" charset="0"/>
              <a:buNone/>
            </a:pPr>
            <a:r>
              <a:rPr lang="ru-RU" sz="2800" b="1">
                <a:solidFill>
                  <a:schemeClr val="tx2"/>
                </a:solidFill>
                <a:ea typeface="Arial Unicode MS" pitchFamily="34" charset="-128"/>
                <a:cs typeface="Arial Unicode MS" pitchFamily="34" charset="-128"/>
              </a:rPr>
              <a:t>Современные решения для широкополосного анализа</a:t>
            </a:r>
            <a:r>
              <a:rPr lang="en-US" sz="2800" b="1">
                <a:solidFill>
                  <a:schemeClr val="tx2"/>
                </a:solidFill>
                <a:ea typeface="Arial Unicode MS" pitchFamily="34" charset="-128"/>
                <a:cs typeface="Arial Unicode MS" pitchFamily="34" charset="-128"/>
              </a:rPr>
              <a:t>, </a:t>
            </a:r>
            <a:r>
              <a:rPr lang="ru-RU" sz="2800" b="1">
                <a:solidFill>
                  <a:schemeClr val="tx2"/>
                </a:solidFill>
                <a:ea typeface="Arial Unicode MS" pitchFamily="34" charset="-128"/>
                <a:cs typeface="Arial Unicode MS" pitchFamily="34" charset="-128"/>
              </a:rPr>
              <a:t>захвата и формирования сигналов в зависимости от их полосы </a:t>
            </a:r>
            <a:r>
              <a:rPr lang="ru-RU" sz="2800" b="1" i="1">
                <a:solidFill>
                  <a:schemeClr val="tx2"/>
                </a:solidFill>
                <a:ea typeface="Arial Unicode MS" pitchFamily="34" charset="-128"/>
                <a:cs typeface="Arial Unicode MS" pitchFamily="34" charset="-128"/>
              </a:rPr>
              <a:t> </a:t>
            </a:r>
            <a:endParaRPr lang="en-US" sz="2800" b="1">
              <a:solidFill>
                <a:schemeClr val="tx2"/>
              </a:solidFill>
              <a:ea typeface="Arial Unicode MS" pitchFamily="34" charset="-128"/>
              <a:cs typeface="Arial Unicode MS" pitchFamily="34" charset="-128"/>
            </a:endParaRPr>
          </a:p>
        </p:txBody>
      </p:sp>
    </p:spTree>
    <p:extLst>
      <p:ext uri="{BB962C8B-B14F-4D97-AF65-F5344CB8AC3E}">
        <p14:creationId xmlns:p14="http://schemas.microsoft.com/office/powerpoint/2010/main" val="1506040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90613"/>
            <a:ext cx="1689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81213"/>
            <a:ext cx="205740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77950" y="2157413"/>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7" name="Rectangle 6"/>
          <p:cNvSpPr/>
          <p:nvPr/>
        </p:nvSpPr>
        <p:spPr>
          <a:xfrm>
            <a:off x="1460500" y="2538413"/>
            <a:ext cx="1600200" cy="381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8" name="TextBox 7"/>
          <p:cNvSpPr txBox="1"/>
          <p:nvPr/>
        </p:nvSpPr>
        <p:spPr>
          <a:xfrm>
            <a:off x="1384300" y="2538413"/>
            <a:ext cx="1676400" cy="415925"/>
          </a:xfrm>
          <a:prstGeom prst="rect">
            <a:avLst/>
          </a:prstGeom>
          <a:noFill/>
        </p:spPr>
        <p:txBody>
          <a:bodyPr>
            <a:spAutoFit/>
          </a:bodyPr>
          <a:lstStyle/>
          <a:p>
            <a:pPr algn="ctr" fontAlgn="auto">
              <a:spcBef>
                <a:spcPts val="0"/>
              </a:spcBef>
              <a:spcAft>
                <a:spcPts val="0"/>
              </a:spcAft>
              <a:defRPr/>
            </a:pPr>
            <a:r>
              <a:rPr lang="ru-RU" sz="1050" dirty="0">
                <a:latin typeface="+mn-lt"/>
              </a:rPr>
              <a:t>Приложение векторгого анализа </a:t>
            </a:r>
            <a:r>
              <a:rPr lang="en-US" sz="1050" dirty="0">
                <a:latin typeface="+mn-lt"/>
              </a:rPr>
              <a:t>89601A</a:t>
            </a:r>
          </a:p>
        </p:txBody>
      </p:sp>
      <p:cxnSp>
        <p:nvCxnSpPr>
          <p:cNvPr id="9" name="Straight Arrow Connector 8"/>
          <p:cNvCxnSpPr/>
          <p:nvPr/>
        </p:nvCxnSpPr>
        <p:spPr>
          <a:xfrm>
            <a:off x="844550" y="2538413"/>
            <a:ext cx="5334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4456" name="TextBox 9"/>
          <p:cNvSpPr txBox="1">
            <a:spLocks noChangeArrowheads="1"/>
          </p:cNvSpPr>
          <p:nvPr/>
        </p:nvSpPr>
        <p:spPr bwMode="auto">
          <a:xfrm>
            <a:off x="1758950" y="2170113"/>
            <a:ext cx="1289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N9030A</a:t>
            </a:r>
          </a:p>
        </p:txBody>
      </p:sp>
      <p:cxnSp>
        <p:nvCxnSpPr>
          <p:cNvPr id="11" name="Straight Connector 10"/>
          <p:cNvCxnSpPr/>
          <p:nvPr/>
        </p:nvCxnSpPr>
        <p:spPr>
          <a:xfrm flipV="1">
            <a:off x="850900" y="1852613"/>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74700" y="1852613"/>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50900" y="1852613"/>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4460" name="TextBox 13"/>
          <p:cNvSpPr txBox="1">
            <a:spLocks noChangeArrowheads="1"/>
          </p:cNvSpPr>
          <p:nvPr/>
        </p:nvSpPr>
        <p:spPr bwMode="auto">
          <a:xfrm>
            <a:off x="393700" y="2690813"/>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РЧ вход</a:t>
            </a:r>
            <a:endParaRPr lang="en-US" sz="1400">
              <a:latin typeface="Calibri" pitchFamily="34" charset="0"/>
            </a:endParaRPr>
          </a:p>
        </p:txBody>
      </p:sp>
      <p:pic>
        <p:nvPicPr>
          <p:cNvPr id="1044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952875"/>
            <a:ext cx="18288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205413"/>
            <a:ext cx="18288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4229100"/>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714875"/>
            <a:ext cx="914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4141788"/>
            <a:ext cx="9144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a:off x="2209800" y="3071813"/>
            <a:ext cx="0" cy="8810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446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4672013"/>
            <a:ext cx="1828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4038600" y="2157413"/>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04469" name="TextBox 22"/>
          <p:cNvSpPr txBox="1">
            <a:spLocks noChangeArrowheads="1"/>
          </p:cNvSpPr>
          <p:nvPr/>
        </p:nvSpPr>
        <p:spPr bwMode="auto">
          <a:xfrm>
            <a:off x="4419600" y="216852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E8267D</a:t>
            </a:r>
          </a:p>
        </p:txBody>
      </p:sp>
      <p:sp>
        <p:nvSpPr>
          <p:cNvPr id="104470" name="TextBox 23"/>
          <p:cNvSpPr txBox="1">
            <a:spLocks noChangeArrowheads="1"/>
          </p:cNvSpPr>
          <p:nvPr/>
        </p:nvSpPr>
        <p:spPr bwMode="auto">
          <a:xfrm>
            <a:off x="4273550" y="2614613"/>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200">
                <a:latin typeface="Calibri" pitchFamily="34" charset="0"/>
              </a:rPr>
              <a:t>Опции 544, </a:t>
            </a:r>
            <a:r>
              <a:rPr lang="en-US" sz="1200">
                <a:latin typeface="Calibri" pitchFamily="34" charset="0"/>
              </a:rPr>
              <a:t>016</a:t>
            </a:r>
          </a:p>
        </p:txBody>
      </p:sp>
      <p:sp>
        <p:nvSpPr>
          <p:cNvPr id="25" name="Rectangle 24"/>
          <p:cNvSpPr/>
          <p:nvPr/>
        </p:nvSpPr>
        <p:spPr>
          <a:xfrm>
            <a:off x="4108450" y="4672013"/>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a:solidFill>
                  <a:srgbClr val="FFFFFF"/>
                </a:solidFill>
              </a:rPr>
              <a:t>00</a:t>
            </a:r>
            <a:endParaRPr lang="en-US">
              <a:solidFill>
                <a:srgbClr val="FFFFFF"/>
              </a:solidFill>
            </a:endParaRPr>
          </a:p>
        </p:txBody>
      </p:sp>
      <p:cxnSp>
        <p:nvCxnSpPr>
          <p:cNvPr id="26" name="Straight Arrow Connector 25"/>
          <p:cNvCxnSpPr/>
          <p:nvPr/>
        </p:nvCxnSpPr>
        <p:spPr>
          <a:xfrm>
            <a:off x="3124200" y="5053013"/>
            <a:ext cx="8382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4473" name="TextBox 26"/>
          <p:cNvSpPr txBox="1">
            <a:spLocks noChangeArrowheads="1"/>
          </p:cNvSpPr>
          <p:nvPr/>
        </p:nvSpPr>
        <p:spPr bwMode="auto">
          <a:xfrm>
            <a:off x="4572000" y="490061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N8241</a:t>
            </a:r>
          </a:p>
        </p:txBody>
      </p:sp>
      <p:cxnSp>
        <p:nvCxnSpPr>
          <p:cNvPr id="28" name="Straight Arrow Connector 27"/>
          <p:cNvCxnSpPr/>
          <p:nvPr/>
        </p:nvCxnSpPr>
        <p:spPr>
          <a:xfrm flipV="1">
            <a:off x="4267200" y="3071813"/>
            <a:ext cx="0" cy="1524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419600" y="3071813"/>
            <a:ext cx="0" cy="1524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486400" y="3071813"/>
            <a:ext cx="0" cy="1524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638800" y="3071813"/>
            <a:ext cx="0" cy="1524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876800" y="1471613"/>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800600" y="1471613"/>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876800" y="1471613"/>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4481" name="TextBox 34"/>
          <p:cNvSpPr txBox="1">
            <a:spLocks noChangeArrowheads="1"/>
          </p:cNvSpPr>
          <p:nvPr/>
        </p:nvSpPr>
        <p:spPr bwMode="auto">
          <a:xfrm>
            <a:off x="4953000" y="1624013"/>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РЧ выход</a:t>
            </a:r>
            <a:endParaRPr lang="en-US" sz="1400">
              <a:latin typeface="Calibri" pitchFamily="34" charset="0"/>
            </a:endParaRPr>
          </a:p>
        </p:txBody>
      </p:sp>
      <p:sp>
        <p:nvSpPr>
          <p:cNvPr id="104482" name="TextBox 35"/>
          <p:cNvSpPr txBox="1">
            <a:spLocks noChangeArrowheads="1"/>
          </p:cNvSpPr>
          <p:nvPr/>
        </p:nvSpPr>
        <p:spPr bwMode="auto">
          <a:xfrm>
            <a:off x="2209800" y="3300413"/>
            <a:ext cx="914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Файл</a:t>
            </a:r>
            <a:endParaRPr lang="en-US" sz="1400">
              <a:latin typeface="Calibri" pitchFamily="34" charset="0"/>
            </a:endParaRPr>
          </a:p>
          <a:p>
            <a:pPr algn="ctr" eaLnBrk="1" hangingPunct="1"/>
            <a:r>
              <a:rPr lang="ru-RU" sz="1400">
                <a:latin typeface="Calibri" pitchFamily="34" charset="0"/>
              </a:rPr>
              <a:t>сигнала</a:t>
            </a:r>
          </a:p>
        </p:txBody>
      </p:sp>
      <p:sp>
        <p:nvSpPr>
          <p:cNvPr id="104483" name="TextBox 36"/>
          <p:cNvSpPr txBox="1">
            <a:spLocks noChangeArrowheads="1"/>
          </p:cNvSpPr>
          <p:nvPr/>
        </p:nvSpPr>
        <p:spPr bwMode="auto">
          <a:xfrm>
            <a:off x="3048000" y="4452938"/>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Файл</a:t>
            </a:r>
            <a:endParaRPr lang="en-US" sz="1400">
              <a:latin typeface="Calibri" pitchFamily="34" charset="0"/>
            </a:endParaRPr>
          </a:p>
          <a:p>
            <a:pPr algn="ctr" eaLnBrk="1" hangingPunct="1"/>
            <a:r>
              <a:rPr lang="ru-RU" sz="1400">
                <a:latin typeface="Calibri" pitchFamily="34" charset="0"/>
              </a:rPr>
              <a:t>сигнала</a:t>
            </a:r>
          </a:p>
        </p:txBody>
      </p:sp>
      <p:sp>
        <p:nvSpPr>
          <p:cNvPr id="104484" name="TextBox 37"/>
          <p:cNvSpPr txBox="1">
            <a:spLocks noChangeArrowheads="1"/>
          </p:cNvSpPr>
          <p:nvPr/>
        </p:nvSpPr>
        <p:spPr bwMode="auto">
          <a:xfrm>
            <a:off x="4495800" y="3681413"/>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Calibri" pitchFamily="34" charset="0"/>
              </a:rPr>
              <a:t>I</a:t>
            </a:r>
          </a:p>
        </p:txBody>
      </p:sp>
      <p:sp>
        <p:nvSpPr>
          <p:cNvPr id="104485" name="TextBox 38"/>
          <p:cNvSpPr txBox="1">
            <a:spLocks noChangeArrowheads="1"/>
          </p:cNvSpPr>
          <p:nvPr/>
        </p:nvSpPr>
        <p:spPr bwMode="auto">
          <a:xfrm>
            <a:off x="4953000" y="3681413"/>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Calibri" pitchFamily="34" charset="0"/>
              </a:rPr>
              <a:t>Q</a:t>
            </a:r>
          </a:p>
        </p:txBody>
      </p:sp>
      <p:sp>
        <p:nvSpPr>
          <p:cNvPr id="104486" name="TextBox 39"/>
          <p:cNvSpPr txBox="1">
            <a:spLocks noChangeArrowheads="1"/>
          </p:cNvSpPr>
          <p:nvPr/>
        </p:nvSpPr>
        <p:spPr bwMode="auto">
          <a:xfrm>
            <a:off x="4343400" y="398621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Компоненты сигнала</a:t>
            </a:r>
            <a:endParaRPr lang="en-US" sz="1200">
              <a:latin typeface="Calibri" pitchFamily="34" charset="0"/>
            </a:endParaRPr>
          </a:p>
        </p:txBody>
      </p:sp>
      <p:sp>
        <p:nvSpPr>
          <p:cNvPr id="104487" name="TextBox 40"/>
          <p:cNvSpPr txBox="1">
            <a:spLocks noChangeArrowheads="1"/>
          </p:cNvSpPr>
          <p:nvPr/>
        </p:nvSpPr>
        <p:spPr bwMode="auto">
          <a:xfrm>
            <a:off x="4343400" y="5586413"/>
            <a:ext cx="1447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Генератор произвольной формы</a:t>
            </a:r>
            <a:endParaRPr lang="en-US" sz="1400">
              <a:latin typeface="Calibri" pitchFamily="34" charset="0"/>
            </a:endParaRPr>
          </a:p>
        </p:txBody>
      </p:sp>
      <p:sp>
        <p:nvSpPr>
          <p:cNvPr id="104488" name="TextBox 41"/>
          <p:cNvSpPr txBox="1">
            <a:spLocks noChangeArrowheads="1"/>
          </p:cNvSpPr>
          <p:nvPr/>
        </p:nvSpPr>
        <p:spPr bwMode="auto">
          <a:xfrm>
            <a:off x="1295400" y="5738813"/>
            <a:ext cx="182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Приложение </a:t>
            </a:r>
            <a:endParaRPr lang="en-US" sz="1400">
              <a:latin typeface="Calibri" pitchFamily="34" charset="0"/>
            </a:endParaRPr>
          </a:p>
          <a:p>
            <a:pPr eaLnBrk="1" hangingPunct="1"/>
            <a:r>
              <a:rPr lang="en-US" sz="1400">
                <a:latin typeface="Calibri" pitchFamily="34" charset="0"/>
              </a:rPr>
              <a:t>W2004 </a:t>
            </a:r>
            <a:r>
              <a:rPr lang="ru-RU" sz="1400">
                <a:latin typeface="Calibri" pitchFamily="34" charset="0"/>
              </a:rPr>
              <a:t>или </a:t>
            </a:r>
            <a:r>
              <a:rPr lang="en-US" sz="1400">
                <a:latin typeface="Calibri" pitchFamily="34" charset="0"/>
              </a:rPr>
              <a:t>Matlab</a:t>
            </a:r>
          </a:p>
        </p:txBody>
      </p:sp>
      <p:sp>
        <p:nvSpPr>
          <p:cNvPr id="4137" name="TextBox 42"/>
          <p:cNvSpPr txBox="1">
            <a:spLocks noChangeArrowheads="1"/>
          </p:cNvSpPr>
          <p:nvPr/>
        </p:nvSpPr>
        <p:spPr bwMode="auto">
          <a:xfrm>
            <a:off x="676275" y="349250"/>
            <a:ext cx="511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b="1" i="1"/>
              <a:t>Полоса анализа 160 МГц</a:t>
            </a:r>
            <a:endParaRPr lang="en-US" b="1" i="1"/>
          </a:p>
        </p:txBody>
      </p:sp>
      <p:sp>
        <p:nvSpPr>
          <p:cNvPr id="104490" name="TextBox 43"/>
          <p:cNvSpPr txBox="1">
            <a:spLocks noChangeArrowheads="1"/>
          </p:cNvSpPr>
          <p:nvPr/>
        </p:nvSpPr>
        <p:spPr bwMode="auto">
          <a:xfrm>
            <a:off x="1295400" y="762000"/>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Анализатор спектра</a:t>
            </a:r>
            <a:endParaRPr lang="en-US" sz="1200">
              <a:latin typeface="Calibri" pitchFamily="34" charset="0"/>
            </a:endParaRPr>
          </a:p>
        </p:txBody>
      </p:sp>
      <p:sp>
        <p:nvSpPr>
          <p:cNvPr id="104491" name="TextBox 44"/>
          <p:cNvSpPr txBox="1">
            <a:spLocks noChangeArrowheads="1"/>
          </p:cNvSpPr>
          <p:nvPr/>
        </p:nvSpPr>
        <p:spPr bwMode="auto">
          <a:xfrm>
            <a:off x="6477000" y="31242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Векторный генератор сигналов (44 ГГц)</a:t>
            </a:r>
            <a:endParaRPr lang="en-US" sz="1200">
              <a:latin typeface="Calibri" pitchFamily="34" charset="0"/>
            </a:endParaRPr>
          </a:p>
        </p:txBody>
      </p:sp>
    </p:spTree>
    <p:extLst>
      <p:ext uri="{BB962C8B-B14F-4D97-AF65-F5344CB8AC3E}">
        <p14:creationId xmlns:p14="http://schemas.microsoft.com/office/powerpoint/2010/main" val="497874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1242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425575"/>
            <a:ext cx="1689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092575"/>
            <a:ext cx="18288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343525"/>
            <a:ext cx="1828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4367213"/>
            <a:ext cx="914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852988"/>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4281488"/>
            <a:ext cx="914400"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1" name="TextBox 11"/>
          <p:cNvSpPr txBox="1">
            <a:spLocks noChangeArrowheads="1"/>
          </p:cNvSpPr>
          <p:nvPr/>
        </p:nvSpPr>
        <p:spPr bwMode="auto">
          <a:xfrm>
            <a:off x="685800" y="5795963"/>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Приложение </a:t>
            </a:r>
            <a:endParaRPr lang="en-US" sz="1400">
              <a:latin typeface="Calibri" pitchFamily="34" charset="0"/>
            </a:endParaRPr>
          </a:p>
          <a:p>
            <a:pPr eaLnBrk="1" hangingPunct="1"/>
            <a:r>
              <a:rPr lang="en-US" sz="1400">
                <a:latin typeface="Calibri" pitchFamily="34" charset="0"/>
              </a:rPr>
              <a:t>W2004 </a:t>
            </a:r>
            <a:r>
              <a:rPr lang="ru-RU" sz="1400">
                <a:latin typeface="Calibri" pitchFamily="34" charset="0"/>
              </a:rPr>
              <a:t>или </a:t>
            </a:r>
            <a:r>
              <a:rPr lang="en-US" sz="1400">
                <a:latin typeface="Calibri" pitchFamily="34" charset="0"/>
              </a:rPr>
              <a:t>Matlab</a:t>
            </a:r>
          </a:p>
        </p:txBody>
      </p:sp>
      <p:sp>
        <p:nvSpPr>
          <p:cNvPr id="13" name="Rectangle 12"/>
          <p:cNvSpPr/>
          <p:nvPr/>
        </p:nvSpPr>
        <p:spPr>
          <a:xfrm>
            <a:off x="673100" y="1436688"/>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05483" name="TextBox 16"/>
          <p:cNvSpPr txBox="1">
            <a:spLocks noChangeArrowheads="1"/>
          </p:cNvSpPr>
          <p:nvPr/>
        </p:nvSpPr>
        <p:spPr bwMode="auto">
          <a:xfrm>
            <a:off x="900113" y="1436688"/>
            <a:ext cx="1462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N9030A</a:t>
            </a:r>
          </a:p>
        </p:txBody>
      </p:sp>
      <p:cxnSp>
        <p:nvCxnSpPr>
          <p:cNvPr id="18" name="Straight Connector 17"/>
          <p:cNvCxnSpPr>
            <a:stCxn id="105483" idx="0"/>
          </p:cNvCxnSpPr>
          <p:nvPr/>
        </p:nvCxnSpPr>
        <p:spPr>
          <a:xfrm flipH="1" flipV="1">
            <a:off x="1593850" y="815975"/>
            <a:ext cx="36513" cy="62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517650" y="81597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593850" y="81597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487" name="TextBox 20"/>
          <p:cNvSpPr txBox="1">
            <a:spLocks noChangeArrowheads="1"/>
          </p:cNvSpPr>
          <p:nvPr/>
        </p:nvSpPr>
        <p:spPr bwMode="auto">
          <a:xfrm>
            <a:off x="603250" y="892175"/>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РЧ вход</a:t>
            </a:r>
            <a:endParaRPr lang="en-US" sz="1400">
              <a:latin typeface="Calibri" pitchFamily="34" charset="0"/>
            </a:endParaRPr>
          </a:p>
        </p:txBody>
      </p:sp>
      <p:sp>
        <p:nvSpPr>
          <p:cNvPr id="23" name="Rectangle 22"/>
          <p:cNvSpPr/>
          <p:nvPr/>
        </p:nvSpPr>
        <p:spPr>
          <a:xfrm>
            <a:off x="679450" y="2873375"/>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24" name="Rectangle 23"/>
          <p:cNvSpPr/>
          <p:nvPr/>
        </p:nvSpPr>
        <p:spPr>
          <a:xfrm>
            <a:off x="762000" y="3254375"/>
            <a:ext cx="1600200" cy="381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25" name="TextBox 24"/>
          <p:cNvSpPr txBox="1"/>
          <p:nvPr/>
        </p:nvSpPr>
        <p:spPr>
          <a:xfrm>
            <a:off x="685800" y="3254375"/>
            <a:ext cx="1676400" cy="415925"/>
          </a:xfrm>
          <a:prstGeom prst="rect">
            <a:avLst/>
          </a:prstGeom>
          <a:noFill/>
        </p:spPr>
        <p:txBody>
          <a:bodyPr>
            <a:spAutoFit/>
          </a:bodyPr>
          <a:lstStyle/>
          <a:p>
            <a:pPr algn="ctr" fontAlgn="auto">
              <a:spcBef>
                <a:spcPts val="0"/>
              </a:spcBef>
              <a:spcAft>
                <a:spcPts val="0"/>
              </a:spcAft>
              <a:defRPr/>
            </a:pPr>
            <a:r>
              <a:rPr lang="ru-RU" sz="1050" dirty="0">
                <a:latin typeface="+mn-lt"/>
              </a:rPr>
              <a:t>Приложение векторгого анализа </a:t>
            </a:r>
            <a:r>
              <a:rPr lang="en-US" sz="1050" dirty="0">
                <a:latin typeface="+mn-lt"/>
              </a:rPr>
              <a:t>89601A</a:t>
            </a:r>
          </a:p>
        </p:txBody>
      </p:sp>
      <p:sp>
        <p:nvSpPr>
          <p:cNvPr id="105491" name="TextBox 25"/>
          <p:cNvSpPr txBox="1">
            <a:spLocks noChangeArrowheads="1"/>
          </p:cNvSpPr>
          <p:nvPr/>
        </p:nvSpPr>
        <p:spPr bwMode="auto">
          <a:xfrm>
            <a:off x="762000" y="2886075"/>
            <a:ext cx="1365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DSO9254</a:t>
            </a:r>
          </a:p>
        </p:txBody>
      </p:sp>
      <p:cxnSp>
        <p:nvCxnSpPr>
          <p:cNvPr id="27" name="Straight Arrow Connector 26"/>
          <p:cNvCxnSpPr/>
          <p:nvPr/>
        </p:nvCxnSpPr>
        <p:spPr>
          <a:xfrm>
            <a:off x="1593850" y="2351088"/>
            <a:ext cx="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493" name="TextBox 27"/>
          <p:cNvSpPr txBox="1">
            <a:spLocks noChangeArrowheads="1"/>
          </p:cNvSpPr>
          <p:nvPr/>
        </p:nvSpPr>
        <p:spPr bwMode="auto">
          <a:xfrm>
            <a:off x="1517650" y="2351088"/>
            <a:ext cx="914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РЧ сигнал</a:t>
            </a:r>
            <a:endParaRPr lang="en-US" sz="1400">
              <a:latin typeface="Calibri" pitchFamily="34" charset="0"/>
            </a:endParaRPr>
          </a:p>
        </p:txBody>
      </p:sp>
      <p:sp>
        <p:nvSpPr>
          <p:cNvPr id="105494" name="TextBox 31"/>
          <p:cNvSpPr txBox="1">
            <a:spLocks noChangeArrowheads="1"/>
          </p:cNvSpPr>
          <p:nvPr/>
        </p:nvSpPr>
        <p:spPr bwMode="auto">
          <a:xfrm>
            <a:off x="1136650" y="1966913"/>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Выход ПЧ</a:t>
            </a:r>
          </a:p>
        </p:txBody>
      </p:sp>
      <p:cxnSp>
        <p:nvCxnSpPr>
          <p:cNvPr id="33" name="Straight Arrow Connector 32"/>
          <p:cNvCxnSpPr/>
          <p:nvPr/>
        </p:nvCxnSpPr>
        <p:spPr>
          <a:xfrm>
            <a:off x="1600200" y="3711575"/>
            <a:ext cx="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5496" name="Picture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1349375"/>
            <a:ext cx="20574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7"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3946525"/>
            <a:ext cx="1828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4800600" y="1425575"/>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05499" name="TextBox 36"/>
          <p:cNvSpPr txBox="1">
            <a:spLocks noChangeArrowheads="1"/>
          </p:cNvSpPr>
          <p:nvPr/>
        </p:nvSpPr>
        <p:spPr bwMode="auto">
          <a:xfrm>
            <a:off x="5105400" y="1438275"/>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E8267D</a:t>
            </a:r>
          </a:p>
        </p:txBody>
      </p:sp>
      <p:sp>
        <p:nvSpPr>
          <p:cNvPr id="105500" name="TextBox 37"/>
          <p:cNvSpPr txBox="1">
            <a:spLocks noChangeArrowheads="1"/>
          </p:cNvSpPr>
          <p:nvPr/>
        </p:nvSpPr>
        <p:spPr bwMode="auto">
          <a:xfrm>
            <a:off x="5035550" y="1882775"/>
            <a:ext cx="1295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200">
                <a:latin typeface="Calibri" pitchFamily="34" charset="0"/>
              </a:rPr>
              <a:t>Опции 544, </a:t>
            </a:r>
            <a:r>
              <a:rPr lang="en-US" sz="1200">
                <a:latin typeface="Calibri" pitchFamily="34" charset="0"/>
              </a:rPr>
              <a:t>016</a:t>
            </a:r>
          </a:p>
        </p:txBody>
      </p:sp>
      <p:sp>
        <p:nvSpPr>
          <p:cNvPr id="39" name="Rectangle 38"/>
          <p:cNvSpPr/>
          <p:nvPr/>
        </p:nvSpPr>
        <p:spPr>
          <a:xfrm>
            <a:off x="4870450" y="3940175"/>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a:solidFill>
                  <a:srgbClr val="FFFFFF"/>
                </a:solidFill>
              </a:rPr>
              <a:t>00</a:t>
            </a:r>
            <a:endParaRPr lang="en-US">
              <a:solidFill>
                <a:srgbClr val="FFFFFF"/>
              </a:solidFill>
            </a:endParaRPr>
          </a:p>
        </p:txBody>
      </p:sp>
      <p:sp>
        <p:nvSpPr>
          <p:cNvPr id="105502" name="TextBox 39"/>
          <p:cNvSpPr txBox="1">
            <a:spLocks noChangeArrowheads="1"/>
          </p:cNvSpPr>
          <p:nvPr/>
        </p:nvSpPr>
        <p:spPr bwMode="auto">
          <a:xfrm>
            <a:off x="5219700" y="416401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N8241</a:t>
            </a:r>
          </a:p>
        </p:txBody>
      </p:sp>
      <p:cxnSp>
        <p:nvCxnSpPr>
          <p:cNvPr id="41" name="Straight Arrow Connector 40"/>
          <p:cNvCxnSpPr/>
          <p:nvPr/>
        </p:nvCxnSpPr>
        <p:spPr>
          <a:xfrm flipV="1">
            <a:off x="5029200" y="2339975"/>
            <a:ext cx="0" cy="1524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181600" y="2339975"/>
            <a:ext cx="0" cy="1524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6248400" y="2339975"/>
            <a:ext cx="0" cy="1524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6400800" y="2339975"/>
            <a:ext cx="0" cy="1524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638800" y="739775"/>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62600" y="73977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638800" y="73977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510" name="TextBox 47"/>
          <p:cNvSpPr txBox="1">
            <a:spLocks noChangeArrowheads="1"/>
          </p:cNvSpPr>
          <p:nvPr/>
        </p:nvSpPr>
        <p:spPr bwMode="auto">
          <a:xfrm>
            <a:off x="5715000" y="892175"/>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РЧ выход</a:t>
            </a:r>
            <a:endParaRPr lang="en-US" sz="1400">
              <a:latin typeface="Calibri" pitchFamily="34" charset="0"/>
            </a:endParaRPr>
          </a:p>
        </p:txBody>
      </p:sp>
      <p:sp>
        <p:nvSpPr>
          <p:cNvPr id="105511" name="TextBox 48"/>
          <p:cNvSpPr txBox="1">
            <a:spLocks noChangeArrowheads="1"/>
          </p:cNvSpPr>
          <p:nvPr/>
        </p:nvSpPr>
        <p:spPr bwMode="auto">
          <a:xfrm>
            <a:off x="5257800" y="2949575"/>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Calibri" pitchFamily="34" charset="0"/>
              </a:rPr>
              <a:t>I</a:t>
            </a:r>
          </a:p>
        </p:txBody>
      </p:sp>
      <p:sp>
        <p:nvSpPr>
          <p:cNvPr id="105512" name="TextBox 49"/>
          <p:cNvSpPr txBox="1">
            <a:spLocks noChangeArrowheads="1"/>
          </p:cNvSpPr>
          <p:nvPr/>
        </p:nvSpPr>
        <p:spPr bwMode="auto">
          <a:xfrm>
            <a:off x="5715000" y="2949575"/>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Calibri" pitchFamily="34" charset="0"/>
              </a:rPr>
              <a:t>Q</a:t>
            </a:r>
          </a:p>
        </p:txBody>
      </p:sp>
      <p:sp>
        <p:nvSpPr>
          <p:cNvPr id="105513" name="TextBox 50"/>
          <p:cNvSpPr txBox="1">
            <a:spLocks noChangeArrowheads="1"/>
          </p:cNvSpPr>
          <p:nvPr/>
        </p:nvSpPr>
        <p:spPr bwMode="auto">
          <a:xfrm>
            <a:off x="5105400" y="325437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Компоненты сигнала</a:t>
            </a:r>
            <a:endParaRPr lang="en-US" sz="1200">
              <a:latin typeface="Calibri" pitchFamily="34" charset="0"/>
            </a:endParaRPr>
          </a:p>
        </p:txBody>
      </p:sp>
      <p:sp>
        <p:nvSpPr>
          <p:cNvPr id="105514" name="TextBox 51"/>
          <p:cNvSpPr txBox="1">
            <a:spLocks noChangeArrowheads="1"/>
          </p:cNvSpPr>
          <p:nvPr/>
        </p:nvSpPr>
        <p:spPr bwMode="auto">
          <a:xfrm>
            <a:off x="5105400" y="4854575"/>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Генератор произвольной формы</a:t>
            </a:r>
            <a:endParaRPr lang="en-US" sz="1400">
              <a:latin typeface="Calibri" pitchFamily="34" charset="0"/>
            </a:endParaRPr>
          </a:p>
        </p:txBody>
      </p:sp>
      <p:cxnSp>
        <p:nvCxnSpPr>
          <p:cNvPr id="60" name="Straight Arrow Connector 59"/>
          <p:cNvCxnSpPr/>
          <p:nvPr/>
        </p:nvCxnSpPr>
        <p:spPr>
          <a:xfrm>
            <a:off x="2514600" y="4549775"/>
            <a:ext cx="2209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516" name="TextBox 60"/>
          <p:cNvSpPr txBox="1">
            <a:spLocks noChangeArrowheads="1"/>
          </p:cNvSpPr>
          <p:nvPr/>
        </p:nvSpPr>
        <p:spPr bwMode="auto">
          <a:xfrm>
            <a:off x="3200400" y="4625975"/>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Файл</a:t>
            </a:r>
            <a:endParaRPr lang="en-US" sz="1400">
              <a:latin typeface="Calibri" pitchFamily="34" charset="0"/>
            </a:endParaRPr>
          </a:p>
          <a:p>
            <a:pPr algn="ctr" eaLnBrk="1" hangingPunct="1"/>
            <a:r>
              <a:rPr lang="ru-RU" sz="1400">
                <a:latin typeface="Calibri" pitchFamily="34" charset="0"/>
              </a:rPr>
              <a:t>сигнала</a:t>
            </a:r>
          </a:p>
        </p:txBody>
      </p:sp>
      <p:sp>
        <p:nvSpPr>
          <p:cNvPr id="5165" name="TextBox 62"/>
          <p:cNvSpPr txBox="1">
            <a:spLocks noChangeArrowheads="1"/>
          </p:cNvSpPr>
          <p:nvPr/>
        </p:nvSpPr>
        <p:spPr bwMode="auto">
          <a:xfrm>
            <a:off x="685800" y="304800"/>
            <a:ext cx="5143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b="1" i="1"/>
              <a:t>Полоса анализа </a:t>
            </a:r>
            <a:r>
              <a:rPr lang="en-US" b="1" i="1"/>
              <a:t>900</a:t>
            </a:r>
            <a:r>
              <a:rPr lang="ru-RU" b="1" i="1"/>
              <a:t> МГц</a:t>
            </a:r>
            <a:endParaRPr lang="en-US" b="1" i="1"/>
          </a:p>
        </p:txBody>
      </p:sp>
      <p:sp>
        <p:nvSpPr>
          <p:cNvPr id="105518" name="TextBox 64"/>
          <p:cNvSpPr txBox="1">
            <a:spLocks noChangeArrowheads="1"/>
          </p:cNvSpPr>
          <p:nvPr/>
        </p:nvSpPr>
        <p:spPr bwMode="auto">
          <a:xfrm>
            <a:off x="7162800" y="25146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Векторный генератор сигналов (44 ГГц)</a:t>
            </a:r>
            <a:endParaRPr lang="en-US" sz="1200">
              <a:latin typeface="Calibri" pitchFamily="34" charset="0"/>
            </a:endParaRPr>
          </a:p>
        </p:txBody>
      </p:sp>
      <p:sp>
        <p:nvSpPr>
          <p:cNvPr id="105519" name="TextBox 65"/>
          <p:cNvSpPr txBox="1">
            <a:spLocks noChangeArrowheads="1"/>
          </p:cNvSpPr>
          <p:nvPr/>
        </p:nvSpPr>
        <p:spPr bwMode="auto">
          <a:xfrm>
            <a:off x="2743200" y="2662238"/>
            <a:ext cx="160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Цифровой осциллограф 2.5 ГГц</a:t>
            </a:r>
            <a:endParaRPr lang="en-US" sz="1200">
              <a:latin typeface="Calibri" pitchFamily="34" charset="0"/>
            </a:endParaRPr>
          </a:p>
        </p:txBody>
      </p:sp>
      <p:sp>
        <p:nvSpPr>
          <p:cNvPr id="105520" name="TextBox 66"/>
          <p:cNvSpPr txBox="1">
            <a:spLocks noChangeArrowheads="1"/>
          </p:cNvSpPr>
          <p:nvPr/>
        </p:nvSpPr>
        <p:spPr bwMode="auto">
          <a:xfrm>
            <a:off x="2743200" y="1019175"/>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Анализатор спектра</a:t>
            </a:r>
            <a:endParaRPr lang="en-US" sz="1200">
              <a:latin typeface="Calibri" pitchFamily="34" charset="0"/>
            </a:endParaRPr>
          </a:p>
        </p:txBody>
      </p:sp>
    </p:spTree>
    <p:extLst>
      <p:ext uri="{BB962C8B-B14F-4D97-AF65-F5344CB8AC3E}">
        <p14:creationId xmlns:p14="http://schemas.microsoft.com/office/powerpoint/2010/main" val="953453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8" y="4175125"/>
            <a:ext cx="18288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567363"/>
            <a:ext cx="17526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591050"/>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5076825"/>
            <a:ext cx="914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505325"/>
            <a:ext cx="91440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Box 10"/>
          <p:cNvSpPr txBox="1">
            <a:spLocks noChangeArrowheads="1"/>
          </p:cNvSpPr>
          <p:nvPr/>
        </p:nvSpPr>
        <p:spPr bwMode="auto">
          <a:xfrm>
            <a:off x="685800" y="6029325"/>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Приложение </a:t>
            </a:r>
            <a:endParaRPr lang="en-US" sz="1400">
              <a:latin typeface="Calibri" pitchFamily="34" charset="0"/>
            </a:endParaRPr>
          </a:p>
          <a:p>
            <a:pPr eaLnBrk="1" hangingPunct="1"/>
            <a:r>
              <a:rPr lang="en-US" sz="1400">
                <a:latin typeface="Calibri" pitchFamily="34" charset="0"/>
              </a:rPr>
              <a:t>W2004 </a:t>
            </a:r>
            <a:r>
              <a:rPr lang="ru-RU" sz="1400">
                <a:latin typeface="Calibri" pitchFamily="34" charset="0"/>
              </a:rPr>
              <a:t>или </a:t>
            </a:r>
            <a:r>
              <a:rPr lang="en-US" sz="1400">
                <a:latin typeface="Calibri" pitchFamily="34" charset="0"/>
              </a:rPr>
              <a:t>Matlab</a:t>
            </a:r>
          </a:p>
        </p:txBody>
      </p:sp>
      <p:cxnSp>
        <p:nvCxnSpPr>
          <p:cNvPr id="14" name="Straight Connector 13"/>
          <p:cNvCxnSpPr/>
          <p:nvPr/>
        </p:nvCxnSpPr>
        <p:spPr>
          <a:xfrm flipV="1">
            <a:off x="1600200" y="762000"/>
            <a:ext cx="0" cy="533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0" y="762000"/>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600200" y="762000"/>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6508" name="TextBox 16"/>
          <p:cNvSpPr txBox="1">
            <a:spLocks noChangeArrowheads="1"/>
          </p:cNvSpPr>
          <p:nvPr/>
        </p:nvSpPr>
        <p:spPr bwMode="auto">
          <a:xfrm>
            <a:off x="762000" y="892175"/>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РЧ вход</a:t>
            </a:r>
            <a:endParaRPr lang="en-US" sz="1400">
              <a:latin typeface="Calibri" pitchFamily="34" charset="0"/>
            </a:endParaRPr>
          </a:p>
        </p:txBody>
      </p:sp>
      <p:sp>
        <p:nvSpPr>
          <p:cNvPr id="18" name="Rectangle 17"/>
          <p:cNvSpPr/>
          <p:nvPr/>
        </p:nvSpPr>
        <p:spPr>
          <a:xfrm>
            <a:off x="685800" y="2949575"/>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9" name="Rectangle 18"/>
          <p:cNvSpPr/>
          <p:nvPr/>
        </p:nvSpPr>
        <p:spPr>
          <a:xfrm>
            <a:off x="762000" y="3505200"/>
            <a:ext cx="1600200" cy="381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20" name="TextBox 19"/>
          <p:cNvSpPr txBox="1"/>
          <p:nvPr/>
        </p:nvSpPr>
        <p:spPr>
          <a:xfrm>
            <a:off x="685800" y="3411538"/>
            <a:ext cx="1676400" cy="415925"/>
          </a:xfrm>
          <a:prstGeom prst="rect">
            <a:avLst/>
          </a:prstGeom>
          <a:noFill/>
        </p:spPr>
        <p:txBody>
          <a:bodyPr>
            <a:spAutoFit/>
          </a:bodyPr>
          <a:lstStyle/>
          <a:p>
            <a:pPr algn="ctr" fontAlgn="auto">
              <a:spcBef>
                <a:spcPts val="0"/>
              </a:spcBef>
              <a:spcAft>
                <a:spcPts val="0"/>
              </a:spcAft>
              <a:defRPr/>
            </a:pPr>
            <a:r>
              <a:rPr lang="ru-RU" sz="1050" dirty="0">
                <a:latin typeface="+mn-lt"/>
              </a:rPr>
              <a:t>Приложение векторгого анализа </a:t>
            </a:r>
            <a:r>
              <a:rPr lang="en-US" sz="1050" dirty="0">
                <a:latin typeface="+mn-lt"/>
              </a:rPr>
              <a:t>89601B</a:t>
            </a:r>
          </a:p>
        </p:txBody>
      </p:sp>
      <p:sp>
        <p:nvSpPr>
          <p:cNvPr id="106512" name="TextBox 20"/>
          <p:cNvSpPr txBox="1">
            <a:spLocks noChangeArrowheads="1"/>
          </p:cNvSpPr>
          <p:nvPr/>
        </p:nvSpPr>
        <p:spPr bwMode="auto">
          <a:xfrm>
            <a:off x="871538" y="3024188"/>
            <a:ext cx="1387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DSO9254</a:t>
            </a:r>
          </a:p>
        </p:txBody>
      </p:sp>
      <p:cxnSp>
        <p:nvCxnSpPr>
          <p:cNvPr id="22" name="Straight Arrow Connector 21"/>
          <p:cNvCxnSpPr/>
          <p:nvPr/>
        </p:nvCxnSpPr>
        <p:spPr>
          <a:xfrm>
            <a:off x="1066800" y="1905000"/>
            <a:ext cx="0" cy="12303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00200" y="3962400"/>
            <a:ext cx="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6515"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800" y="1349375"/>
            <a:ext cx="20574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4800600" y="1425575"/>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06517" name="TextBox 28"/>
          <p:cNvSpPr txBox="1">
            <a:spLocks noChangeArrowheads="1"/>
          </p:cNvSpPr>
          <p:nvPr/>
        </p:nvSpPr>
        <p:spPr bwMode="auto">
          <a:xfrm>
            <a:off x="5035550" y="1438275"/>
            <a:ext cx="1212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E8267D</a:t>
            </a:r>
          </a:p>
        </p:txBody>
      </p:sp>
      <p:sp>
        <p:nvSpPr>
          <p:cNvPr id="106518" name="TextBox 29"/>
          <p:cNvSpPr txBox="1">
            <a:spLocks noChangeArrowheads="1"/>
          </p:cNvSpPr>
          <p:nvPr/>
        </p:nvSpPr>
        <p:spPr bwMode="auto">
          <a:xfrm>
            <a:off x="5035550" y="1882775"/>
            <a:ext cx="1295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200">
                <a:latin typeface="Calibri" pitchFamily="34" charset="0"/>
              </a:rPr>
              <a:t>Опции 544, </a:t>
            </a:r>
            <a:r>
              <a:rPr lang="en-US" sz="1200">
                <a:latin typeface="Calibri" pitchFamily="34" charset="0"/>
              </a:rPr>
              <a:t>016</a:t>
            </a:r>
          </a:p>
        </p:txBody>
      </p:sp>
      <p:sp>
        <p:nvSpPr>
          <p:cNvPr id="31" name="Rectangle 30"/>
          <p:cNvSpPr/>
          <p:nvPr/>
        </p:nvSpPr>
        <p:spPr>
          <a:xfrm>
            <a:off x="4870450" y="4267200"/>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a:solidFill>
                  <a:srgbClr val="FFFFFF"/>
                </a:solidFill>
              </a:rPr>
              <a:t>00</a:t>
            </a:r>
            <a:endParaRPr lang="en-US">
              <a:solidFill>
                <a:srgbClr val="FFFFFF"/>
              </a:solidFill>
            </a:endParaRPr>
          </a:p>
        </p:txBody>
      </p:sp>
      <p:sp>
        <p:nvSpPr>
          <p:cNvPr id="106520" name="TextBox 31"/>
          <p:cNvSpPr txBox="1">
            <a:spLocks noChangeArrowheads="1"/>
          </p:cNvSpPr>
          <p:nvPr/>
        </p:nvSpPr>
        <p:spPr bwMode="auto">
          <a:xfrm>
            <a:off x="5187950" y="4479925"/>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M8</a:t>
            </a:r>
            <a:r>
              <a:rPr lang="ru-RU" b="1">
                <a:latin typeface="Calibri" pitchFamily="34" charset="0"/>
              </a:rPr>
              <a:t>190</a:t>
            </a:r>
            <a:endParaRPr lang="en-US" b="1">
              <a:latin typeface="Calibri" pitchFamily="34" charset="0"/>
            </a:endParaRPr>
          </a:p>
        </p:txBody>
      </p:sp>
      <p:cxnSp>
        <p:nvCxnSpPr>
          <p:cNvPr id="33" name="Straight Arrow Connector 32"/>
          <p:cNvCxnSpPr/>
          <p:nvPr/>
        </p:nvCxnSpPr>
        <p:spPr>
          <a:xfrm flipV="1">
            <a:off x="5029200" y="2339975"/>
            <a:ext cx="0" cy="1851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5181600" y="2339975"/>
            <a:ext cx="0" cy="1851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248400" y="2339975"/>
            <a:ext cx="0" cy="1851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6400800" y="2339975"/>
            <a:ext cx="0" cy="1851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638800" y="739775"/>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562600" y="73977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638800" y="73977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6528" name="TextBox 39"/>
          <p:cNvSpPr txBox="1">
            <a:spLocks noChangeArrowheads="1"/>
          </p:cNvSpPr>
          <p:nvPr/>
        </p:nvSpPr>
        <p:spPr bwMode="auto">
          <a:xfrm>
            <a:off x="5715000" y="892175"/>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РЧ выход</a:t>
            </a:r>
            <a:endParaRPr lang="en-US" sz="1400">
              <a:latin typeface="Calibri" pitchFamily="34" charset="0"/>
            </a:endParaRPr>
          </a:p>
        </p:txBody>
      </p:sp>
      <p:sp>
        <p:nvSpPr>
          <p:cNvPr id="106529" name="TextBox 40"/>
          <p:cNvSpPr txBox="1">
            <a:spLocks noChangeArrowheads="1"/>
          </p:cNvSpPr>
          <p:nvPr/>
        </p:nvSpPr>
        <p:spPr bwMode="auto">
          <a:xfrm>
            <a:off x="5257800" y="2949575"/>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Calibri" pitchFamily="34" charset="0"/>
              </a:rPr>
              <a:t>I</a:t>
            </a:r>
          </a:p>
        </p:txBody>
      </p:sp>
      <p:sp>
        <p:nvSpPr>
          <p:cNvPr id="106530" name="TextBox 41"/>
          <p:cNvSpPr txBox="1">
            <a:spLocks noChangeArrowheads="1"/>
          </p:cNvSpPr>
          <p:nvPr/>
        </p:nvSpPr>
        <p:spPr bwMode="auto">
          <a:xfrm>
            <a:off x="5715000" y="2949575"/>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Calibri" pitchFamily="34" charset="0"/>
              </a:rPr>
              <a:t>Q</a:t>
            </a:r>
          </a:p>
        </p:txBody>
      </p:sp>
      <p:sp>
        <p:nvSpPr>
          <p:cNvPr id="106531" name="TextBox 42"/>
          <p:cNvSpPr txBox="1">
            <a:spLocks noChangeArrowheads="1"/>
          </p:cNvSpPr>
          <p:nvPr/>
        </p:nvSpPr>
        <p:spPr bwMode="auto">
          <a:xfrm>
            <a:off x="5105400" y="325437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Компоненты сигнала</a:t>
            </a:r>
            <a:endParaRPr lang="en-US" sz="1200">
              <a:latin typeface="Calibri" pitchFamily="34" charset="0"/>
            </a:endParaRPr>
          </a:p>
        </p:txBody>
      </p:sp>
      <p:sp>
        <p:nvSpPr>
          <p:cNvPr id="106532" name="TextBox 43"/>
          <p:cNvSpPr txBox="1">
            <a:spLocks noChangeArrowheads="1"/>
          </p:cNvSpPr>
          <p:nvPr/>
        </p:nvSpPr>
        <p:spPr bwMode="auto">
          <a:xfrm>
            <a:off x="4800600" y="5129213"/>
            <a:ext cx="1828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Генератор  сигналов произвольной формы </a:t>
            </a:r>
            <a:endParaRPr lang="en-US" sz="1400">
              <a:latin typeface="Calibri" pitchFamily="34" charset="0"/>
            </a:endParaRPr>
          </a:p>
        </p:txBody>
      </p:sp>
      <p:cxnSp>
        <p:nvCxnSpPr>
          <p:cNvPr id="45" name="Straight Arrow Connector 44"/>
          <p:cNvCxnSpPr/>
          <p:nvPr/>
        </p:nvCxnSpPr>
        <p:spPr>
          <a:xfrm>
            <a:off x="2514600" y="4800600"/>
            <a:ext cx="2209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6534" name="TextBox 45"/>
          <p:cNvSpPr txBox="1">
            <a:spLocks noChangeArrowheads="1"/>
          </p:cNvSpPr>
          <p:nvPr/>
        </p:nvSpPr>
        <p:spPr bwMode="auto">
          <a:xfrm>
            <a:off x="3200400" y="5038725"/>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Файл</a:t>
            </a:r>
            <a:endParaRPr lang="en-US" sz="1400">
              <a:latin typeface="Calibri" pitchFamily="34" charset="0"/>
            </a:endParaRPr>
          </a:p>
          <a:p>
            <a:pPr algn="ctr" eaLnBrk="1" hangingPunct="1"/>
            <a:r>
              <a:rPr lang="ru-RU" sz="1400">
                <a:latin typeface="Calibri" pitchFamily="34" charset="0"/>
              </a:rPr>
              <a:t>сигнала</a:t>
            </a:r>
          </a:p>
        </p:txBody>
      </p:sp>
      <p:sp>
        <p:nvSpPr>
          <p:cNvPr id="6183" name="TextBox 46"/>
          <p:cNvSpPr txBox="1">
            <a:spLocks noChangeArrowheads="1"/>
          </p:cNvSpPr>
          <p:nvPr/>
        </p:nvSpPr>
        <p:spPr bwMode="auto">
          <a:xfrm>
            <a:off x="539750" y="304800"/>
            <a:ext cx="4946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b="1" i="1"/>
              <a:t>Полоса анализа </a:t>
            </a:r>
            <a:r>
              <a:rPr lang="en-US" b="1" i="1"/>
              <a:t>1,5</a:t>
            </a:r>
            <a:r>
              <a:rPr lang="ru-RU" b="1" i="1"/>
              <a:t> ГГц</a:t>
            </a:r>
            <a:endParaRPr lang="en-US" b="1" i="1"/>
          </a:p>
        </p:txBody>
      </p:sp>
      <p:pic>
        <p:nvPicPr>
          <p:cNvPr id="106536" name="Picture 67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2185988"/>
            <a:ext cx="19812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black">
          <a:xfrm>
            <a:off x="457200" y="1219200"/>
            <a:ext cx="19129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653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4213225"/>
            <a:ext cx="192246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 name="Straight Arrow Connector 94"/>
          <p:cNvCxnSpPr/>
          <p:nvPr/>
        </p:nvCxnSpPr>
        <p:spPr>
          <a:xfrm flipV="1">
            <a:off x="1676400" y="1905000"/>
            <a:ext cx="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6540" name="TextBox 95"/>
          <p:cNvSpPr txBox="1">
            <a:spLocks noChangeArrowheads="1"/>
          </p:cNvSpPr>
          <p:nvPr/>
        </p:nvSpPr>
        <p:spPr bwMode="auto">
          <a:xfrm>
            <a:off x="2590800" y="1901825"/>
            <a:ext cx="1600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100">
                <a:latin typeface="Calibri" pitchFamily="34" charset="0"/>
              </a:rPr>
              <a:t>Гетеродин </a:t>
            </a:r>
            <a:r>
              <a:rPr lang="en-US" sz="1100">
                <a:latin typeface="Calibri" pitchFamily="34" charset="0"/>
              </a:rPr>
              <a:t>N5183A</a:t>
            </a:r>
          </a:p>
        </p:txBody>
      </p:sp>
      <p:cxnSp>
        <p:nvCxnSpPr>
          <p:cNvPr id="105" name="Straight Connector 104"/>
          <p:cNvCxnSpPr/>
          <p:nvPr/>
        </p:nvCxnSpPr>
        <p:spPr>
          <a:xfrm>
            <a:off x="1676400" y="2514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6542" name="TextBox 106"/>
          <p:cNvSpPr txBox="1">
            <a:spLocks noChangeArrowheads="1"/>
          </p:cNvSpPr>
          <p:nvPr/>
        </p:nvSpPr>
        <p:spPr bwMode="auto">
          <a:xfrm>
            <a:off x="2514600" y="1143000"/>
            <a:ext cx="160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Многоканальный преобразователь частоты </a:t>
            </a:r>
            <a:r>
              <a:rPr lang="en-US" sz="1400">
                <a:latin typeface="Calibri" pitchFamily="34" charset="0"/>
              </a:rPr>
              <a:t>N5281A</a:t>
            </a:r>
          </a:p>
        </p:txBody>
      </p:sp>
      <p:sp>
        <p:nvSpPr>
          <p:cNvPr id="106543" name="TextBox 107"/>
          <p:cNvSpPr txBox="1">
            <a:spLocks noChangeArrowheads="1"/>
          </p:cNvSpPr>
          <p:nvPr/>
        </p:nvSpPr>
        <p:spPr bwMode="auto">
          <a:xfrm>
            <a:off x="7162800" y="25146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Векторный генератор сигналов (44 ГГц)</a:t>
            </a:r>
            <a:endParaRPr lang="en-US" sz="1200">
              <a:latin typeface="Calibri" pitchFamily="34" charset="0"/>
            </a:endParaRPr>
          </a:p>
        </p:txBody>
      </p:sp>
      <p:sp>
        <p:nvSpPr>
          <p:cNvPr id="106544" name="TextBox 109"/>
          <p:cNvSpPr txBox="1">
            <a:spLocks noChangeArrowheads="1"/>
          </p:cNvSpPr>
          <p:nvPr/>
        </p:nvSpPr>
        <p:spPr bwMode="auto">
          <a:xfrm>
            <a:off x="609600" y="24987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Цифровой осциллограф 2.5 ГГц</a:t>
            </a:r>
            <a:endParaRPr lang="en-US" sz="1200">
              <a:latin typeface="Calibri" pitchFamily="34" charset="0"/>
            </a:endParaRPr>
          </a:p>
        </p:txBody>
      </p:sp>
    </p:spTree>
    <p:extLst>
      <p:ext uri="{BB962C8B-B14F-4D97-AF65-F5344CB8AC3E}">
        <p14:creationId xmlns:p14="http://schemas.microsoft.com/office/powerpoint/2010/main" val="3040997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685800" y="304800"/>
            <a:ext cx="460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b="1" i="1"/>
              <a:t>Полоса анализа 2 ГГц</a:t>
            </a:r>
            <a:endParaRPr lang="en-US" b="1" i="1"/>
          </a:p>
        </p:txBody>
      </p:sp>
      <p:pic>
        <p:nvPicPr>
          <p:cNvPr id="1075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1752600"/>
            <a:ext cx="15462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31850" y="1828800"/>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7" name="Rectangle 6"/>
          <p:cNvSpPr/>
          <p:nvPr/>
        </p:nvSpPr>
        <p:spPr>
          <a:xfrm>
            <a:off x="914400" y="2209800"/>
            <a:ext cx="1600200" cy="381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8" name="TextBox 7"/>
          <p:cNvSpPr txBox="1"/>
          <p:nvPr/>
        </p:nvSpPr>
        <p:spPr>
          <a:xfrm>
            <a:off x="838200" y="2209800"/>
            <a:ext cx="1676400" cy="415925"/>
          </a:xfrm>
          <a:prstGeom prst="rect">
            <a:avLst/>
          </a:prstGeom>
          <a:noFill/>
        </p:spPr>
        <p:txBody>
          <a:bodyPr>
            <a:spAutoFit/>
          </a:bodyPr>
          <a:lstStyle/>
          <a:p>
            <a:pPr algn="ctr" fontAlgn="auto">
              <a:spcBef>
                <a:spcPts val="0"/>
              </a:spcBef>
              <a:spcAft>
                <a:spcPts val="0"/>
              </a:spcAft>
              <a:defRPr/>
            </a:pPr>
            <a:r>
              <a:rPr lang="ru-RU" sz="1050" dirty="0">
                <a:latin typeface="+mn-lt"/>
              </a:rPr>
              <a:t>Приложение векторгого анализа </a:t>
            </a:r>
            <a:r>
              <a:rPr lang="en-US" sz="1050" dirty="0">
                <a:latin typeface="+mn-lt"/>
              </a:rPr>
              <a:t>89601B</a:t>
            </a:r>
          </a:p>
        </p:txBody>
      </p:sp>
      <p:sp>
        <p:nvSpPr>
          <p:cNvPr id="107527" name="TextBox 8"/>
          <p:cNvSpPr txBox="1">
            <a:spLocks noChangeArrowheads="1"/>
          </p:cNvSpPr>
          <p:nvPr/>
        </p:nvSpPr>
        <p:spPr bwMode="auto">
          <a:xfrm>
            <a:off x="838200" y="1839913"/>
            <a:ext cx="167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DSOX93204</a:t>
            </a:r>
          </a:p>
        </p:txBody>
      </p:sp>
      <p:pic>
        <p:nvPicPr>
          <p:cNvPr id="1075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925888"/>
            <a:ext cx="18288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176838"/>
            <a:ext cx="18288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200525"/>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686300"/>
            <a:ext cx="914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114800"/>
            <a:ext cx="91440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3" name="TextBox 14"/>
          <p:cNvSpPr txBox="1">
            <a:spLocks noChangeArrowheads="1"/>
          </p:cNvSpPr>
          <p:nvPr/>
        </p:nvSpPr>
        <p:spPr bwMode="auto">
          <a:xfrm>
            <a:off x="838200" y="5638800"/>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Приложение </a:t>
            </a:r>
            <a:endParaRPr lang="en-US" sz="1400">
              <a:latin typeface="Calibri" pitchFamily="34" charset="0"/>
            </a:endParaRPr>
          </a:p>
          <a:p>
            <a:pPr eaLnBrk="1" hangingPunct="1"/>
            <a:r>
              <a:rPr lang="en-US" sz="1400">
                <a:latin typeface="Calibri" pitchFamily="34" charset="0"/>
              </a:rPr>
              <a:t>W2004 </a:t>
            </a:r>
            <a:r>
              <a:rPr lang="ru-RU" sz="1400">
                <a:latin typeface="Calibri" pitchFamily="34" charset="0"/>
              </a:rPr>
              <a:t>или </a:t>
            </a:r>
            <a:r>
              <a:rPr lang="en-US" sz="1400">
                <a:latin typeface="Calibri" pitchFamily="34" charset="0"/>
              </a:rPr>
              <a:t>Matlab</a:t>
            </a:r>
          </a:p>
        </p:txBody>
      </p:sp>
      <p:sp>
        <p:nvSpPr>
          <p:cNvPr id="107534" name="TextBox 15"/>
          <p:cNvSpPr txBox="1">
            <a:spLocks noChangeArrowheads="1"/>
          </p:cNvSpPr>
          <p:nvPr/>
        </p:nvSpPr>
        <p:spPr bwMode="auto">
          <a:xfrm>
            <a:off x="2819400" y="28194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Цифровой осциллограф </a:t>
            </a:r>
            <a:r>
              <a:rPr lang="en-US" sz="1200">
                <a:latin typeface="Calibri" pitchFamily="34" charset="0"/>
              </a:rPr>
              <a:t>33</a:t>
            </a:r>
            <a:r>
              <a:rPr lang="ru-RU" sz="1200">
                <a:latin typeface="Calibri" pitchFamily="34" charset="0"/>
              </a:rPr>
              <a:t> ГГц</a:t>
            </a:r>
            <a:endParaRPr lang="en-US" sz="1200">
              <a:latin typeface="Calibri" pitchFamily="34" charset="0"/>
            </a:endParaRPr>
          </a:p>
        </p:txBody>
      </p:sp>
      <p:pic>
        <p:nvPicPr>
          <p:cNvPr id="107535"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5600" y="1730375"/>
            <a:ext cx="20574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4724400" y="1806575"/>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07537" name="TextBox 22"/>
          <p:cNvSpPr txBox="1">
            <a:spLocks noChangeArrowheads="1"/>
          </p:cNvSpPr>
          <p:nvPr/>
        </p:nvSpPr>
        <p:spPr bwMode="auto">
          <a:xfrm>
            <a:off x="4876800" y="1819275"/>
            <a:ext cx="1377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E8267D</a:t>
            </a:r>
          </a:p>
        </p:txBody>
      </p:sp>
      <p:sp>
        <p:nvSpPr>
          <p:cNvPr id="107538" name="TextBox 23"/>
          <p:cNvSpPr txBox="1">
            <a:spLocks noChangeArrowheads="1"/>
          </p:cNvSpPr>
          <p:nvPr/>
        </p:nvSpPr>
        <p:spPr bwMode="auto">
          <a:xfrm>
            <a:off x="4959350" y="2263775"/>
            <a:ext cx="1295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200">
                <a:latin typeface="Calibri" pitchFamily="34" charset="0"/>
              </a:rPr>
              <a:t>Опции 544, </a:t>
            </a:r>
            <a:r>
              <a:rPr lang="en-US" sz="1200">
                <a:latin typeface="Calibri" pitchFamily="34" charset="0"/>
              </a:rPr>
              <a:t>016</a:t>
            </a:r>
          </a:p>
        </p:txBody>
      </p:sp>
      <p:sp>
        <p:nvSpPr>
          <p:cNvPr id="25" name="Rectangle 24"/>
          <p:cNvSpPr/>
          <p:nvPr/>
        </p:nvSpPr>
        <p:spPr>
          <a:xfrm>
            <a:off x="4794250" y="4648200"/>
            <a:ext cx="1758950" cy="838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a:solidFill>
                  <a:srgbClr val="FFFFFF"/>
                </a:solidFill>
              </a:rPr>
              <a:t>00</a:t>
            </a:r>
            <a:endParaRPr lang="en-US">
              <a:solidFill>
                <a:srgbClr val="FFFFFF"/>
              </a:solidFill>
            </a:endParaRPr>
          </a:p>
        </p:txBody>
      </p:sp>
      <p:sp>
        <p:nvSpPr>
          <p:cNvPr id="107540" name="TextBox 25"/>
          <p:cNvSpPr txBox="1">
            <a:spLocks noChangeArrowheads="1"/>
          </p:cNvSpPr>
          <p:nvPr/>
        </p:nvSpPr>
        <p:spPr bwMode="auto">
          <a:xfrm>
            <a:off x="5105400" y="4837113"/>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latin typeface="Calibri" pitchFamily="34" charset="0"/>
              </a:rPr>
              <a:t>M8</a:t>
            </a:r>
            <a:r>
              <a:rPr lang="ru-RU" b="1">
                <a:latin typeface="Calibri" pitchFamily="34" charset="0"/>
              </a:rPr>
              <a:t>190</a:t>
            </a:r>
            <a:endParaRPr lang="en-US" b="1">
              <a:latin typeface="Calibri" pitchFamily="34" charset="0"/>
            </a:endParaRPr>
          </a:p>
        </p:txBody>
      </p:sp>
      <p:cxnSp>
        <p:nvCxnSpPr>
          <p:cNvPr id="27" name="Straight Arrow Connector 26"/>
          <p:cNvCxnSpPr/>
          <p:nvPr/>
        </p:nvCxnSpPr>
        <p:spPr>
          <a:xfrm flipV="1">
            <a:off x="4953000" y="2720975"/>
            <a:ext cx="0" cy="1851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105400" y="2720975"/>
            <a:ext cx="0" cy="1851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172200" y="2720975"/>
            <a:ext cx="0" cy="1851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324600" y="2720975"/>
            <a:ext cx="0" cy="1851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562600" y="1120775"/>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86400" y="112077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562600" y="112077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7548" name="TextBox 33"/>
          <p:cNvSpPr txBox="1">
            <a:spLocks noChangeArrowheads="1"/>
          </p:cNvSpPr>
          <p:nvPr/>
        </p:nvSpPr>
        <p:spPr bwMode="auto">
          <a:xfrm>
            <a:off x="5638800" y="1273175"/>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РЧ выход</a:t>
            </a:r>
            <a:endParaRPr lang="en-US" sz="1400">
              <a:latin typeface="Calibri" pitchFamily="34" charset="0"/>
            </a:endParaRPr>
          </a:p>
        </p:txBody>
      </p:sp>
      <p:sp>
        <p:nvSpPr>
          <p:cNvPr id="107549" name="TextBox 34"/>
          <p:cNvSpPr txBox="1">
            <a:spLocks noChangeArrowheads="1"/>
          </p:cNvSpPr>
          <p:nvPr/>
        </p:nvSpPr>
        <p:spPr bwMode="auto">
          <a:xfrm>
            <a:off x="5181600" y="3330575"/>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Calibri" pitchFamily="34" charset="0"/>
              </a:rPr>
              <a:t>I</a:t>
            </a:r>
          </a:p>
        </p:txBody>
      </p:sp>
      <p:sp>
        <p:nvSpPr>
          <p:cNvPr id="107550" name="TextBox 35"/>
          <p:cNvSpPr txBox="1">
            <a:spLocks noChangeArrowheads="1"/>
          </p:cNvSpPr>
          <p:nvPr/>
        </p:nvSpPr>
        <p:spPr bwMode="auto">
          <a:xfrm>
            <a:off x="5638800" y="3330575"/>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Calibri" pitchFamily="34" charset="0"/>
              </a:rPr>
              <a:t>Q</a:t>
            </a:r>
          </a:p>
        </p:txBody>
      </p:sp>
      <p:sp>
        <p:nvSpPr>
          <p:cNvPr id="107551" name="TextBox 36"/>
          <p:cNvSpPr txBox="1">
            <a:spLocks noChangeArrowheads="1"/>
          </p:cNvSpPr>
          <p:nvPr/>
        </p:nvSpPr>
        <p:spPr bwMode="auto">
          <a:xfrm>
            <a:off x="5029200" y="363537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Компоненты сигнала</a:t>
            </a:r>
            <a:endParaRPr lang="en-US" sz="1200">
              <a:latin typeface="Calibri" pitchFamily="34" charset="0"/>
            </a:endParaRPr>
          </a:p>
        </p:txBody>
      </p:sp>
      <p:sp>
        <p:nvSpPr>
          <p:cNvPr id="107552" name="TextBox 37"/>
          <p:cNvSpPr txBox="1">
            <a:spLocks noChangeArrowheads="1"/>
          </p:cNvSpPr>
          <p:nvPr/>
        </p:nvSpPr>
        <p:spPr bwMode="auto">
          <a:xfrm>
            <a:off x="4724400" y="5499100"/>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Генератор  сигналов произвольной формы </a:t>
            </a:r>
            <a:r>
              <a:rPr lang="en-US" sz="1400">
                <a:latin typeface="Calibri" pitchFamily="34" charset="0"/>
              </a:rPr>
              <a:t>   </a:t>
            </a:r>
          </a:p>
        </p:txBody>
      </p:sp>
      <p:pic>
        <p:nvPicPr>
          <p:cNvPr id="10755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1800" y="4594225"/>
            <a:ext cx="192246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54" name="TextBox 39"/>
          <p:cNvSpPr txBox="1">
            <a:spLocks noChangeArrowheads="1"/>
          </p:cNvSpPr>
          <p:nvPr/>
        </p:nvSpPr>
        <p:spPr bwMode="auto">
          <a:xfrm>
            <a:off x="7010400" y="28956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rPr>
              <a:t>Векторный генератор сигналов (44 ГГц)</a:t>
            </a:r>
            <a:endParaRPr lang="en-US" sz="1200">
              <a:latin typeface="Calibri" pitchFamily="34" charset="0"/>
            </a:endParaRPr>
          </a:p>
        </p:txBody>
      </p:sp>
      <p:cxnSp>
        <p:nvCxnSpPr>
          <p:cNvPr id="41" name="Straight Arrow Connector 40"/>
          <p:cNvCxnSpPr/>
          <p:nvPr/>
        </p:nvCxnSpPr>
        <p:spPr>
          <a:xfrm>
            <a:off x="2743200" y="5181600"/>
            <a:ext cx="19050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7556" name="TextBox 41"/>
          <p:cNvSpPr txBox="1">
            <a:spLocks noChangeArrowheads="1"/>
          </p:cNvSpPr>
          <p:nvPr/>
        </p:nvSpPr>
        <p:spPr bwMode="auto">
          <a:xfrm>
            <a:off x="3276600" y="53340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Файл</a:t>
            </a:r>
            <a:endParaRPr lang="en-US" sz="1400">
              <a:latin typeface="Calibri" pitchFamily="34" charset="0"/>
            </a:endParaRPr>
          </a:p>
          <a:p>
            <a:pPr algn="ctr" eaLnBrk="1" hangingPunct="1"/>
            <a:r>
              <a:rPr lang="ru-RU" sz="1400">
                <a:latin typeface="Calibri" pitchFamily="34" charset="0"/>
              </a:rPr>
              <a:t>сигнала</a:t>
            </a:r>
          </a:p>
        </p:txBody>
      </p:sp>
      <p:cxnSp>
        <p:nvCxnSpPr>
          <p:cNvPr id="45" name="Straight Arrow Connector 44"/>
          <p:cNvCxnSpPr/>
          <p:nvPr/>
        </p:nvCxnSpPr>
        <p:spPr>
          <a:xfrm>
            <a:off x="1752600" y="2667000"/>
            <a:ext cx="0" cy="12303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7558" name="TextBox 45"/>
          <p:cNvSpPr txBox="1">
            <a:spLocks noChangeArrowheads="1"/>
          </p:cNvSpPr>
          <p:nvPr/>
        </p:nvSpPr>
        <p:spPr bwMode="auto">
          <a:xfrm>
            <a:off x="838200" y="29718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400">
                <a:latin typeface="Calibri" pitchFamily="34" charset="0"/>
              </a:rPr>
              <a:t>Файл</a:t>
            </a:r>
            <a:endParaRPr lang="en-US" sz="1400">
              <a:latin typeface="Calibri" pitchFamily="34" charset="0"/>
            </a:endParaRPr>
          </a:p>
          <a:p>
            <a:pPr algn="ctr" eaLnBrk="1" hangingPunct="1"/>
            <a:r>
              <a:rPr lang="ru-RU" sz="1400">
                <a:latin typeface="Calibri" pitchFamily="34" charset="0"/>
              </a:rPr>
              <a:t>сигнала</a:t>
            </a:r>
          </a:p>
        </p:txBody>
      </p:sp>
      <p:cxnSp>
        <p:nvCxnSpPr>
          <p:cNvPr id="47" name="Straight Connector 46"/>
          <p:cNvCxnSpPr/>
          <p:nvPr/>
        </p:nvCxnSpPr>
        <p:spPr>
          <a:xfrm flipV="1">
            <a:off x="1746250" y="1196975"/>
            <a:ext cx="6350" cy="62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676400" y="119697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1752600" y="1196975"/>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7562" name="TextBox 49"/>
          <p:cNvSpPr txBox="1">
            <a:spLocks noChangeArrowheads="1"/>
          </p:cNvSpPr>
          <p:nvPr/>
        </p:nvSpPr>
        <p:spPr bwMode="auto">
          <a:xfrm>
            <a:off x="762000" y="1273175"/>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rPr>
              <a:t>РЧ вход</a:t>
            </a:r>
            <a:endParaRPr lang="en-US" sz="1400">
              <a:latin typeface="Calibri" pitchFamily="34" charset="0"/>
            </a:endParaRPr>
          </a:p>
        </p:txBody>
      </p:sp>
      <p:sp>
        <p:nvSpPr>
          <p:cNvPr id="107563" name="TextBox 50"/>
          <p:cNvSpPr txBox="1">
            <a:spLocks noChangeArrowheads="1"/>
          </p:cNvSpPr>
          <p:nvPr/>
        </p:nvSpPr>
        <p:spPr bwMode="auto">
          <a:xfrm>
            <a:off x="2895600" y="4800600"/>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b="1">
                <a:latin typeface="Calibri" pitchFamily="34" charset="0"/>
              </a:rPr>
              <a:t>LAN </a:t>
            </a:r>
            <a:r>
              <a:rPr lang="ru-RU" sz="1400" b="1">
                <a:latin typeface="Calibri" pitchFamily="34" charset="0"/>
              </a:rPr>
              <a:t>соединение</a:t>
            </a:r>
            <a:endParaRPr lang="en-US" sz="1400" b="1">
              <a:latin typeface="Calibri" pitchFamily="34" charset="0"/>
            </a:endParaRPr>
          </a:p>
        </p:txBody>
      </p:sp>
    </p:spTree>
    <p:extLst>
      <p:ext uri="{BB962C8B-B14F-4D97-AF65-F5344CB8AC3E}">
        <p14:creationId xmlns:p14="http://schemas.microsoft.com/office/powerpoint/2010/main" val="1835760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57263"/>
            <a:ext cx="12954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00200" y="1709738"/>
            <a:ext cx="1600200"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00">
              <a:solidFill>
                <a:srgbClr val="FFFFFF"/>
              </a:solidFill>
            </a:endParaRPr>
          </a:p>
        </p:txBody>
      </p:sp>
      <p:sp>
        <p:nvSpPr>
          <p:cNvPr id="108548" name="TextBox 16"/>
          <p:cNvSpPr txBox="1">
            <a:spLocks noChangeArrowheads="1"/>
          </p:cNvSpPr>
          <p:nvPr/>
        </p:nvSpPr>
        <p:spPr bwMode="auto">
          <a:xfrm>
            <a:off x="2078038" y="1736725"/>
            <a:ext cx="969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b="1">
                <a:latin typeface="Calibri" pitchFamily="34" charset="0"/>
                <a:cs typeface="Arial" pitchFamily="34" charset="0"/>
              </a:rPr>
              <a:t>N9030A </a:t>
            </a:r>
            <a:r>
              <a:rPr lang="ru-RU" sz="1200" b="1">
                <a:latin typeface="Calibri" pitchFamily="34" charset="0"/>
                <a:cs typeface="Arial" pitchFamily="34" charset="0"/>
              </a:rPr>
              <a:t>(44ГГц)</a:t>
            </a:r>
            <a:endParaRPr lang="en-US" sz="1200" b="1">
              <a:latin typeface="Calibri" pitchFamily="34" charset="0"/>
              <a:cs typeface="Arial" pitchFamily="34" charset="0"/>
            </a:endParaRPr>
          </a:p>
        </p:txBody>
      </p:sp>
      <p:sp>
        <p:nvSpPr>
          <p:cNvPr id="108549" name="TextBox 31"/>
          <p:cNvSpPr txBox="1">
            <a:spLocks noChangeArrowheads="1"/>
          </p:cNvSpPr>
          <p:nvPr/>
        </p:nvSpPr>
        <p:spPr bwMode="auto">
          <a:xfrm>
            <a:off x="2282825" y="2082800"/>
            <a:ext cx="831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cs typeface="Arial" pitchFamily="34" charset="0"/>
              </a:rPr>
              <a:t>Выход ПЧ</a:t>
            </a:r>
          </a:p>
        </p:txBody>
      </p:sp>
      <p:pic>
        <p:nvPicPr>
          <p:cNvPr id="1085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1600200" y="3192463"/>
            <a:ext cx="16002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8551" name="Picture 6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1447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4391025"/>
            <a:ext cx="12192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822450" y="5257800"/>
            <a:ext cx="1606550" cy="7191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2" name="Rectangle 11"/>
          <p:cNvSpPr/>
          <p:nvPr/>
        </p:nvSpPr>
        <p:spPr>
          <a:xfrm>
            <a:off x="1905000" y="5573713"/>
            <a:ext cx="1462088" cy="3270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3" name="TextBox 12"/>
          <p:cNvSpPr txBox="1"/>
          <p:nvPr/>
        </p:nvSpPr>
        <p:spPr>
          <a:xfrm>
            <a:off x="1897063" y="5543550"/>
            <a:ext cx="1531937" cy="415925"/>
          </a:xfrm>
          <a:prstGeom prst="rect">
            <a:avLst/>
          </a:prstGeom>
          <a:noFill/>
        </p:spPr>
        <p:txBody>
          <a:bodyPr>
            <a:spAutoFit/>
          </a:bodyPr>
          <a:lstStyle/>
          <a:p>
            <a:pPr algn="ctr" fontAlgn="auto">
              <a:spcBef>
                <a:spcPts val="0"/>
              </a:spcBef>
              <a:spcAft>
                <a:spcPts val="0"/>
              </a:spcAft>
              <a:defRPr/>
            </a:pPr>
            <a:r>
              <a:rPr lang="ru-RU" sz="900" dirty="0">
                <a:latin typeface="+mn-lt"/>
              </a:rPr>
              <a:t>Приложение</a:t>
            </a:r>
            <a:r>
              <a:rPr lang="ru-RU" sz="1050" dirty="0">
                <a:latin typeface="+mn-lt"/>
              </a:rPr>
              <a:t> векторгого анализа </a:t>
            </a:r>
            <a:r>
              <a:rPr lang="en-US" sz="1050" dirty="0">
                <a:latin typeface="+mn-lt"/>
              </a:rPr>
              <a:t>89601A</a:t>
            </a:r>
          </a:p>
        </p:txBody>
      </p:sp>
      <p:sp>
        <p:nvSpPr>
          <p:cNvPr id="108556" name="TextBox 8"/>
          <p:cNvSpPr txBox="1">
            <a:spLocks noChangeArrowheads="1"/>
          </p:cNvSpPr>
          <p:nvPr/>
        </p:nvSpPr>
        <p:spPr bwMode="auto">
          <a:xfrm>
            <a:off x="1905000" y="5270500"/>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b="1">
                <a:latin typeface="Calibri" pitchFamily="34" charset="0"/>
                <a:cs typeface="Arial" pitchFamily="34" charset="0"/>
              </a:rPr>
              <a:t>DSOX93204</a:t>
            </a:r>
            <a:r>
              <a:rPr lang="ru-RU" sz="1400" b="1">
                <a:latin typeface="Calibri" pitchFamily="34" charset="0"/>
                <a:cs typeface="Arial" pitchFamily="34" charset="0"/>
              </a:rPr>
              <a:t> </a:t>
            </a:r>
            <a:r>
              <a:rPr lang="ru-RU" sz="900" b="1">
                <a:latin typeface="Calibri" pitchFamily="34" charset="0"/>
                <a:cs typeface="Arial" pitchFamily="34" charset="0"/>
              </a:rPr>
              <a:t>(33ГГц)</a:t>
            </a:r>
            <a:endParaRPr lang="en-US" sz="1400" b="1">
              <a:latin typeface="Calibri" pitchFamily="34" charset="0"/>
              <a:cs typeface="Arial" pitchFamily="34" charset="0"/>
            </a:endParaRPr>
          </a:p>
        </p:txBody>
      </p:sp>
      <p:sp>
        <p:nvSpPr>
          <p:cNvPr id="21" name="Rectangle 20"/>
          <p:cNvSpPr/>
          <p:nvPr/>
        </p:nvSpPr>
        <p:spPr>
          <a:xfrm>
            <a:off x="6934200" y="4419600"/>
            <a:ext cx="1524000" cy="609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1600">
                <a:solidFill>
                  <a:srgbClr val="FFFFFF"/>
                </a:solidFill>
              </a:rPr>
              <a:t>00</a:t>
            </a:r>
            <a:endParaRPr lang="en-US" sz="1600">
              <a:solidFill>
                <a:srgbClr val="FFFFFF"/>
              </a:solidFill>
            </a:endParaRPr>
          </a:p>
        </p:txBody>
      </p:sp>
      <p:sp>
        <p:nvSpPr>
          <p:cNvPr id="108558" name="TextBox 25"/>
          <p:cNvSpPr txBox="1">
            <a:spLocks noChangeArrowheads="1"/>
          </p:cNvSpPr>
          <p:nvPr/>
        </p:nvSpPr>
        <p:spPr bwMode="auto">
          <a:xfrm>
            <a:off x="7321550" y="4573588"/>
            <a:ext cx="835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b="1">
                <a:latin typeface="Calibri" pitchFamily="34" charset="0"/>
                <a:cs typeface="Arial" pitchFamily="34" charset="0"/>
              </a:rPr>
              <a:t>M8</a:t>
            </a:r>
            <a:r>
              <a:rPr lang="ru-RU" sz="1600" b="1">
                <a:latin typeface="Calibri" pitchFamily="34" charset="0"/>
                <a:cs typeface="Arial" pitchFamily="34" charset="0"/>
              </a:rPr>
              <a:t>190</a:t>
            </a:r>
            <a:endParaRPr lang="en-US" sz="1600" b="1">
              <a:latin typeface="Calibri" pitchFamily="34" charset="0"/>
              <a:cs typeface="Arial" pitchFamily="34" charset="0"/>
            </a:endParaRPr>
          </a:p>
        </p:txBody>
      </p:sp>
      <p:sp>
        <p:nvSpPr>
          <p:cNvPr id="108559" name="TextBox 37"/>
          <p:cNvSpPr txBox="1">
            <a:spLocks noChangeArrowheads="1"/>
          </p:cNvSpPr>
          <p:nvPr/>
        </p:nvSpPr>
        <p:spPr bwMode="auto">
          <a:xfrm>
            <a:off x="6788150" y="5129213"/>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cs typeface="Arial" pitchFamily="34" charset="0"/>
              </a:rPr>
              <a:t>Генератор  сигналов произвольной формы </a:t>
            </a:r>
            <a:endParaRPr lang="en-US" sz="1200">
              <a:latin typeface="Calibri" pitchFamily="34" charset="0"/>
              <a:cs typeface="Arial" pitchFamily="34" charset="0"/>
            </a:endParaRPr>
          </a:p>
        </p:txBody>
      </p:sp>
      <p:pic>
        <p:nvPicPr>
          <p:cNvPr id="1085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5689600"/>
            <a:ext cx="1676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6934200" y="2489200"/>
            <a:ext cx="1524000" cy="609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08562" name="TextBox 22"/>
          <p:cNvSpPr txBox="1">
            <a:spLocks noChangeArrowheads="1"/>
          </p:cNvSpPr>
          <p:nvPr/>
        </p:nvSpPr>
        <p:spPr bwMode="auto">
          <a:xfrm>
            <a:off x="7315200" y="2532063"/>
            <a:ext cx="923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b="1">
                <a:latin typeface="Calibri" pitchFamily="34" charset="0"/>
                <a:cs typeface="Arial" pitchFamily="34" charset="0"/>
              </a:rPr>
              <a:t>E8267D</a:t>
            </a:r>
          </a:p>
        </p:txBody>
      </p:sp>
      <p:sp>
        <p:nvSpPr>
          <p:cNvPr id="108563" name="TextBox 23"/>
          <p:cNvSpPr txBox="1">
            <a:spLocks noChangeArrowheads="1"/>
          </p:cNvSpPr>
          <p:nvPr/>
        </p:nvSpPr>
        <p:spPr bwMode="auto">
          <a:xfrm>
            <a:off x="7169150" y="2819400"/>
            <a:ext cx="1212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200">
                <a:latin typeface="Calibri" pitchFamily="34" charset="0"/>
                <a:cs typeface="Arial" pitchFamily="34" charset="0"/>
              </a:rPr>
              <a:t>Опции 544, </a:t>
            </a:r>
            <a:r>
              <a:rPr lang="en-US" sz="1200">
                <a:latin typeface="Calibri" pitchFamily="34" charset="0"/>
                <a:cs typeface="Arial" pitchFamily="34" charset="0"/>
              </a:rPr>
              <a:t>016</a:t>
            </a:r>
          </a:p>
        </p:txBody>
      </p:sp>
      <p:pic>
        <p:nvPicPr>
          <p:cNvPr id="108564"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546225"/>
            <a:ext cx="17526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4473575"/>
            <a:ext cx="1676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5600700"/>
            <a:ext cx="16764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4686300"/>
            <a:ext cx="838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8"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5151438"/>
            <a:ext cx="8382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9"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4570413"/>
            <a:ext cx="83820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70" name="TextBox 14"/>
          <p:cNvSpPr txBox="1">
            <a:spLocks noChangeArrowheads="1"/>
          </p:cNvSpPr>
          <p:nvPr/>
        </p:nvSpPr>
        <p:spPr bwMode="auto">
          <a:xfrm>
            <a:off x="4267200" y="601503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cs typeface="Arial" pitchFamily="34" charset="0"/>
              </a:rPr>
              <a:t>Приложение </a:t>
            </a:r>
            <a:endParaRPr lang="en-US" sz="1200">
              <a:latin typeface="Calibri" pitchFamily="34" charset="0"/>
              <a:cs typeface="Arial" pitchFamily="34" charset="0"/>
            </a:endParaRPr>
          </a:p>
          <a:p>
            <a:pPr algn="ctr" eaLnBrk="1" hangingPunct="1"/>
            <a:r>
              <a:rPr lang="en-US" sz="1200">
                <a:latin typeface="Calibri" pitchFamily="34" charset="0"/>
                <a:cs typeface="Arial" pitchFamily="34" charset="0"/>
              </a:rPr>
              <a:t>W2004 </a:t>
            </a:r>
            <a:r>
              <a:rPr lang="ru-RU" sz="1200">
                <a:latin typeface="Calibri" pitchFamily="34" charset="0"/>
                <a:cs typeface="Arial" pitchFamily="34" charset="0"/>
              </a:rPr>
              <a:t>или </a:t>
            </a:r>
            <a:r>
              <a:rPr lang="en-US" sz="1200">
                <a:latin typeface="Calibri" pitchFamily="34" charset="0"/>
                <a:cs typeface="Arial" pitchFamily="34" charset="0"/>
              </a:rPr>
              <a:t>Matlab</a:t>
            </a:r>
          </a:p>
        </p:txBody>
      </p:sp>
      <p:cxnSp>
        <p:nvCxnSpPr>
          <p:cNvPr id="35" name="Straight Connector 34"/>
          <p:cNvCxnSpPr/>
          <p:nvPr/>
        </p:nvCxnSpPr>
        <p:spPr>
          <a:xfrm flipV="1">
            <a:off x="457200" y="2362200"/>
            <a:ext cx="6350" cy="1066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87350" y="2362200"/>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63550" y="2362200"/>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990600" y="3429000"/>
            <a:ext cx="609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914400" y="2057400"/>
            <a:ext cx="0" cy="1219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914400" y="2057400"/>
            <a:ext cx="685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14400" y="3657600"/>
            <a:ext cx="0" cy="2209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14400" y="5867400"/>
            <a:ext cx="914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57200" y="34290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09600" y="3200400"/>
            <a:ext cx="38100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8581" name="TextBox 61"/>
          <p:cNvSpPr txBox="1">
            <a:spLocks noChangeArrowheads="1"/>
          </p:cNvSpPr>
          <p:nvPr/>
        </p:nvSpPr>
        <p:spPr bwMode="auto">
          <a:xfrm>
            <a:off x="1600200" y="685800"/>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cs typeface="Arial" pitchFamily="34" charset="0"/>
              </a:rPr>
              <a:t>Анализатор спектра</a:t>
            </a:r>
            <a:endParaRPr lang="en-US" sz="1200">
              <a:latin typeface="Calibri" pitchFamily="34" charset="0"/>
              <a:cs typeface="Arial" pitchFamily="34" charset="0"/>
            </a:endParaRPr>
          </a:p>
        </p:txBody>
      </p:sp>
      <p:sp>
        <p:nvSpPr>
          <p:cNvPr id="108582" name="TextBox 15"/>
          <p:cNvSpPr txBox="1">
            <a:spLocks noChangeArrowheads="1"/>
          </p:cNvSpPr>
          <p:nvPr/>
        </p:nvSpPr>
        <p:spPr bwMode="auto">
          <a:xfrm>
            <a:off x="1828800" y="6035675"/>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cs typeface="Arial" pitchFamily="34" charset="0"/>
              </a:rPr>
              <a:t>Цифровой осциллограф </a:t>
            </a:r>
            <a:r>
              <a:rPr lang="en-US" sz="1200">
                <a:latin typeface="Calibri" pitchFamily="34" charset="0"/>
                <a:cs typeface="Arial" pitchFamily="34" charset="0"/>
              </a:rPr>
              <a:t>33</a:t>
            </a:r>
            <a:r>
              <a:rPr lang="ru-RU" sz="1200">
                <a:latin typeface="Calibri" pitchFamily="34" charset="0"/>
                <a:cs typeface="Arial" pitchFamily="34" charset="0"/>
              </a:rPr>
              <a:t> ГГц</a:t>
            </a:r>
            <a:endParaRPr lang="en-US" sz="1200">
              <a:latin typeface="Calibri" pitchFamily="34" charset="0"/>
              <a:cs typeface="Arial" pitchFamily="34" charset="0"/>
            </a:endParaRPr>
          </a:p>
        </p:txBody>
      </p:sp>
      <p:cxnSp>
        <p:nvCxnSpPr>
          <p:cNvPr id="70" name="Straight Connector 69"/>
          <p:cNvCxnSpPr/>
          <p:nvPr/>
        </p:nvCxnSpPr>
        <p:spPr>
          <a:xfrm flipH="1">
            <a:off x="3200400" y="22098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3581400" y="2209800"/>
            <a:ext cx="0" cy="190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219200" y="4114800"/>
            <a:ext cx="2362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3200400" y="3581400"/>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066800" y="3962400"/>
            <a:ext cx="2362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429000" y="3581400"/>
            <a:ext cx="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3200400" y="3352800"/>
            <a:ext cx="1066800"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590" name="TextBox 95"/>
          <p:cNvSpPr txBox="1">
            <a:spLocks noChangeArrowheads="1"/>
          </p:cNvSpPr>
          <p:nvPr/>
        </p:nvSpPr>
        <p:spPr bwMode="auto">
          <a:xfrm>
            <a:off x="4191000" y="2847975"/>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cs typeface="Arial" pitchFamily="34" charset="0"/>
              </a:rPr>
              <a:t>Гетеродин </a:t>
            </a:r>
            <a:r>
              <a:rPr lang="en-US" sz="1200">
                <a:latin typeface="Calibri" pitchFamily="34" charset="0"/>
                <a:cs typeface="Arial" pitchFamily="34" charset="0"/>
              </a:rPr>
              <a:t>N5183A</a:t>
            </a:r>
          </a:p>
        </p:txBody>
      </p:sp>
      <p:sp>
        <p:nvSpPr>
          <p:cNvPr id="108591" name="TextBox 106"/>
          <p:cNvSpPr txBox="1">
            <a:spLocks noChangeArrowheads="1"/>
          </p:cNvSpPr>
          <p:nvPr/>
        </p:nvSpPr>
        <p:spPr bwMode="auto">
          <a:xfrm>
            <a:off x="1600200" y="2646363"/>
            <a:ext cx="1676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000">
                <a:latin typeface="Calibri" pitchFamily="34" charset="0"/>
                <a:cs typeface="Arial" pitchFamily="34" charset="0"/>
              </a:rPr>
              <a:t>Многоканальный преобразователь частоты </a:t>
            </a:r>
            <a:r>
              <a:rPr lang="en-US" sz="1000">
                <a:latin typeface="Calibri" pitchFamily="34" charset="0"/>
                <a:cs typeface="Arial" pitchFamily="34" charset="0"/>
              </a:rPr>
              <a:t>N5281A</a:t>
            </a:r>
            <a:r>
              <a:rPr lang="ru-RU" sz="1000">
                <a:latin typeface="Calibri" pitchFamily="34" charset="0"/>
                <a:cs typeface="Arial" pitchFamily="34" charset="0"/>
              </a:rPr>
              <a:t> (50ГГц)</a:t>
            </a:r>
            <a:endParaRPr lang="en-US" sz="1000">
              <a:latin typeface="Calibri" pitchFamily="34" charset="0"/>
              <a:cs typeface="Arial" pitchFamily="34" charset="0"/>
            </a:endParaRPr>
          </a:p>
        </p:txBody>
      </p:sp>
      <p:cxnSp>
        <p:nvCxnSpPr>
          <p:cNvPr id="101" name="Straight Connector 100"/>
          <p:cNvCxnSpPr/>
          <p:nvPr/>
        </p:nvCxnSpPr>
        <p:spPr>
          <a:xfrm flipH="1">
            <a:off x="1219200" y="5410200"/>
            <a:ext cx="609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1219200" y="4114800"/>
            <a:ext cx="0" cy="1295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1066800" y="3962400"/>
            <a:ext cx="0" cy="1676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066800" y="5638800"/>
            <a:ext cx="76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3429000" y="5715000"/>
            <a:ext cx="9144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5867400" y="4724400"/>
            <a:ext cx="1066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flipV="1">
            <a:off x="8305800" y="3124200"/>
            <a:ext cx="0" cy="1295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8599" name="TextBox 34"/>
          <p:cNvSpPr txBox="1">
            <a:spLocks noChangeArrowheads="1"/>
          </p:cNvSpPr>
          <p:nvPr/>
        </p:nvSpPr>
        <p:spPr bwMode="auto">
          <a:xfrm>
            <a:off x="7239000" y="34290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Calibri" pitchFamily="34" charset="0"/>
                <a:cs typeface="Arial" pitchFamily="34" charset="0"/>
              </a:rPr>
              <a:t>I</a:t>
            </a:r>
          </a:p>
        </p:txBody>
      </p:sp>
      <p:sp>
        <p:nvSpPr>
          <p:cNvPr id="108600" name="TextBox 35"/>
          <p:cNvSpPr txBox="1">
            <a:spLocks noChangeArrowheads="1"/>
          </p:cNvSpPr>
          <p:nvPr/>
        </p:nvSpPr>
        <p:spPr bwMode="auto">
          <a:xfrm>
            <a:off x="7696200" y="34290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Calibri" pitchFamily="34" charset="0"/>
                <a:cs typeface="Arial" pitchFamily="34" charset="0"/>
              </a:rPr>
              <a:t>Q</a:t>
            </a:r>
          </a:p>
        </p:txBody>
      </p:sp>
      <p:sp>
        <p:nvSpPr>
          <p:cNvPr id="108601" name="TextBox 36"/>
          <p:cNvSpPr txBox="1">
            <a:spLocks noChangeArrowheads="1"/>
          </p:cNvSpPr>
          <p:nvPr/>
        </p:nvSpPr>
        <p:spPr bwMode="auto">
          <a:xfrm>
            <a:off x="7086600" y="3943350"/>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000">
                <a:latin typeface="Calibri" pitchFamily="34" charset="0"/>
                <a:cs typeface="Arial" pitchFamily="34" charset="0"/>
              </a:rPr>
              <a:t>Компоненты сигнала</a:t>
            </a:r>
            <a:endParaRPr lang="en-US" sz="1000">
              <a:latin typeface="Calibri" pitchFamily="34" charset="0"/>
              <a:cs typeface="Arial" pitchFamily="34" charset="0"/>
            </a:endParaRPr>
          </a:p>
        </p:txBody>
      </p:sp>
      <p:cxnSp>
        <p:nvCxnSpPr>
          <p:cNvPr id="146" name="Straight Arrow Connector 145"/>
          <p:cNvCxnSpPr/>
          <p:nvPr/>
        </p:nvCxnSpPr>
        <p:spPr>
          <a:xfrm flipV="1">
            <a:off x="8153400" y="3124200"/>
            <a:ext cx="0" cy="1295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V="1">
            <a:off x="7086600" y="3124200"/>
            <a:ext cx="0" cy="1295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7239000" y="3124200"/>
            <a:ext cx="0" cy="1295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400800" y="1676400"/>
            <a:ext cx="6350" cy="1066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6330950" y="1676400"/>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6407150" y="1676400"/>
            <a:ext cx="762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6400800" y="2743200"/>
            <a:ext cx="45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8609" name="TextBox 39"/>
          <p:cNvSpPr txBox="1">
            <a:spLocks noChangeArrowheads="1"/>
          </p:cNvSpPr>
          <p:nvPr/>
        </p:nvSpPr>
        <p:spPr bwMode="auto">
          <a:xfrm>
            <a:off x="7162800" y="8382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200">
                <a:latin typeface="Calibri" pitchFamily="34" charset="0"/>
                <a:cs typeface="Arial" pitchFamily="34" charset="0"/>
              </a:rPr>
              <a:t>Векторный генератор сигналов (44 ГГц)</a:t>
            </a:r>
            <a:endParaRPr lang="en-US" sz="1200">
              <a:latin typeface="Calibri" pitchFamily="34" charset="0"/>
              <a:cs typeface="Arial" pitchFamily="34" charset="0"/>
            </a:endParaRPr>
          </a:p>
        </p:txBody>
      </p:sp>
      <p:sp>
        <p:nvSpPr>
          <p:cNvPr id="108610" name="TextBox 36"/>
          <p:cNvSpPr txBox="1">
            <a:spLocks noChangeArrowheads="1"/>
          </p:cNvSpPr>
          <p:nvPr/>
        </p:nvSpPr>
        <p:spPr bwMode="auto">
          <a:xfrm>
            <a:off x="1295400" y="5181600"/>
            <a:ext cx="533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800" b="1">
                <a:latin typeface="Calibri" pitchFamily="34" charset="0"/>
                <a:cs typeface="Arial" pitchFamily="34" charset="0"/>
              </a:rPr>
              <a:t>Канал 1</a:t>
            </a:r>
            <a:endParaRPr lang="en-US" sz="800" b="1">
              <a:latin typeface="Calibri" pitchFamily="34" charset="0"/>
              <a:cs typeface="Arial" pitchFamily="34" charset="0"/>
            </a:endParaRPr>
          </a:p>
        </p:txBody>
      </p:sp>
      <p:sp>
        <p:nvSpPr>
          <p:cNvPr id="108611" name="TextBox 36"/>
          <p:cNvSpPr txBox="1">
            <a:spLocks noChangeArrowheads="1"/>
          </p:cNvSpPr>
          <p:nvPr/>
        </p:nvSpPr>
        <p:spPr bwMode="auto">
          <a:xfrm>
            <a:off x="1295400" y="5410200"/>
            <a:ext cx="533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800" b="1">
                <a:latin typeface="Calibri" pitchFamily="34" charset="0"/>
                <a:cs typeface="Arial" pitchFamily="34" charset="0"/>
              </a:rPr>
              <a:t>Канал 2</a:t>
            </a:r>
            <a:endParaRPr lang="en-US" sz="800" b="1">
              <a:latin typeface="Calibri" pitchFamily="34" charset="0"/>
              <a:cs typeface="Arial" pitchFamily="34" charset="0"/>
            </a:endParaRPr>
          </a:p>
        </p:txBody>
      </p:sp>
      <p:sp>
        <p:nvSpPr>
          <p:cNvPr id="108612" name="TextBox 36"/>
          <p:cNvSpPr txBox="1">
            <a:spLocks noChangeArrowheads="1"/>
          </p:cNvSpPr>
          <p:nvPr/>
        </p:nvSpPr>
        <p:spPr bwMode="auto">
          <a:xfrm>
            <a:off x="1295400" y="5638800"/>
            <a:ext cx="533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800" b="1">
                <a:latin typeface="Calibri" pitchFamily="34" charset="0"/>
                <a:cs typeface="Arial" pitchFamily="34" charset="0"/>
              </a:rPr>
              <a:t>Канал 3</a:t>
            </a:r>
            <a:endParaRPr lang="en-US" sz="800" b="1">
              <a:latin typeface="Calibri" pitchFamily="34" charset="0"/>
              <a:cs typeface="Arial" pitchFamily="34" charset="0"/>
            </a:endParaRPr>
          </a:p>
        </p:txBody>
      </p:sp>
      <p:sp>
        <p:nvSpPr>
          <p:cNvPr id="2117" name="TextBox 3"/>
          <p:cNvSpPr txBox="1">
            <a:spLocks noChangeArrowheads="1"/>
          </p:cNvSpPr>
          <p:nvPr/>
        </p:nvSpPr>
        <p:spPr bwMode="auto">
          <a:xfrm>
            <a:off x="425450" y="234950"/>
            <a:ext cx="624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b="1" i="1">
                <a:cs typeface="Arial" pitchFamily="34" charset="0"/>
              </a:rPr>
              <a:t>Комбинированное решение</a:t>
            </a:r>
            <a:endParaRPr lang="en-US" b="1" i="1">
              <a:cs typeface="Arial" pitchFamily="34" charset="0"/>
            </a:endParaRPr>
          </a:p>
        </p:txBody>
      </p:sp>
      <p:sp>
        <p:nvSpPr>
          <p:cNvPr id="108614" name="TextBox 49"/>
          <p:cNvSpPr txBox="1">
            <a:spLocks noChangeArrowheads="1"/>
          </p:cNvSpPr>
          <p:nvPr/>
        </p:nvSpPr>
        <p:spPr bwMode="auto">
          <a:xfrm>
            <a:off x="228600" y="1600200"/>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cs typeface="Arial" pitchFamily="34" charset="0"/>
              </a:rPr>
              <a:t>РЧ вход</a:t>
            </a:r>
            <a:endParaRPr lang="en-US" sz="1400">
              <a:latin typeface="Calibri" pitchFamily="34" charset="0"/>
              <a:cs typeface="Arial" pitchFamily="34" charset="0"/>
            </a:endParaRPr>
          </a:p>
        </p:txBody>
      </p:sp>
      <p:sp>
        <p:nvSpPr>
          <p:cNvPr id="108615" name="TextBox 33"/>
          <p:cNvSpPr txBox="1">
            <a:spLocks noChangeArrowheads="1"/>
          </p:cNvSpPr>
          <p:nvPr/>
        </p:nvSpPr>
        <p:spPr bwMode="auto">
          <a:xfrm>
            <a:off x="5257800" y="1597025"/>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400">
                <a:latin typeface="Calibri" pitchFamily="34" charset="0"/>
                <a:cs typeface="Arial" pitchFamily="34" charset="0"/>
              </a:rPr>
              <a:t>РЧ выход</a:t>
            </a:r>
            <a:endParaRPr lang="en-US" sz="1400">
              <a:latin typeface="Calibri" pitchFamily="34" charset="0"/>
              <a:cs typeface="Arial" pitchFamily="34" charset="0"/>
            </a:endParaRPr>
          </a:p>
        </p:txBody>
      </p:sp>
      <p:cxnSp>
        <p:nvCxnSpPr>
          <p:cNvPr id="187" name="Straight Connector 186"/>
          <p:cNvCxnSpPr/>
          <p:nvPr/>
        </p:nvCxnSpPr>
        <p:spPr>
          <a:xfrm flipV="1">
            <a:off x="3810000" y="1905000"/>
            <a:ext cx="0" cy="36576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a:off x="3810000" y="5562600"/>
            <a:ext cx="533400"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3200400" y="1905000"/>
            <a:ext cx="6096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8619" name="TextBox 45"/>
          <p:cNvSpPr txBox="1">
            <a:spLocks noChangeArrowheads="1"/>
          </p:cNvSpPr>
          <p:nvPr/>
        </p:nvSpPr>
        <p:spPr bwMode="auto">
          <a:xfrm>
            <a:off x="3810000" y="1905000"/>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1000">
                <a:latin typeface="Calibri" pitchFamily="34" charset="0"/>
                <a:cs typeface="Arial" pitchFamily="34" charset="0"/>
              </a:rPr>
              <a:t>Файл</a:t>
            </a:r>
            <a:endParaRPr lang="en-US" sz="1000">
              <a:latin typeface="Calibri" pitchFamily="34" charset="0"/>
              <a:cs typeface="Arial" pitchFamily="34" charset="0"/>
            </a:endParaRPr>
          </a:p>
          <a:p>
            <a:pPr algn="ctr" eaLnBrk="1" hangingPunct="1"/>
            <a:r>
              <a:rPr lang="ru-RU" sz="1000">
                <a:latin typeface="Calibri" pitchFamily="34" charset="0"/>
                <a:cs typeface="Arial" pitchFamily="34" charset="0"/>
              </a:rPr>
              <a:t>сигнала</a:t>
            </a:r>
          </a:p>
        </p:txBody>
      </p:sp>
    </p:spTree>
    <p:extLst>
      <p:ext uri="{BB962C8B-B14F-4D97-AF65-F5344CB8AC3E}">
        <p14:creationId xmlns:p14="http://schemas.microsoft.com/office/powerpoint/2010/main" val="2158805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bwMode="white">
          <a:xfrm>
            <a:off x="228600" y="6638925"/>
            <a:ext cx="614363" cy="152400"/>
          </a:xfrm>
          <a:prstGeom prst="rect">
            <a:avLst/>
          </a:prstGeom>
          <a:noFill/>
          <a:ln>
            <a:miter lim="800000"/>
            <a:headEnd/>
            <a:tailEnd/>
          </a:ln>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E0115C46-6055-49F8-8200-A15066A4084D}" type="slidenum">
              <a:rPr lang="en-US" sz="800">
                <a:solidFill>
                  <a:srgbClr val="FFFFFF"/>
                </a:solidFill>
              </a:rPr>
              <a:pPr/>
              <a:t>67</a:t>
            </a:fld>
            <a:endParaRPr lang="en-US" sz="800">
              <a:solidFill>
                <a:srgbClr val="FFFFFF"/>
              </a:solidFill>
            </a:endParaRPr>
          </a:p>
        </p:txBody>
      </p:sp>
      <p:sp>
        <p:nvSpPr>
          <p:cNvPr id="109571" name="Title 1"/>
          <p:cNvSpPr txBox="1">
            <a:spLocks/>
          </p:cNvSpPr>
          <p:nvPr/>
        </p:nvSpPr>
        <p:spPr bwMode="auto">
          <a:xfrm>
            <a:off x="227013" y="76200"/>
            <a:ext cx="869156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ct val="10000"/>
              </a:spcAft>
            </a:pPr>
            <a:r>
              <a:rPr lang="ru-RU" sz="2800" b="1">
                <a:solidFill>
                  <a:schemeClr val="tx2"/>
                </a:solidFill>
                <a:latin typeface="Arial" pitchFamily="34" charset="0"/>
              </a:rPr>
              <a:t>Идеология развития </a:t>
            </a:r>
            <a:r>
              <a:rPr lang="en-US" sz="2800" b="1">
                <a:solidFill>
                  <a:schemeClr val="tx2"/>
                </a:solidFill>
                <a:latin typeface="Arial" pitchFamily="34" charset="0"/>
              </a:rPr>
              <a:t>X-</a:t>
            </a:r>
            <a:r>
              <a:rPr lang="ru-RU" sz="2800" b="1">
                <a:solidFill>
                  <a:schemeClr val="tx2"/>
                </a:solidFill>
                <a:latin typeface="Arial" pitchFamily="34" charset="0"/>
              </a:rPr>
              <a:t>платформы анализаторов сигналов</a:t>
            </a:r>
            <a:r>
              <a:rPr lang="en-US" sz="2000" b="1">
                <a:solidFill>
                  <a:schemeClr val="tx2"/>
                </a:solidFill>
                <a:latin typeface="Arial" pitchFamily="34" charset="0"/>
              </a:rPr>
              <a:t/>
            </a:r>
            <a:br>
              <a:rPr lang="en-US" sz="2000" b="1">
                <a:solidFill>
                  <a:schemeClr val="tx2"/>
                </a:solidFill>
                <a:latin typeface="Arial" pitchFamily="34" charset="0"/>
              </a:rPr>
            </a:br>
            <a:r>
              <a:rPr lang="en-US" sz="2000" b="1">
                <a:solidFill>
                  <a:schemeClr val="tx2"/>
                </a:solidFill>
                <a:latin typeface="Arial" pitchFamily="34" charset="0"/>
              </a:rPr>
              <a:t/>
            </a:r>
            <a:br>
              <a:rPr lang="en-US" sz="2000" b="1">
                <a:solidFill>
                  <a:schemeClr val="tx2"/>
                </a:solidFill>
                <a:latin typeface="Arial" pitchFamily="34" charset="0"/>
              </a:rPr>
            </a:br>
            <a:endParaRPr lang="en-US" sz="2000" b="1">
              <a:solidFill>
                <a:schemeClr val="tx2"/>
              </a:solidFill>
              <a:latin typeface="Arial" pitchFamily="34" charset="0"/>
            </a:endParaRPr>
          </a:p>
        </p:txBody>
      </p:sp>
      <p:grpSp>
        <p:nvGrpSpPr>
          <p:cNvPr id="109572" name="Group 11"/>
          <p:cNvGrpSpPr>
            <a:grpSpLocks/>
          </p:cNvGrpSpPr>
          <p:nvPr/>
        </p:nvGrpSpPr>
        <p:grpSpPr bwMode="auto">
          <a:xfrm>
            <a:off x="1981200" y="444500"/>
            <a:ext cx="6400800" cy="5608638"/>
            <a:chOff x="2209800" y="258383"/>
            <a:chExt cx="6400800" cy="5609303"/>
          </a:xfrm>
        </p:grpSpPr>
        <p:sp>
          <p:nvSpPr>
            <p:cNvPr id="13" name="Rectangle 12"/>
            <p:cNvSpPr/>
            <p:nvPr/>
          </p:nvSpPr>
          <p:spPr>
            <a:xfrm>
              <a:off x="2386013" y="2819325"/>
              <a:ext cx="1457325" cy="442965"/>
            </a:xfrm>
            <a:prstGeom prst="rect">
              <a:avLst/>
            </a:prstGeom>
          </p:spPr>
          <p:txBody>
            <a:bodyPr wrap="none">
              <a:spAutoFit/>
            </a:bodyPr>
            <a:lstStyle/>
            <a:p>
              <a:pPr algn="r" eaLnBrk="0" hangingPunct="0">
                <a:lnSpc>
                  <a:spcPct val="95000"/>
                </a:lnSpc>
                <a:spcBef>
                  <a:spcPct val="50000"/>
                </a:spcBef>
                <a:spcAft>
                  <a:spcPct val="50000"/>
                </a:spcAft>
              </a:pPr>
              <a:r>
                <a:rPr lang="en-US" b="1" i="1">
                  <a:solidFill>
                    <a:schemeClr val="tx2"/>
                  </a:solidFill>
                  <a:cs typeface="Times New Roman" pitchFamily="18" charset="0"/>
                </a:rPr>
                <a:t>stay ready</a:t>
              </a:r>
              <a:endParaRPr lang="en-US" sz="2200" b="1"/>
            </a:p>
          </p:txBody>
        </p:sp>
        <p:grpSp>
          <p:nvGrpSpPr>
            <p:cNvPr id="109575" name="Group 11"/>
            <p:cNvGrpSpPr>
              <a:grpSpLocks/>
            </p:cNvGrpSpPr>
            <p:nvPr/>
          </p:nvGrpSpPr>
          <p:grpSpPr bwMode="auto">
            <a:xfrm>
              <a:off x="2209800" y="258383"/>
              <a:ext cx="6400800" cy="5609303"/>
              <a:chOff x="1524000" y="258383"/>
              <a:chExt cx="6400800" cy="5609303"/>
            </a:xfrm>
          </p:grpSpPr>
          <p:graphicFrame>
            <p:nvGraphicFramePr>
              <p:cNvPr id="15" name="Diagram 3"/>
              <p:cNvGraphicFramePr/>
              <p:nvPr/>
            </p:nvGraphicFramePr>
            <p:xfrm>
              <a:off x="1524000" y="1016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9577" name="TextBox 15"/>
              <p:cNvSpPr txBox="1">
                <a:spLocks noChangeArrowheads="1"/>
              </p:cNvSpPr>
              <p:nvPr/>
            </p:nvSpPr>
            <p:spPr bwMode="auto">
              <a:xfrm rot="-3821940">
                <a:off x="1235893" y="2843127"/>
                <a:ext cx="415284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lnSpc>
                    <a:spcPct val="95000"/>
                  </a:lnSpc>
                  <a:spcBef>
                    <a:spcPct val="50000"/>
                  </a:spcBef>
                  <a:spcAft>
                    <a:spcPct val="50000"/>
                  </a:spcAft>
                </a:pPr>
                <a:r>
                  <a:rPr lang="ru-RU" b="1">
                    <a:latin typeface="Arial" pitchFamily="34" charset="0"/>
                  </a:rPr>
                  <a:t>с ориентиром на будущее</a:t>
                </a:r>
                <a:endParaRPr lang="en-US" b="1">
                  <a:latin typeface="Arial" pitchFamily="34" charset="0"/>
                </a:endParaRPr>
              </a:p>
            </p:txBody>
          </p:sp>
          <p:sp>
            <p:nvSpPr>
              <p:cNvPr id="109578" name="TextBox 16"/>
              <p:cNvSpPr txBox="1">
                <a:spLocks noChangeArrowheads="1"/>
              </p:cNvSpPr>
              <p:nvPr/>
            </p:nvSpPr>
            <p:spPr bwMode="auto">
              <a:xfrm rot="3786065">
                <a:off x="3303142" y="2293862"/>
                <a:ext cx="451415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lnSpc>
                    <a:spcPct val="95000"/>
                  </a:lnSpc>
                  <a:spcBef>
                    <a:spcPct val="50000"/>
                  </a:spcBef>
                  <a:spcAft>
                    <a:spcPct val="50000"/>
                  </a:spcAft>
                </a:pPr>
                <a:r>
                  <a:rPr lang="ru-RU" b="1">
                    <a:latin typeface="Arial" pitchFamily="34" charset="0"/>
                  </a:rPr>
                  <a:t>общие структура и подходы</a:t>
                </a:r>
                <a:endParaRPr lang="en-US" b="1">
                  <a:latin typeface="Arial" pitchFamily="34" charset="0"/>
                </a:endParaRPr>
              </a:p>
            </p:txBody>
          </p:sp>
          <p:sp>
            <p:nvSpPr>
              <p:cNvPr id="109579" name="TextBox 17"/>
              <p:cNvSpPr txBox="1">
                <a:spLocks noChangeArrowheads="1"/>
              </p:cNvSpPr>
              <p:nvPr/>
            </p:nvSpPr>
            <p:spPr bwMode="auto">
              <a:xfrm>
                <a:off x="1583968" y="5067317"/>
                <a:ext cx="5151795" cy="44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lnSpc>
                    <a:spcPct val="95000"/>
                  </a:lnSpc>
                  <a:spcBef>
                    <a:spcPct val="50000"/>
                  </a:spcBef>
                  <a:spcAft>
                    <a:spcPct val="50000"/>
                  </a:spcAft>
                </a:pPr>
                <a:r>
                  <a:rPr lang="ru-RU" b="1">
                    <a:latin typeface="Arial" pitchFamily="34" charset="0"/>
                  </a:rPr>
                  <a:t>широчайший набор приложений</a:t>
                </a:r>
                <a:endParaRPr lang="en-US" b="1">
                  <a:latin typeface="Arial" pitchFamily="34" charset="0"/>
                </a:endParaRPr>
              </a:p>
            </p:txBody>
          </p:sp>
          <p:sp>
            <p:nvSpPr>
              <p:cNvPr id="19" name="Rectangle 18"/>
              <p:cNvSpPr/>
              <p:nvPr/>
            </p:nvSpPr>
            <p:spPr>
              <a:xfrm>
                <a:off x="6270625" y="2833613"/>
                <a:ext cx="1654175" cy="442966"/>
              </a:xfrm>
              <a:prstGeom prst="rect">
                <a:avLst/>
              </a:prstGeom>
            </p:spPr>
            <p:txBody>
              <a:bodyPr wrap="none">
                <a:spAutoFit/>
              </a:bodyPr>
              <a:lstStyle/>
              <a:p>
                <a:pPr algn="r" eaLnBrk="0" hangingPunct="0">
                  <a:lnSpc>
                    <a:spcPct val="95000"/>
                  </a:lnSpc>
                  <a:spcBef>
                    <a:spcPct val="50000"/>
                  </a:spcBef>
                  <a:spcAft>
                    <a:spcPct val="50000"/>
                  </a:spcAft>
                </a:pPr>
                <a:r>
                  <a:rPr lang="en-US" b="1" i="1">
                    <a:solidFill>
                      <a:schemeClr val="tx2"/>
                    </a:solidFill>
                    <a:cs typeface="Times New Roman" pitchFamily="18" charset="0"/>
                  </a:rPr>
                  <a:t>stay in sync</a:t>
                </a:r>
                <a:endParaRPr lang="en-US" b="1"/>
              </a:p>
            </p:txBody>
          </p:sp>
          <p:sp>
            <p:nvSpPr>
              <p:cNvPr id="20" name="Rectangle 19"/>
              <p:cNvSpPr/>
              <p:nvPr/>
            </p:nvSpPr>
            <p:spPr>
              <a:xfrm>
                <a:off x="3797300" y="5424720"/>
                <a:ext cx="1782763" cy="442966"/>
              </a:xfrm>
              <a:prstGeom prst="rect">
                <a:avLst/>
              </a:prstGeom>
            </p:spPr>
            <p:txBody>
              <a:bodyPr wrap="none">
                <a:spAutoFit/>
              </a:bodyPr>
              <a:lstStyle/>
              <a:p>
                <a:pPr algn="r" eaLnBrk="0" hangingPunct="0">
                  <a:lnSpc>
                    <a:spcPct val="95000"/>
                  </a:lnSpc>
                  <a:spcBef>
                    <a:spcPct val="50000"/>
                  </a:spcBef>
                  <a:spcAft>
                    <a:spcPct val="50000"/>
                  </a:spcAft>
                </a:pPr>
                <a:r>
                  <a:rPr lang="en-US" b="1" i="1">
                    <a:solidFill>
                      <a:schemeClr val="tx2"/>
                    </a:solidFill>
                    <a:cs typeface="Times New Roman" pitchFamily="18" charset="0"/>
                  </a:rPr>
                  <a:t>arrive ahead</a:t>
                </a:r>
                <a:endParaRPr lang="en-US" b="1"/>
              </a:p>
            </p:txBody>
          </p:sp>
        </p:grpSp>
      </p:grpSp>
      <p:sp>
        <p:nvSpPr>
          <p:cNvPr id="109573" name="Slide Number Placeholder 13"/>
          <p:cNvSpPr>
            <a:spLocks noGrp="1"/>
          </p:cNvSpPr>
          <p:nvPr>
            <p:ph type="sldNum" sz="quarter" idx="4294967295"/>
          </p:nvPr>
        </p:nvSpPr>
        <p:spPr>
          <a:xfrm>
            <a:off x="228600" y="6638925"/>
            <a:ext cx="614363"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a:solidFill>
                  <a:srgbClr val="FFFFFF"/>
                </a:solidFill>
              </a:rPr>
              <a:t>Page </a:t>
            </a:r>
            <a:fld id="{69291E3B-946E-4121-9463-02CD852B07FD}" type="slidenum">
              <a:rPr lang="en-US" sz="800">
                <a:solidFill>
                  <a:srgbClr val="FFFFFF"/>
                </a:solidFill>
              </a:rPr>
              <a:pPr/>
              <a:t>67</a:t>
            </a:fld>
            <a:endParaRPr lang="en-US" sz="800">
              <a:solidFill>
                <a:srgbClr val="FFFFFF"/>
              </a:solidFill>
            </a:endParaRPr>
          </a:p>
        </p:txBody>
      </p:sp>
    </p:spTree>
    <p:extLst>
      <p:ext uri="{BB962C8B-B14F-4D97-AF65-F5344CB8AC3E}">
        <p14:creationId xmlns:p14="http://schemas.microsoft.com/office/powerpoint/2010/main" val="57115930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2"/>
          <p:cNvSpPr>
            <a:spLocks noGrp="1"/>
          </p:cNvSpPr>
          <p:nvPr>
            <p:ph type="ctrTitle"/>
          </p:nvPr>
        </p:nvSpPr>
        <p:spPr>
          <a:xfrm>
            <a:off x="234950" y="2133600"/>
            <a:ext cx="6623050" cy="1466850"/>
          </a:xfrm>
        </p:spPr>
        <p:txBody>
          <a:bodyPr/>
          <a:lstStyle/>
          <a:p>
            <a:r>
              <a:rPr lang="ru-RU" sz="4000" smtClean="0">
                <a:ea typeface="MS PGothic" pitchFamily="34" charset="-128"/>
              </a:rPr>
              <a:t>Запись</a:t>
            </a:r>
            <a:r>
              <a:rPr lang="en-US" sz="4000" smtClean="0">
                <a:ea typeface="MS PGothic" pitchFamily="34" charset="-128"/>
              </a:rPr>
              <a:t> &amp; </a:t>
            </a:r>
            <a:r>
              <a:rPr lang="ru-RU" sz="4000" smtClean="0">
                <a:ea typeface="MS PGothic" pitchFamily="34" charset="-128"/>
              </a:rPr>
              <a:t>Проигрывание </a:t>
            </a:r>
            <a:br>
              <a:rPr lang="ru-RU" sz="4000" smtClean="0">
                <a:ea typeface="MS PGothic" pitchFamily="34" charset="-128"/>
              </a:rPr>
            </a:br>
            <a:r>
              <a:rPr lang="ru-RU" sz="4000" smtClean="0">
                <a:ea typeface="MS PGothic" pitchFamily="34" charset="-128"/>
              </a:rPr>
              <a:t>РЧ сигналов</a:t>
            </a:r>
            <a:endParaRPr lang="en-US" sz="4000" smtClean="0"/>
          </a:p>
        </p:txBody>
      </p:sp>
      <p:sp>
        <p:nvSpPr>
          <p:cNvPr id="1105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8802DF8-DD47-43E8-8D1F-401D78BAC989}" type="slidenum">
              <a:rPr lang="en-US" sz="800">
                <a:solidFill>
                  <a:srgbClr val="FFFFFF"/>
                </a:solidFill>
              </a:rPr>
              <a:pPr/>
              <a:t>68</a:t>
            </a:fld>
            <a:endParaRPr lang="en-US" sz="800">
              <a:solidFill>
                <a:srgbClr val="FFFFFF"/>
              </a:solidFill>
            </a:endParaRPr>
          </a:p>
        </p:txBody>
      </p:sp>
    </p:spTree>
    <p:extLst>
      <p:ext uri="{BB962C8B-B14F-4D97-AF65-F5344CB8AC3E}">
        <p14:creationId xmlns:p14="http://schemas.microsoft.com/office/powerpoint/2010/main" val="8107538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4" name="Straight Arrow Connector 153"/>
          <p:cNvCxnSpPr/>
          <p:nvPr/>
        </p:nvCxnSpPr>
        <p:spPr>
          <a:xfrm>
            <a:off x="5786438" y="2501900"/>
            <a:ext cx="365125" cy="0"/>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13667" name="Group 110"/>
          <p:cNvGrpSpPr>
            <a:grpSpLocks/>
          </p:cNvGrpSpPr>
          <p:nvPr/>
        </p:nvGrpSpPr>
        <p:grpSpPr bwMode="auto">
          <a:xfrm>
            <a:off x="6529388" y="1506538"/>
            <a:ext cx="1616075" cy="1585912"/>
            <a:chOff x="5043695" y="2677886"/>
            <a:chExt cx="1614714" cy="1585542"/>
          </a:xfrm>
        </p:grpSpPr>
        <p:sp>
          <p:nvSpPr>
            <p:cNvPr id="112" name="Rectangle 111"/>
            <p:cNvSpPr/>
            <p:nvPr/>
          </p:nvSpPr>
          <p:spPr>
            <a:xfrm>
              <a:off x="5043695" y="2677886"/>
              <a:ext cx="1614714" cy="154269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13" name="Freeform 112"/>
            <p:cNvSpPr/>
            <p:nvPr/>
          </p:nvSpPr>
          <p:spPr>
            <a:xfrm>
              <a:off x="5246724" y="2733435"/>
              <a:ext cx="1200725" cy="1529993"/>
            </a:xfrm>
            <a:custGeom>
              <a:avLst/>
              <a:gdLst>
                <a:gd name="connsiteX0" fmla="*/ 0 w 1201057"/>
                <a:gd name="connsiteY0" fmla="*/ 1315963 h 1530048"/>
                <a:gd name="connsiteX1" fmla="*/ 47172 w 1201057"/>
                <a:gd name="connsiteY1" fmla="*/ 1265163 h 1530048"/>
                <a:gd name="connsiteX2" fmla="*/ 101600 w 1201057"/>
                <a:gd name="connsiteY2" fmla="*/ 1323220 h 1530048"/>
                <a:gd name="connsiteX3" fmla="*/ 137886 w 1201057"/>
                <a:gd name="connsiteY3" fmla="*/ 1268791 h 1530048"/>
                <a:gd name="connsiteX4" fmla="*/ 214086 w 1201057"/>
                <a:gd name="connsiteY4" fmla="*/ 1319591 h 1530048"/>
                <a:gd name="connsiteX5" fmla="*/ 351972 w 1201057"/>
                <a:gd name="connsiteY5" fmla="*/ 6048 h 1530048"/>
                <a:gd name="connsiteX6" fmla="*/ 468086 w 1201057"/>
                <a:gd name="connsiteY6" fmla="*/ 1355877 h 1530048"/>
                <a:gd name="connsiteX7" fmla="*/ 537029 w 1201057"/>
                <a:gd name="connsiteY7" fmla="*/ 1022048 h 1530048"/>
                <a:gd name="connsiteX8" fmla="*/ 584200 w 1201057"/>
                <a:gd name="connsiteY8" fmla="*/ 1370391 h 1530048"/>
                <a:gd name="connsiteX9" fmla="*/ 624115 w 1201057"/>
                <a:gd name="connsiteY9" fmla="*/ 1232505 h 1530048"/>
                <a:gd name="connsiteX10" fmla="*/ 653143 w 1201057"/>
                <a:gd name="connsiteY10" fmla="*/ 1374020 h 1530048"/>
                <a:gd name="connsiteX11" fmla="*/ 667657 w 1201057"/>
                <a:gd name="connsiteY11" fmla="*/ 1290563 h 1530048"/>
                <a:gd name="connsiteX12" fmla="*/ 703943 w 1201057"/>
                <a:gd name="connsiteY12" fmla="*/ 1374020 h 1530048"/>
                <a:gd name="connsiteX13" fmla="*/ 751115 w 1201057"/>
                <a:gd name="connsiteY13" fmla="*/ 1207105 h 1530048"/>
                <a:gd name="connsiteX14" fmla="*/ 809172 w 1201057"/>
                <a:gd name="connsiteY14" fmla="*/ 1363134 h 1530048"/>
                <a:gd name="connsiteX15" fmla="*/ 849086 w 1201057"/>
                <a:gd name="connsiteY15" fmla="*/ 739020 h 1530048"/>
                <a:gd name="connsiteX16" fmla="*/ 889000 w 1201057"/>
                <a:gd name="connsiteY16" fmla="*/ 1366763 h 1530048"/>
                <a:gd name="connsiteX17" fmla="*/ 932543 w 1201057"/>
                <a:gd name="connsiteY17" fmla="*/ 1109134 h 1530048"/>
                <a:gd name="connsiteX18" fmla="*/ 957943 w 1201057"/>
                <a:gd name="connsiteY18" fmla="*/ 1370391 h 1530048"/>
                <a:gd name="connsiteX19" fmla="*/ 994229 w 1201057"/>
                <a:gd name="connsiteY19" fmla="*/ 1167191 h 1530048"/>
                <a:gd name="connsiteX20" fmla="*/ 1016000 w 1201057"/>
                <a:gd name="connsiteY20" fmla="*/ 1334105 h 1530048"/>
                <a:gd name="connsiteX21" fmla="*/ 1037772 w 1201057"/>
                <a:gd name="connsiteY21" fmla="*/ 1207105 h 1530048"/>
                <a:gd name="connsiteX22" fmla="*/ 1081315 w 1201057"/>
                <a:gd name="connsiteY22" fmla="*/ 1377648 h 1530048"/>
                <a:gd name="connsiteX23" fmla="*/ 1117600 w 1201057"/>
                <a:gd name="connsiteY23" fmla="*/ 1232505 h 1530048"/>
                <a:gd name="connsiteX24" fmla="*/ 1150257 w 1201057"/>
                <a:gd name="connsiteY24" fmla="*/ 1355877 h 1530048"/>
                <a:gd name="connsiteX25" fmla="*/ 1164772 w 1201057"/>
                <a:gd name="connsiteY25" fmla="*/ 1290563 h 1530048"/>
                <a:gd name="connsiteX26" fmla="*/ 1201057 w 1201057"/>
                <a:gd name="connsiteY26" fmla="*/ 1384905 h 153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1057" h="1530048">
                  <a:moveTo>
                    <a:pt x="0" y="1315963"/>
                  </a:moveTo>
                  <a:cubicBezTo>
                    <a:pt x="15119" y="1289958"/>
                    <a:pt x="30239" y="1263954"/>
                    <a:pt x="47172" y="1265163"/>
                  </a:cubicBezTo>
                  <a:cubicBezTo>
                    <a:pt x="64105" y="1266372"/>
                    <a:pt x="86481" y="1322615"/>
                    <a:pt x="101600" y="1323220"/>
                  </a:cubicBezTo>
                  <a:cubicBezTo>
                    <a:pt x="116719" y="1323825"/>
                    <a:pt x="119138" y="1269396"/>
                    <a:pt x="137886" y="1268791"/>
                  </a:cubicBezTo>
                  <a:cubicBezTo>
                    <a:pt x="156634" y="1268186"/>
                    <a:pt x="178405" y="1530048"/>
                    <a:pt x="214086" y="1319591"/>
                  </a:cubicBezTo>
                  <a:cubicBezTo>
                    <a:pt x="249767" y="1109134"/>
                    <a:pt x="309639" y="0"/>
                    <a:pt x="351972" y="6048"/>
                  </a:cubicBezTo>
                  <a:cubicBezTo>
                    <a:pt x="394305" y="12096"/>
                    <a:pt x="437243" y="1186544"/>
                    <a:pt x="468086" y="1355877"/>
                  </a:cubicBezTo>
                  <a:cubicBezTo>
                    <a:pt x="498929" y="1525210"/>
                    <a:pt x="517677" y="1019629"/>
                    <a:pt x="537029" y="1022048"/>
                  </a:cubicBezTo>
                  <a:cubicBezTo>
                    <a:pt x="556381" y="1024467"/>
                    <a:pt x="569686" y="1335315"/>
                    <a:pt x="584200" y="1370391"/>
                  </a:cubicBezTo>
                  <a:cubicBezTo>
                    <a:pt x="598714" y="1405467"/>
                    <a:pt x="612625" y="1231900"/>
                    <a:pt x="624115" y="1232505"/>
                  </a:cubicBezTo>
                  <a:cubicBezTo>
                    <a:pt x="635605" y="1233110"/>
                    <a:pt x="645886" y="1364344"/>
                    <a:pt x="653143" y="1374020"/>
                  </a:cubicBezTo>
                  <a:cubicBezTo>
                    <a:pt x="660400" y="1383696"/>
                    <a:pt x="659190" y="1290563"/>
                    <a:pt x="667657" y="1290563"/>
                  </a:cubicBezTo>
                  <a:cubicBezTo>
                    <a:pt x="676124" y="1290563"/>
                    <a:pt x="690033" y="1387930"/>
                    <a:pt x="703943" y="1374020"/>
                  </a:cubicBezTo>
                  <a:cubicBezTo>
                    <a:pt x="717853" y="1360110"/>
                    <a:pt x="733577" y="1208919"/>
                    <a:pt x="751115" y="1207105"/>
                  </a:cubicBezTo>
                  <a:cubicBezTo>
                    <a:pt x="768653" y="1205291"/>
                    <a:pt x="792843" y="1441148"/>
                    <a:pt x="809172" y="1363134"/>
                  </a:cubicBezTo>
                  <a:cubicBezTo>
                    <a:pt x="825501" y="1285120"/>
                    <a:pt x="835781" y="738415"/>
                    <a:pt x="849086" y="739020"/>
                  </a:cubicBezTo>
                  <a:cubicBezTo>
                    <a:pt x="862391" y="739625"/>
                    <a:pt x="875091" y="1305077"/>
                    <a:pt x="889000" y="1366763"/>
                  </a:cubicBezTo>
                  <a:cubicBezTo>
                    <a:pt x="902909" y="1428449"/>
                    <a:pt x="921053" y="1108529"/>
                    <a:pt x="932543" y="1109134"/>
                  </a:cubicBezTo>
                  <a:cubicBezTo>
                    <a:pt x="944033" y="1109739"/>
                    <a:pt x="947662" y="1360715"/>
                    <a:pt x="957943" y="1370391"/>
                  </a:cubicBezTo>
                  <a:cubicBezTo>
                    <a:pt x="968224" y="1380067"/>
                    <a:pt x="984553" y="1173239"/>
                    <a:pt x="994229" y="1167191"/>
                  </a:cubicBezTo>
                  <a:cubicBezTo>
                    <a:pt x="1003905" y="1161143"/>
                    <a:pt x="1008743" y="1327453"/>
                    <a:pt x="1016000" y="1334105"/>
                  </a:cubicBezTo>
                  <a:cubicBezTo>
                    <a:pt x="1023257" y="1340757"/>
                    <a:pt x="1026886" y="1199848"/>
                    <a:pt x="1037772" y="1207105"/>
                  </a:cubicBezTo>
                  <a:cubicBezTo>
                    <a:pt x="1048658" y="1214362"/>
                    <a:pt x="1068010" y="1373415"/>
                    <a:pt x="1081315" y="1377648"/>
                  </a:cubicBezTo>
                  <a:cubicBezTo>
                    <a:pt x="1094620" y="1381881"/>
                    <a:pt x="1106110" y="1236133"/>
                    <a:pt x="1117600" y="1232505"/>
                  </a:cubicBezTo>
                  <a:cubicBezTo>
                    <a:pt x="1129090" y="1228877"/>
                    <a:pt x="1142395" y="1346201"/>
                    <a:pt x="1150257" y="1355877"/>
                  </a:cubicBezTo>
                  <a:cubicBezTo>
                    <a:pt x="1158119" y="1365553"/>
                    <a:pt x="1156305" y="1285725"/>
                    <a:pt x="1164772" y="1290563"/>
                  </a:cubicBezTo>
                  <a:cubicBezTo>
                    <a:pt x="1173239" y="1295401"/>
                    <a:pt x="1187148" y="1340153"/>
                    <a:pt x="1201057" y="1384905"/>
                  </a:cubicBezTo>
                </a:path>
              </a:pathLst>
            </a:custGeom>
            <a:ln w="127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14" name="Straight Connector 113"/>
            <p:cNvCxnSpPr/>
            <p:nvPr/>
          </p:nvCxnSpPr>
          <p:spPr>
            <a:xfrm rot="16200000" flipH="1">
              <a:off x="4397658"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H="1">
              <a:off x="4567378"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4738684"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flipH="1">
              <a:off x="4908403"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6200000" flipH="1">
              <a:off x="5078123"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H="1">
              <a:off x="5249428"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6200000" flipH="1">
              <a:off x="5419147"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5588867"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6200000" flipH="1">
              <a:off x="5760173"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5084935" y="2820728"/>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5084935" y="2976266"/>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5084935" y="3131805"/>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5084935" y="3287344"/>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5084935" y="3442882"/>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5084935" y="3598421"/>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5084935" y="3752372"/>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5084935" y="3907911"/>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5084935" y="4063450"/>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3668" name="Group 131"/>
          <p:cNvGrpSpPr>
            <a:grpSpLocks/>
          </p:cNvGrpSpPr>
          <p:nvPr/>
        </p:nvGrpSpPr>
        <p:grpSpPr bwMode="auto">
          <a:xfrm>
            <a:off x="6346825" y="1685925"/>
            <a:ext cx="1616075" cy="1584325"/>
            <a:chOff x="5043695" y="2677886"/>
            <a:chExt cx="1614714" cy="1585542"/>
          </a:xfrm>
        </p:grpSpPr>
        <p:sp>
          <p:nvSpPr>
            <p:cNvPr id="133" name="Rectangle 132"/>
            <p:cNvSpPr/>
            <p:nvPr/>
          </p:nvSpPr>
          <p:spPr>
            <a:xfrm>
              <a:off x="5043695" y="2677886"/>
              <a:ext cx="1614714" cy="154264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34" name="Freeform 133"/>
            <p:cNvSpPr/>
            <p:nvPr/>
          </p:nvSpPr>
          <p:spPr>
            <a:xfrm>
              <a:off x="5246724" y="2733492"/>
              <a:ext cx="1200726" cy="1529936"/>
            </a:xfrm>
            <a:custGeom>
              <a:avLst/>
              <a:gdLst>
                <a:gd name="connsiteX0" fmla="*/ 0 w 1201057"/>
                <a:gd name="connsiteY0" fmla="*/ 1315963 h 1530048"/>
                <a:gd name="connsiteX1" fmla="*/ 47172 w 1201057"/>
                <a:gd name="connsiteY1" fmla="*/ 1265163 h 1530048"/>
                <a:gd name="connsiteX2" fmla="*/ 101600 w 1201057"/>
                <a:gd name="connsiteY2" fmla="*/ 1323220 h 1530048"/>
                <a:gd name="connsiteX3" fmla="*/ 137886 w 1201057"/>
                <a:gd name="connsiteY3" fmla="*/ 1268791 h 1530048"/>
                <a:gd name="connsiteX4" fmla="*/ 214086 w 1201057"/>
                <a:gd name="connsiteY4" fmla="*/ 1319591 h 1530048"/>
                <a:gd name="connsiteX5" fmla="*/ 351972 w 1201057"/>
                <a:gd name="connsiteY5" fmla="*/ 6048 h 1530048"/>
                <a:gd name="connsiteX6" fmla="*/ 468086 w 1201057"/>
                <a:gd name="connsiteY6" fmla="*/ 1355877 h 1530048"/>
                <a:gd name="connsiteX7" fmla="*/ 537029 w 1201057"/>
                <a:gd name="connsiteY7" fmla="*/ 1022048 h 1530048"/>
                <a:gd name="connsiteX8" fmla="*/ 584200 w 1201057"/>
                <a:gd name="connsiteY8" fmla="*/ 1370391 h 1530048"/>
                <a:gd name="connsiteX9" fmla="*/ 624115 w 1201057"/>
                <a:gd name="connsiteY9" fmla="*/ 1232505 h 1530048"/>
                <a:gd name="connsiteX10" fmla="*/ 653143 w 1201057"/>
                <a:gd name="connsiteY10" fmla="*/ 1374020 h 1530048"/>
                <a:gd name="connsiteX11" fmla="*/ 667657 w 1201057"/>
                <a:gd name="connsiteY11" fmla="*/ 1290563 h 1530048"/>
                <a:gd name="connsiteX12" fmla="*/ 703943 w 1201057"/>
                <a:gd name="connsiteY12" fmla="*/ 1374020 h 1530048"/>
                <a:gd name="connsiteX13" fmla="*/ 751115 w 1201057"/>
                <a:gd name="connsiteY13" fmla="*/ 1207105 h 1530048"/>
                <a:gd name="connsiteX14" fmla="*/ 809172 w 1201057"/>
                <a:gd name="connsiteY14" fmla="*/ 1363134 h 1530048"/>
                <a:gd name="connsiteX15" fmla="*/ 849086 w 1201057"/>
                <a:gd name="connsiteY15" fmla="*/ 739020 h 1530048"/>
                <a:gd name="connsiteX16" fmla="*/ 889000 w 1201057"/>
                <a:gd name="connsiteY16" fmla="*/ 1366763 h 1530048"/>
                <a:gd name="connsiteX17" fmla="*/ 932543 w 1201057"/>
                <a:gd name="connsiteY17" fmla="*/ 1109134 h 1530048"/>
                <a:gd name="connsiteX18" fmla="*/ 957943 w 1201057"/>
                <a:gd name="connsiteY18" fmla="*/ 1370391 h 1530048"/>
                <a:gd name="connsiteX19" fmla="*/ 994229 w 1201057"/>
                <a:gd name="connsiteY19" fmla="*/ 1167191 h 1530048"/>
                <a:gd name="connsiteX20" fmla="*/ 1016000 w 1201057"/>
                <a:gd name="connsiteY20" fmla="*/ 1334105 h 1530048"/>
                <a:gd name="connsiteX21" fmla="*/ 1037772 w 1201057"/>
                <a:gd name="connsiteY21" fmla="*/ 1207105 h 1530048"/>
                <a:gd name="connsiteX22" fmla="*/ 1081315 w 1201057"/>
                <a:gd name="connsiteY22" fmla="*/ 1377648 h 1530048"/>
                <a:gd name="connsiteX23" fmla="*/ 1117600 w 1201057"/>
                <a:gd name="connsiteY23" fmla="*/ 1232505 h 1530048"/>
                <a:gd name="connsiteX24" fmla="*/ 1150257 w 1201057"/>
                <a:gd name="connsiteY24" fmla="*/ 1355877 h 1530048"/>
                <a:gd name="connsiteX25" fmla="*/ 1164772 w 1201057"/>
                <a:gd name="connsiteY25" fmla="*/ 1290563 h 1530048"/>
                <a:gd name="connsiteX26" fmla="*/ 1201057 w 1201057"/>
                <a:gd name="connsiteY26" fmla="*/ 1384905 h 153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1057" h="1530048">
                  <a:moveTo>
                    <a:pt x="0" y="1315963"/>
                  </a:moveTo>
                  <a:cubicBezTo>
                    <a:pt x="15119" y="1289958"/>
                    <a:pt x="30239" y="1263954"/>
                    <a:pt x="47172" y="1265163"/>
                  </a:cubicBezTo>
                  <a:cubicBezTo>
                    <a:pt x="64105" y="1266372"/>
                    <a:pt x="86481" y="1322615"/>
                    <a:pt x="101600" y="1323220"/>
                  </a:cubicBezTo>
                  <a:cubicBezTo>
                    <a:pt x="116719" y="1323825"/>
                    <a:pt x="119138" y="1269396"/>
                    <a:pt x="137886" y="1268791"/>
                  </a:cubicBezTo>
                  <a:cubicBezTo>
                    <a:pt x="156634" y="1268186"/>
                    <a:pt x="178405" y="1530048"/>
                    <a:pt x="214086" y="1319591"/>
                  </a:cubicBezTo>
                  <a:cubicBezTo>
                    <a:pt x="249767" y="1109134"/>
                    <a:pt x="309639" y="0"/>
                    <a:pt x="351972" y="6048"/>
                  </a:cubicBezTo>
                  <a:cubicBezTo>
                    <a:pt x="394305" y="12096"/>
                    <a:pt x="437243" y="1186544"/>
                    <a:pt x="468086" y="1355877"/>
                  </a:cubicBezTo>
                  <a:cubicBezTo>
                    <a:pt x="498929" y="1525210"/>
                    <a:pt x="517677" y="1019629"/>
                    <a:pt x="537029" y="1022048"/>
                  </a:cubicBezTo>
                  <a:cubicBezTo>
                    <a:pt x="556381" y="1024467"/>
                    <a:pt x="569686" y="1335315"/>
                    <a:pt x="584200" y="1370391"/>
                  </a:cubicBezTo>
                  <a:cubicBezTo>
                    <a:pt x="598714" y="1405467"/>
                    <a:pt x="612625" y="1231900"/>
                    <a:pt x="624115" y="1232505"/>
                  </a:cubicBezTo>
                  <a:cubicBezTo>
                    <a:pt x="635605" y="1233110"/>
                    <a:pt x="645886" y="1364344"/>
                    <a:pt x="653143" y="1374020"/>
                  </a:cubicBezTo>
                  <a:cubicBezTo>
                    <a:pt x="660400" y="1383696"/>
                    <a:pt x="659190" y="1290563"/>
                    <a:pt x="667657" y="1290563"/>
                  </a:cubicBezTo>
                  <a:cubicBezTo>
                    <a:pt x="676124" y="1290563"/>
                    <a:pt x="690033" y="1387930"/>
                    <a:pt x="703943" y="1374020"/>
                  </a:cubicBezTo>
                  <a:cubicBezTo>
                    <a:pt x="717853" y="1360110"/>
                    <a:pt x="733577" y="1208919"/>
                    <a:pt x="751115" y="1207105"/>
                  </a:cubicBezTo>
                  <a:cubicBezTo>
                    <a:pt x="768653" y="1205291"/>
                    <a:pt x="792843" y="1441148"/>
                    <a:pt x="809172" y="1363134"/>
                  </a:cubicBezTo>
                  <a:cubicBezTo>
                    <a:pt x="825501" y="1285120"/>
                    <a:pt x="835781" y="738415"/>
                    <a:pt x="849086" y="739020"/>
                  </a:cubicBezTo>
                  <a:cubicBezTo>
                    <a:pt x="862391" y="739625"/>
                    <a:pt x="875091" y="1305077"/>
                    <a:pt x="889000" y="1366763"/>
                  </a:cubicBezTo>
                  <a:cubicBezTo>
                    <a:pt x="902909" y="1428449"/>
                    <a:pt x="921053" y="1108529"/>
                    <a:pt x="932543" y="1109134"/>
                  </a:cubicBezTo>
                  <a:cubicBezTo>
                    <a:pt x="944033" y="1109739"/>
                    <a:pt x="947662" y="1360715"/>
                    <a:pt x="957943" y="1370391"/>
                  </a:cubicBezTo>
                  <a:cubicBezTo>
                    <a:pt x="968224" y="1380067"/>
                    <a:pt x="984553" y="1173239"/>
                    <a:pt x="994229" y="1167191"/>
                  </a:cubicBezTo>
                  <a:cubicBezTo>
                    <a:pt x="1003905" y="1161143"/>
                    <a:pt x="1008743" y="1327453"/>
                    <a:pt x="1016000" y="1334105"/>
                  </a:cubicBezTo>
                  <a:cubicBezTo>
                    <a:pt x="1023257" y="1340757"/>
                    <a:pt x="1026886" y="1199848"/>
                    <a:pt x="1037772" y="1207105"/>
                  </a:cubicBezTo>
                  <a:cubicBezTo>
                    <a:pt x="1048658" y="1214362"/>
                    <a:pt x="1068010" y="1373415"/>
                    <a:pt x="1081315" y="1377648"/>
                  </a:cubicBezTo>
                  <a:cubicBezTo>
                    <a:pt x="1094620" y="1381881"/>
                    <a:pt x="1106110" y="1236133"/>
                    <a:pt x="1117600" y="1232505"/>
                  </a:cubicBezTo>
                  <a:cubicBezTo>
                    <a:pt x="1129090" y="1228877"/>
                    <a:pt x="1142395" y="1346201"/>
                    <a:pt x="1150257" y="1355877"/>
                  </a:cubicBezTo>
                  <a:cubicBezTo>
                    <a:pt x="1158119" y="1365553"/>
                    <a:pt x="1156305" y="1285725"/>
                    <a:pt x="1164772" y="1290563"/>
                  </a:cubicBezTo>
                  <a:cubicBezTo>
                    <a:pt x="1173239" y="1295401"/>
                    <a:pt x="1187148" y="1340153"/>
                    <a:pt x="1201057" y="1384905"/>
                  </a:cubicBezTo>
                </a:path>
              </a:pathLst>
            </a:custGeom>
            <a:ln w="127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35" name="Straight Connector 134"/>
            <p:cNvCxnSpPr/>
            <p:nvPr/>
          </p:nvCxnSpPr>
          <p:spPr>
            <a:xfrm rot="16200000" flipH="1">
              <a:off x="4397683" y="3449210"/>
              <a:ext cx="153629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16200000" flipH="1">
              <a:off x="4567402" y="3449210"/>
              <a:ext cx="153629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4738708" y="3449210"/>
              <a:ext cx="153629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6200000" flipH="1">
              <a:off x="4908428" y="3449210"/>
              <a:ext cx="153629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5078147" y="3449210"/>
              <a:ext cx="153629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16200000" flipH="1">
              <a:off x="5249453" y="3449210"/>
              <a:ext cx="153629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flipH="1">
              <a:off x="5419172" y="3449210"/>
              <a:ext cx="153629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16200000" flipH="1">
              <a:off x="5588891" y="3449210"/>
              <a:ext cx="153629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16200000" flipH="1">
              <a:off x="5760197" y="3449210"/>
              <a:ext cx="153629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5084935" y="2820871"/>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5084935" y="2976565"/>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5084935" y="3132260"/>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5084935" y="3286366"/>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5084935" y="3442061"/>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5084935" y="3597755"/>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5084935" y="3753450"/>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5084935" y="3909144"/>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5084935" y="4063249"/>
              <a:ext cx="15354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75" name="Straight Connector 74"/>
          <p:cNvCxnSpPr/>
          <p:nvPr/>
        </p:nvCxnSpPr>
        <p:spPr>
          <a:xfrm>
            <a:off x="4695825" y="2516188"/>
            <a:ext cx="10969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a:off x="2378075" y="2722563"/>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671" name="Title 5"/>
          <p:cNvSpPr>
            <a:spLocks noGrp="1"/>
          </p:cNvSpPr>
          <p:nvPr>
            <p:ph type="title"/>
          </p:nvPr>
        </p:nvSpPr>
        <p:spPr>
          <a:xfrm>
            <a:off x="96838" y="155575"/>
            <a:ext cx="8791575" cy="838200"/>
          </a:xfrm>
        </p:spPr>
        <p:txBody>
          <a:bodyPr/>
          <a:lstStyle/>
          <a:p>
            <a:r>
              <a:rPr lang="ru-RU" smtClean="0"/>
              <a:t>Основная проблема</a:t>
            </a:r>
            <a:r>
              <a:rPr lang="en-US" smtClean="0"/>
              <a:t>:  </a:t>
            </a:r>
            <a:r>
              <a:rPr lang="ru-RU" smtClean="0"/>
              <a:t>Современные тестовые системы имеют ограниченный объем памяти</a:t>
            </a:r>
            <a:endParaRPr lang="en-US" sz="3200" smtClean="0"/>
          </a:p>
        </p:txBody>
      </p:sp>
      <p:sp>
        <p:nvSpPr>
          <p:cNvPr id="113672" name="Content Placeholder 9"/>
          <p:cNvSpPr>
            <a:spLocks noGrp="1"/>
          </p:cNvSpPr>
          <p:nvPr>
            <p:ph idx="1"/>
          </p:nvPr>
        </p:nvSpPr>
        <p:spPr>
          <a:xfrm>
            <a:off x="169863" y="3549650"/>
            <a:ext cx="8715375" cy="1455738"/>
          </a:xfrm>
        </p:spPr>
        <p:txBody>
          <a:bodyPr>
            <a:normAutofit fontScale="92500" lnSpcReduction="10000"/>
          </a:bodyPr>
          <a:lstStyle/>
          <a:p>
            <a:pPr>
              <a:spcBef>
                <a:spcPts val="200"/>
              </a:spcBef>
            </a:pPr>
            <a:r>
              <a:rPr lang="ru-RU" sz="2000" smtClean="0"/>
              <a:t>Мониторинг спектра прекращается во время постобработки принятого сигнала</a:t>
            </a:r>
          </a:p>
          <a:p>
            <a:pPr>
              <a:spcBef>
                <a:spcPts val="200"/>
              </a:spcBef>
            </a:pPr>
            <a:r>
              <a:rPr lang="ru-RU" sz="2000" smtClean="0"/>
              <a:t>События, длительность которых больше доступной памяти – теряются!</a:t>
            </a:r>
          </a:p>
          <a:p>
            <a:pPr>
              <a:spcBef>
                <a:spcPts val="200"/>
              </a:spcBef>
            </a:pPr>
            <a:r>
              <a:rPr lang="ru-RU" sz="2000" smtClean="0"/>
              <a:t>Установки триггера действительны только для одного режима  </a:t>
            </a:r>
            <a:endParaRPr lang="en-US" sz="2000" smtClean="0"/>
          </a:p>
        </p:txBody>
      </p:sp>
      <p:pic>
        <p:nvPicPr>
          <p:cNvPr id="113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2247900"/>
            <a:ext cx="523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Oval 7"/>
          <p:cNvSpPr/>
          <p:nvPr/>
        </p:nvSpPr>
        <p:spPr>
          <a:xfrm>
            <a:off x="1290638" y="2478088"/>
            <a:ext cx="73025" cy="73025"/>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grpSp>
        <p:nvGrpSpPr>
          <p:cNvPr id="113675" name="Group 17"/>
          <p:cNvGrpSpPr>
            <a:grpSpLocks/>
          </p:cNvGrpSpPr>
          <p:nvPr/>
        </p:nvGrpSpPr>
        <p:grpSpPr bwMode="auto">
          <a:xfrm>
            <a:off x="1368425" y="2454275"/>
            <a:ext cx="420688" cy="119063"/>
            <a:chOff x="814137" y="2398294"/>
            <a:chExt cx="540619" cy="96253"/>
          </a:xfrm>
        </p:grpSpPr>
        <p:sp>
          <p:nvSpPr>
            <p:cNvPr id="13" name="Freeform 12"/>
            <p:cNvSpPr/>
            <p:nvPr/>
          </p:nvSpPr>
          <p:spPr>
            <a:xfrm>
              <a:off x="901861" y="2398294"/>
              <a:ext cx="365172" cy="96253"/>
            </a:xfrm>
            <a:custGeom>
              <a:avLst/>
              <a:gdLst>
                <a:gd name="connsiteX0" fmla="*/ 0 w 1227221"/>
                <a:gd name="connsiteY0" fmla="*/ 80210 h 152400"/>
                <a:gd name="connsiteX1" fmla="*/ 56147 w 1227221"/>
                <a:gd name="connsiteY1" fmla="*/ 0 h 152400"/>
                <a:gd name="connsiteX2" fmla="*/ 160421 w 1227221"/>
                <a:gd name="connsiteY2" fmla="*/ 152400 h 152400"/>
                <a:gd name="connsiteX3" fmla="*/ 268705 w 1227221"/>
                <a:gd name="connsiteY3" fmla="*/ 0 h 152400"/>
                <a:gd name="connsiteX4" fmla="*/ 376989 w 1227221"/>
                <a:gd name="connsiteY4" fmla="*/ 152400 h 152400"/>
                <a:gd name="connsiteX5" fmla="*/ 469231 w 1227221"/>
                <a:gd name="connsiteY5" fmla="*/ 4010 h 152400"/>
                <a:gd name="connsiteX6" fmla="*/ 569495 w 1227221"/>
                <a:gd name="connsiteY6" fmla="*/ 152400 h 152400"/>
                <a:gd name="connsiteX7" fmla="*/ 661737 w 1227221"/>
                <a:gd name="connsiteY7" fmla="*/ 8021 h 152400"/>
                <a:gd name="connsiteX8" fmla="*/ 753979 w 1227221"/>
                <a:gd name="connsiteY8" fmla="*/ 148389 h 152400"/>
                <a:gd name="connsiteX9" fmla="*/ 862263 w 1227221"/>
                <a:gd name="connsiteY9" fmla="*/ 0 h 152400"/>
                <a:gd name="connsiteX10" fmla="*/ 966537 w 1227221"/>
                <a:gd name="connsiteY10" fmla="*/ 152400 h 152400"/>
                <a:gd name="connsiteX11" fmla="*/ 1074821 w 1227221"/>
                <a:gd name="connsiteY11" fmla="*/ 0 h 152400"/>
                <a:gd name="connsiteX12" fmla="*/ 1179095 w 1227221"/>
                <a:gd name="connsiteY12" fmla="*/ 152400 h 152400"/>
                <a:gd name="connsiteX13" fmla="*/ 1227221 w 1227221"/>
                <a:gd name="connsiteY13" fmla="*/ 7218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7221" h="152400">
                  <a:moveTo>
                    <a:pt x="0" y="80210"/>
                  </a:moveTo>
                  <a:lnTo>
                    <a:pt x="56147" y="0"/>
                  </a:lnTo>
                  <a:lnTo>
                    <a:pt x="160421" y="152400"/>
                  </a:lnTo>
                  <a:lnTo>
                    <a:pt x="268705" y="0"/>
                  </a:lnTo>
                  <a:lnTo>
                    <a:pt x="376989" y="152400"/>
                  </a:lnTo>
                  <a:lnTo>
                    <a:pt x="469231" y="4010"/>
                  </a:lnTo>
                  <a:lnTo>
                    <a:pt x="569495" y="152400"/>
                  </a:lnTo>
                  <a:lnTo>
                    <a:pt x="661737" y="8021"/>
                  </a:lnTo>
                  <a:lnTo>
                    <a:pt x="753979" y="148389"/>
                  </a:lnTo>
                  <a:lnTo>
                    <a:pt x="862263" y="0"/>
                  </a:lnTo>
                  <a:lnTo>
                    <a:pt x="966537" y="152400"/>
                  </a:lnTo>
                  <a:lnTo>
                    <a:pt x="1074821" y="0"/>
                  </a:lnTo>
                  <a:lnTo>
                    <a:pt x="1179095" y="152400"/>
                  </a:lnTo>
                  <a:lnTo>
                    <a:pt x="1227221" y="72189"/>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16" name="Straight Connector 15"/>
            <p:cNvCxnSpPr/>
            <p:nvPr/>
          </p:nvCxnSpPr>
          <p:spPr>
            <a:xfrm>
              <a:off x="814137" y="2447062"/>
              <a:ext cx="918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62952" y="2447062"/>
              <a:ext cx="918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p:cNvCxnSpPr/>
          <p:nvPr/>
        </p:nvCxnSpPr>
        <p:spPr>
          <a:xfrm rot="5400000" flipH="1" flipV="1">
            <a:off x="1434306" y="2404270"/>
            <a:ext cx="288925" cy="195262"/>
          </a:xfrm>
          <a:prstGeom prst="straightConnector1">
            <a:avLst/>
          </a:prstGeom>
          <a:ln>
            <a:solidFill>
              <a:schemeClr val="tx1"/>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113677" name="Group 62"/>
          <p:cNvGrpSpPr>
            <a:grpSpLocks/>
          </p:cNvGrpSpPr>
          <p:nvPr/>
        </p:nvGrpSpPr>
        <p:grpSpPr bwMode="auto">
          <a:xfrm>
            <a:off x="2471738" y="2816225"/>
            <a:ext cx="274637" cy="274638"/>
            <a:chOff x="2644010" y="2609915"/>
            <a:chExt cx="274320" cy="274320"/>
          </a:xfrm>
        </p:grpSpPr>
        <p:sp>
          <p:nvSpPr>
            <p:cNvPr id="61" name="Oval 60"/>
            <p:cNvSpPr/>
            <p:nvPr/>
          </p:nvSpPr>
          <p:spPr>
            <a:xfrm>
              <a:off x="2644010" y="2609915"/>
              <a:ext cx="274320" cy="27432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23" name="Freeform 22"/>
            <p:cNvSpPr/>
            <p:nvPr/>
          </p:nvSpPr>
          <p:spPr>
            <a:xfrm>
              <a:off x="2709022" y="2671756"/>
              <a:ext cx="136367" cy="153809"/>
            </a:xfrm>
            <a:custGeom>
              <a:avLst/>
              <a:gdLst>
                <a:gd name="connsiteX0" fmla="*/ 0 w 296779"/>
                <a:gd name="connsiteY0" fmla="*/ 186490 h 392364"/>
                <a:gd name="connsiteX1" fmla="*/ 72190 w 296779"/>
                <a:gd name="connsiteY1" fmla="*/ 30079 h 392364"/>
                <a:gd name="connsiteX2" fmla="*/ 220579 w 296779"/>
                <a:gd name="connsiteY2" fmla="*/ 366964 h 392364"/>
                <a:gd name="connsiteX3" fmla="*/ 296779 w 296779"/>
                <a:gd name="connsiteY3" fmla="*/ 182479 h 392364"/>
              </a:gdLst>
              <a:ahLst/>
              <a:cxnLst>
                <a:cxn ang="0">
                  <a:pos x="connsiteX0" y="connsiteY0"/>
                </a:cxn>
                <a:cxn ang="0">
                  <a:pos x="connsiteX1" y="connsiteY1"/>
                </a:cxn>
                <a:cxn ang="0">
                  <a:pos x="connsiteX2" y="connsiteY2"/>
                </a:cxn>
                <a:cxn ang="0">
                  <a:pos x="connsiteX3" y="connsiteY3"/>
                </a:cxn>
              </a:cxnLst>
              <a:rect l="l" t="t" r="r" b="b"/>
              <a:pathLst>
                <a:path w="296779" h="392364">
                  <a:moveTo>
                    <a:pt x="0" y="186490"/>
                  </a:moveTo>
                  <a:cubicBezTo>
                    <a:pt x="17713" y="93245"/>
                    <a:pt x="35427" y="0"/>
                    <a:pt x="72190" y="30079"/>
                  </a:cubicBezTo>
                  <a:cubicBezTo>
                    <a:pt x="108953" y="60158"/>
                    <a:pt x="183148" y="341564"/>
                    <a:pt x="220579" y="366964"/>
                  </a:cubicBezTo>
                  <a:cubicBezTo>
                    <a:pt x="258010" y="392364"/>
                    <a:pt x="277394" y="287421"/>
                    <a:pt x="296779" y="182479"/>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113678" name="Group 43"/>
          <p:cNvGrpSpPr>
            <a:grpSpLocks/>
          </p:cNvGrpSpPr>
          <p:nvPr/>
        </p:nvGrpSpPr>
        <p:grpSpPr bwMode="auto">
          <a:xfrm>
            <a:off x="1844675" y="2154238"/>
            <a:ext cx="457200" cy="274637"/>
            <a:chOff x="1227226" y="2046388"/>
            <a:chExt cx="457200" cy="274320"/>
          </a:xfrm>
        </p:grpSpPr>
        <p:cxnSp>
          <p:nvCxnSpPr>
            <p:cNvPr id="43" name="Straight Connector 42"/>
            <p:cNvCxnSpPr/>
            <p:nvPr/>
          </p:nvCxnSpPr>
          <p:spPr>
            <a:xfrm>
              <a:off x="1227226" y="2190683"/>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749" name="Group 38"/>
            <p:cNvGrpSpPr>
              <a:grpSpLocks/>
            </p:cNvGrpSpPr>
            <p:nvPr/>
          </p:nvGrpSpPr>
          <p:grpSpPr bwMode="auto">
            <a:xfrm>
              <a:off x="1323472" y="2046388"/>
              <a:ext cx="274320" cy="274320"/>
              <a:chOff x="1323472" y="2046388"/>
              <a:chExt cx="274320" cy="274320"/>
            </a:xfrm>
          </p:grpSpPr>
          <p:sp>
            <p:nvSpPr>
              <p:cNvPr id="25" name="Rectangle 24"/>
              <p:cNvSpPr/>
              <p:nvPr/>
            </p:nvSpPr>
            <p:spPr>
              <a:xfrm>
                <a:off x="1324064" y="2046388"/>
                <a:ext cx="273050" cy="274320"/>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24" name="Freeform 23"/>
              <p:cNvSpPr/>
              <p:nvPr/>
            </p:nvSpPr>
            <p:spPr>
              <a:xfrm>
                <a:off x="1385976" y="2081273"/>
                <a:ext cx="147638" cy="45984"/>
              </a:xfrm>
              <a:custGeom>
                <a:avLst/>
                <a:gdLst>
                  <a:gd name="connsiteX0" fmla="*/ 0 w 1463842"/>
                  <a:gd name="connsiteY0" fmla="*/ 150394 h 162426"/>
                  <a:gd name="connsiteX1" fmla="*/ 449178 w 1463842"/>
                  <a:gd name="connsiteY1" fmla="*/ 2005 h 162426"/>
                  <a:gd name="connsiteX2" fmla="*/ 930442 w 1463842"/>
                  <a:gd name="connsiteY2" fmla="*/ 162426 h 162426"/>
                  <a:gd name="connsiteX3" fmla="*/ 1463842 w 1463842"/>
                  <a:gd name="connsiteY3" fmla="*/ 2005 h 162426"/>
                </a:gdLst>
                <a:ahLst/>
                <a:cxnLst>
                  <a:cxn ang="0">
                    <a:pos x="connsiteX0" y="connsiteY0"/>
                  </a:cxn>
                  <a:cxn ang="0">
                    <a:pos x="connsiteX1" y="connsiteY1"/>
                  </a:cxn>
                  <a:cxn ang="0">
                    <a:pos x="connsiteX2" y="connsiteY2"/>
                  </a:cxn>
                  <a:cxn ang="0">
                    <a:pos x="connsiteX3" y="connsiteY3"/>
                  </a:cxn>
                </a:cxnLst>
                <a:rect l="l" t="t" r="r" b="b"/>
                <a:pathLst>
                  <a:path w="1463842" h="162426">
                    <a:moveTo>
                      <a:pt x="0" y="150394"/>
                    </a:moveTo>
                    <a:cubicBezTo>
                      <a:pt x="147052" y="75197"/>
                      <a:pt x="294104" y="0"/>
                      <a:pt x="449178" y="2005"/>
                    </a:cubicBezTo>
                    <a:cubicBezTo>
                      <a:pt x="604252" y="4010"/>
                      <a:pt x="761331" y="162426"/>
                      <a:pt x="930442" y="162426"/>
                    </a:cubicBezTo>
                    <a:cubicBezTo>
                      <a:pt x="1099553" y="162426"/>
                      <a:pt x="1281697" y="82215"/>
                      <a:pt x="1463842" y="200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6" name="Freeform 25"/>
              <p:cNvSpPr/>
              <p:nvPr/>
            </p:nvSpPr>
            <p:spPr>
              <a:xfrm>
                <a:off x="1385976" y="2163727"/>
                <a:ext cx="147638" cy="44399"/>
              </a:xfrm>
              <a:custGeom>
                <a:avLst/>
                <a:gdLst>
                  <a:gd name="connsiteX0" fmla="*/ 0 w 1463842"/>
                  <a:gd name="connsiteY0" fmla="*/ 150394 h 162426"/>
                  <a:gd name="connsiteX1" fmla="*/ 449178 w 1463842"/>
                  <a:gd name="connsiteY1" fmla="*/ 2005 h 162426"/>
                  <a:gd name="connsiteX2" fmla="*/ 930442 w 1463842"/>
                  <a:gd name="connsiteY2" fmla="*/ 162426 h 162426"/>
                  <a:gd name="connsiteX3" fmla="*/ 1463842 w 1463842"/>
                  <a:gd name="connsiteY3" fmla="*/ 2005 h 162426"/>
                </a:gdLst>
                <a:ahLst/>
                <a:cxnLst>
                  <a:cxn ang="0">
                    <a:pos x="connsiteX0" y="connsiteY0"/>
                  </a:cxn>
                  <a:cxn ang="0">
                    <a:pos x="connsiteX1" y="connsiteY1"/>
                  </a:cxn>
                  <a:cxn ang="0">
                    <a:pos x="connsiteX2" y="connsiteY2"/>
                  </a:cxn>
                  <a:cxn ang="0">
                    <a:pos x="connsiteX3" y="connsiteY3"/>
                  </a:cxn>
                </a:cxnLst>
                <a:rect l="l" t="t" r="r" b="b"/>
                <a:pathLst>
                  <a:path w="1463842" h="162426">
                    <a:moveTo>
                      <a:pt x="0" y="150394"/>
                    </a:moveTo>
                    <a:cubicBezTo>
                      <a:pt x="147052" y="75197"/>
                      <a:pt x="294104" y="0"/>
                      <a:pt x="449178" y="2005"/>
                    </a:cubicBezTo>
                    <a:cubicBezTo>
                      <a:pt x="604252" y="4010"/>
                      <a:pt x="761331" y="162426"/>
                      <a:pt x="930442" y="162426"/>
                    </a:cubicBezTo>
                    <a:cubicBezTo>
                      <a:pt x="1099553" y="162426"/>
                      <a:pt x="1281697" y="82215"/>
                      <a:pt x="1463842" y="200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7" name="Freeform 26"/>
              <p:cNvSpPr/>
              <p:nvPr/>
            </p:nvSpPr>
            <p:spPr>
              <a:xfrm>
                <a:off x="1385976" y="2244596"/>
                <a:ext cx="147638" cy="45985"/>
              </a:xfrm>
              <a:custGeom>
                <a:avLst/>
                <a:gdLst>
                  <a:gd name="connsiteX0" fmla="*/ 0 w 1463842"/>
                  <a:gd name="connsiteY0" fmla="*/ 150394 h 162426"/>
                  <a:gd name="connsiteX1" fmla="*/ 449178 w 1463842"/>
                  <a:gd name="connsiteY1" fmla="*/ 2005 h 162426"/>
                  <a:gd name="connsiteX2" fmla="*/ 930442 w 1463842"/>
                  <a:gd name="connsiteY2" fmla="*/ 162426 h 162426"/>
                  <a:gd name="connsiteX3" fmla="*/ 1463842 w 1463842"/>
                  <a:gd name="connsiteY3" fmla="*/ 2005 h 162426"/>
                </a:gdLst>
                <a:ahLst/>
                <a:cxnLst>
                  <a:cxn ang="0">
                    <a:pos x="connsiteX0" y="connsiteY0"/>
                  </a:cxn>
                  <a:cxn ang="0">
                    <a:pos x="connsiteX1" y="connsiteY1"/>
                  </a:cxn>
                  <a:cxn ang="0">
                    <a:pos x="connsiteX2" y="connsiteY2"/>
                  </a:cxn>
                  <a:cxn ang="0">
                    <a:pos x="connsiteX3" y="connsiteY3"/>
                  </a:cxn>
                </a:cxnLst>
                <a:rect l="l" t="t" r="r" b="b"/>
                <a:pathLst>
                  <a:path w="1463842" h="162426">
                    <a:moveTo>
                      <a:pt x="0" y="150394"/>
                    </a:moveTo>
                    <a:cubicBezTo>
                      <a:pt x="147052" y="75197"/>
                      <a:pt x="294104" y="0"/>
                      <a:pt x="449178" y="2005"/>
                    </a:cubicBezTo>
                    <a:cubicBezTo>
                      <a:pt x="604252" y="4010"/>
                      <a:pt x="761331" y="162426"/>
                      <a:pt x="930442" y="162426"/>
                    </a:cubicBezTo>
                    <a:cubicBezTo>
                      <a:pt x="1099553" y="162426"/>
                      <a:pt x="1281697" y="82215"/>
                      <a:pt x="1463842" y="200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29" name="Straight Connector 28"/>
              <p:cNvCxnSpPr/>
              <p:nvPr/>
            </p:nvCxnSpPr>
            <p:spPr>
              <a:xfrm rot="5400000" flipH="1" flipV="1">
                <a:off x="1443152" y="2087590"/>
                <a:ext cx="44399" cy="44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flipH="1" flipV="1">
                <a:off x="1440771" y="2169252"/>
                <a:ext cx="44399" cy="42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3679" name="Group 41"/>
          <p:cNvGrpSpPr>
            <a:grpSpLocks/>
          </p:cNvGrpSpPr>
          <p:nvPr/>
        </p:nvGrpSpPr>
        <p:grpSpPr bwMode="auto">
          <a:xfrm>
            <a:off x="1854200" y="2593975"/>
            <a:ext cx="457200" cy="274638"/>
            <a:chOff x="1223610" y="2487088"/>
            <a:chExt cx="457200" cy="274320"/>
          </a:xfrm>
        </p:grpSpPr>
        <p:cxnSp>
          <p:nvCxnSpPr>
            <p:cNvPr id="10" name="Straight Connector 9"/>
            <p:cNvCxnSpPr/>
            <p:nvPr/>
          </p:nvCxnSpPr>
          <p:spPr>
            <a:xfrm>
              <a:off x="1223610" y="262187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741" name="Group 37"/>
            <p:cNvGrpSpPr>
              <a:grpSpLocks/>
            </p:cNvGrpSpPr>
            <p:nvPr/>
          </p:nvGrpSpPr>
          <p:grpSpPr bwMode="auto">
            <a:xfrm>
              <a:off x="1320872" y="2487088"/>
              <a:ext cx="274320" cy="274320"/>
              <a:chOff x="1320872" y="2487088"/>
              <a:chExt cx="274320" cy="274320"/>
            </a:xfrm>
          </p:grpSpPr>
          <p:sp>
            <p:nvSpPr>
              <p:cNvPr id="32" name="Rectangle 31"/>
              <p:cNvSpPr/>
              <p:nvPr/>
            </p:nvSpPr>
            <p:spPr>
              <a:xfrm>
                <a:off x="1320448" y="2487088"/>
                <a:ext cx="274637" cy="274320"/>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33" name="Freeform 32"/>
              <p:cNvSpPr/>
              <p:nvPr/>
            </p:nvSpPr>
            <p:spPr>
              <a:xfrm>
                <a:off x="1382360" y="2521973"/>
                <a:ext cx="149225" cy="45985"/>
              </a:xfrm>
              <a:custGeom>
                <a:avLst/>
                <a:gdLst>
                  <a:gd name="connsiteX0" fmla="*/ 0 w 1463842"/>
                  <a:gd name="connsiteY0" fmla="*/ 150394 h 162426"/>
                  <a:gd name="connsiteX1" fmla="*/ 449178 w 1463842"/>
                  <a:gd name="connsiteY1" fmla="*/ 2005 h 162426"/>
                  <a:gd name="connsiteX2" fmla="*/ 930442 w 1463842"/>
                  <a:gd name="connsiteY2" fmla="*/ 162426 h 162426"/>
                  <a:gd name="connsiteX3" fmla="*/ 1463842 w 1463842"/>
                  <a:gd name="connsiteY3" fmla="*/ 2005 h 162426"/>
                </a:gdLst>
                <a:ahLst/>
                <a:cxnLst>
                  <a:cxn ang="0">
                    <a:pos x="connsiteX0" y="connsiteY0"/>
                  </a:cxn>
                  <a:cxn ang="0">
                    <a:pos x="connsiteX1" y="connsiteY1"/>
                  </a:cxn>
                  <a:cxn ang="0">
                    <a:pos x="connsiteX2" y="connsiteY2"/>
                  </a:cxn>
                  <a:cxn ang="0">
                    <a:pos x="connsiteX3" y="connsiteY3"/>
                  </a:cxn>
                </a:cxnLst>
                <a:rect l="l" t="t" r="r" b="b"/>
                <a:pathLst>
                  <a:path w="1463842" h="162426">
                    <a:moveTo>
                      <a:pt x="0" y="150394"/>
                    </a:moveTo>
                    <a:cubicBezTo>
                      <a:pt x="147052" y="75197"/>
                      <a:pt x="294104" y="0"/>
                      <a:pt x="449178" y="2005"/>
                    </a:cubicBezTo>
                    <a:cubicBezTo>
                      <a:pt x="604252" y="4010"/>
                      <a:pt x="761331" y="162426"/>
                      <a:pt x="930442" y="162426"/>
                    </a:cubicBezTo>
                    <a:cubicBezTo>
                      <a:pt x="1099553" y="162426"/>
                      <a:pt x="1281697" y="82215"/>
                      <a:pt x="1463842" y="200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4" name="Freeform 33"/>
              <p:cNvSpPr/>
              <p:nvPr/>
            </p:nvSpPr>
            <p:spPr>
              <a:xfrm>
                <a:off x="1382360" y="2604427"/>
                <a:ext cx="149225" cy="44399"/>
              </a:xfrm>
              <a:custGeom>
                <a:avLst/>
                <a:gdLst>
                  <a:gd name="connsiteX0" fmla="*/ 0 w 1463842"/>
                  <a:gd name="connsiteY0" fmla="*/ 150394 h 162426"/>
                  <a:gd name="connsiteX1" fmla="*/ 449178 w 1463842"/>
                  <a:gd name="connsiteY1" fmla="*/ 2005 h 162426"/>
                  <a:gd name="connsiteX2" fmla="*/ 930442 w 1463842"/>
                  <a:gd name="connsiteY2" fmla="*/ 162426 h 162426"/>
                  <a:gd name="connsiteX3" fmla="*/ 1463842 w 1463842"/>
                  <a:gd name="connsiteY3" fmla="*/ 2005 h 162426"/>
                </a:gdLst>
                <a:ahLst/>
                <a:cxnLst>
                  <a:cxn ang="0">
                    <a:pos x="connsiteX0" y="connsiteY0"/>
                  </a:cxn>
                  <a:cxn ang="0">
                    <a:pos x="connsiteX1" y="connsiteY1"/>
                  </a:cxn>
                  <a:cxn ang="0">
                    <a:pos x="connsiteX2" y="connsiteY2"/>
                  </a:cxn>
                  <a:cxn ang="0">
                    <a:pos x="connsiteX3" y="connsiteY3"/>
                  </a:cxn>
                </a:cxnLst>
                <a:rect l="l" t="t" r="r" b="b"/>
                <a:pathLst>
                  <a:path w="1463842" h="162426">
                    <a:moveTo>
                      <a:pt x="0" y="150394"/>
                    </a:moveTo>
                    <a:cubicBezTo>
                      <a:pt x="147052" y="75197"/>
                      <a:pt x="294104" y="0"/>
                      <a:pt x="449178" y="2005"/>
                    </a:cubicBezTo>
                    <a:cubicBezTo>
                      <a:pt x="604252" y="4010"/>
                      <a:pt x="761331" y="162426"/>
                      <a:pt x="930442" y="162426"/>
                    </a:cubicBezTo>
                    <a:cubicBezTo>
                      <a:pt x="1099553" y="162426"/>
                      <a:pt x="1281697" y="82215"/>
                      <a:pt x="1463842" y="200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 name="Freeform 34"/>
              <p:cNvSpPr/>
              <p:nvPr/>
            </p:nvSpPr>
            <p:spPr>
              <a:xfrm>
                <a:off x="1382360" y="2685296"/>
                <a:ext cx="149225" cy="45984"/>
              </a:xfrm>
              <a:custGeom>
                <a:avLst/>
                <a:gdLst>
                  <a:gd name="connsiteX0" fmla="*/ 0 w 1463842"/>
                  <a:gd name="connsiteY0" fmla="*/ 150394 h 162426"/>
                  <a:gd name="connsiteX1" fmla="*/ 449178 w 1463842"/>
                  <a:gd name="connsiteY1" fmla="*/ 2005 h 162426"/>
                  <a:gd name="connsiteX2" fmla="*/ 930442 w 1463842"/>
                  <a:gd name="connsiteY2" fmla="*/ 162426 h 162426"/>
                  <a:gd name="connsiteX3" fmla="*/ 1463842 w 1463842"/>
                  <a:gd name="connsiteY3" fmla="*/ 2005 h 162426"/>
                </a:gdLst>
                <a:ahLst/>
                <a:cxnLst>
                  <a:cxn ang="0">
                    <a:pos x="connsiteX0" y="connsiteY0"/>
                  </a:cxn>
                  <a:cxn ang="0">
                    <a:pos x="connsiteX1" y="connsiteY1"/>
                  </a:cxn>
                  <a:cxn ang="0">
                    <a:pos x="connsiteX2" y="connsiteY2"/>
                  </a:cxn>
                  <a:cxn ang="0">
                    <a:pos x="connsiteX3" y="connsiteY3"/>
                  </a:cxn>
                </a:cxnLst>
                <a:rect l="l" t="t" r="r" b="b"/>
                <a:pathLst>
                  <a:path w="1463842" h="162426">
                    <a:moveTo>
                      <a:pt x="0" y="150394"/>
                    </a:moveTo>
                    <a:cubicBezTo>
                      <a:pt x="147052" y="75197"/>
                      <a:pt x="294104" y="0"/>
                      <a:pt x="449178" y="2005"/>
                    </a:cubicBezTo>
                    <a:cubicBezTo>
                      <a:pt x="604252" y="4010"/>
                      <a:pt x="761331" y="162426"/>
                      <a:pt x="930442" y="162426"/>
                    </a:cubicBezTo>
                    <a:cubicBezTo>
                      <a:pt x="1099553" y="162426"/>
                      <a:pt x="1281697" y="82215"/>
                      <a:pt x="1463842" y="200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36" name="Straight Connector 35"/>
              <p:cNvCxnSpPr/>
              <p:nvPr/>
            </p:nvCxnSpPr>
            <p:spPr>
              <a:xfrm rot="5400000" flipH="1" flipV="1">
                <a:off x="1440330" y="2529083"/>
                <a:ext cx="44399" cy="42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1437949" y="2683684"/>
                <a:ext cx="44399" cy="44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6" name="Straight Arrow Connector 45"/>
          <p:cNvCxnSpPr/>
          <p:nvPr/>
        </p:nvCxnSpPr>
        <p:spPr>
          <a:xfrm rot="16200000" flipH="1">
            <a:off x="1711325" y="2590801"/>
            <a:ext cx="217487" cy="68262"/>
          </a:xfrm>
          <a:prstGeom prst="straightConnector1">
            <a:avLst/>
          </a:prstGeom>
          <a:ln>
            <a:solidFill>
              <a:schemeClr val="tx1"/>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113681" name="Group 49"/>
          <p:cNvGrpSpPr>
            <a:grpSpLocks/>
          </p:cNvGrpSpPr>
          <p:nvPr/>
        </p:nvGrpSpPr>
        <p:grpSpPr bwMode="auto">
          <a:xfrm>
            <a:off x="2378075" y="2376488"/>
            <a:ext cx="457200" cy="274637"/>
            <a:chOff x="1787748" y="2268952"/>
            <a:chExt cx="457200" cy="274320"/>
          </a:xfrm>
        </p:grpSpPr>
        <p:cxnSp>
          <p:nvCxnSpPr>
            <p:cNvPr id="48" name="Straight Connector 47"/>
            <p:cNvCxnSpPr/>
            <p:nvPr/>
          </p:nvCxnSpPr>
          <p:spPr>
            <a:xfrm>
              <a:off x="1787748" y="2406905"/>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Flowchart: Summing Junction 48"/>
            <p:cNvSpPr/>
            <p:nvPr/>
          </p:nvSpPr>
          <p:spPr>
            <a:xfrm>
              <a:off x="1881411" y="2268952"/>
              <a:ext cx="274637" cy="274320"/>
            </a:xfrm>
            <a:prstGeom prst="flowChartSummingJunction">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grpSp>
      <p:cxnSp>
        <p:nvCxnSpPr>
          <p:cNvPr id="51" name="Straight Arrow Connector 50"/>
          <p:cNvCxnSpPr/>
          <p:nvPr/>
        </p:nvCxnSpPr>
        <p:spPr>
          <a:xfrm rot="16200000" flipH="1" flipV="1">
            <a:off x="2236788" y="2590800"/>
            <a:ext cx="217487" cy="68263"/>
          </a:xfrm>
          <a:prstGeom prst="straightConnector1">
            <a:avLst/>
          </a:prstGeom>
          <a:ln>
            <a:solidFill>
              <a:schemeClr val="tx1"/>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113683" name="Group 51"/>
          <p:cNvGrpSpPr>
            <a:grpSpLocks/>
          </p:cNvGrpSpPr>
          <p:nvPr/>
        </p:nvGrpSpPr>
        <p:grpSpPr bwMode="auto">
          <a:xfrm>
            <a:off x="3214688" y="2381250"/>
            <a:ext cx="457200" cy="274638"/>
            <a:chOff x="1223610" y="2487088"/>
            <a:chExt cx="457200" cy="274320"/>
          </a:xfrm>
        </p:grpSpPr>
        <p:cxnSp>
          <p:nvCxnSpPr>
            <p:cNvPr id="53" name="Straight Connector 52"/>
            <p:cNvCxnSpPr/>
            <p:nvPr/>
          </p:nvCxnSpPr>
          <p:spPr>
            <a:xfrm>
              <a:off x="1223610" y="262187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731" name="Group 37"/>
            <p:cNvGrpSpPr>
              <a:grpSpLocks/>
            </p:cNvGrpSpPr>
            <p:nvPr/>
          </p:nvGrpSpPr>
          <p:grpSpPr bwMode="auto">
            <a:xfrm>
              <a:off x="1320872" y="2487088"/>
              <a:ext cx="274320" cy="274320"/>
              <a:chOff x="1320872" y="2487088"/>
              <a:chExt cx="274320" cy="274320"/>
            </a:xfrm>
          </p:grpSpPr>
          <p:sp>
            <p:nvSpPr>
              <p:cNvPr id="55" name="Rectangle 54"/>
              <p:cNvSpPr/>
              <p:nvPr/>
            </p:nvSpPr>
            <p:spPr>
              <a:xfrm>
                <a:off x="1320447" y="2487088"/>
                <a:ext cx="274638" cy="274320"/>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56" name="Freeform 55"/>
              <p:cNvSpPr/>
              <p:nvPr/>
            </p:nvSpPr>
            <p:spPr>
              <a:xfrm>
                <a:off x="1382360" y="2521973"/>
                <a:ext cx="149225" cy="45985"/>
              </a:xfrm>
              <a:custGeom>
                <a:avLst/>
                <a:gdLst>
                  <a:gd name="connsiteX0" fmla="*/ 0 w 1463842"/>
                  <a:gd name="connsiteY0" fmla="*/ 150394 h 162426"/>
                  <a:gd name="connsiteX1" fmla="*/ 449178 w 1463842"/>
                  <a:gd name="connsiteY1" fmla="*/ 2005 h 162426"/>
                  <a:gd name="connsiteX2" fmla="*/ 930442 w 1463842"/>
                  <a:gd name="connsiteY2" fmla="*/ 162426 h 162426"/>
                  <a:gd name="connsiteX3" fmla="*/ 1463842 w 1463842"/>
                  <a:gd name="connsiteY3" fmla="*/ 2005 h 162426"/>
                </a:gdLst>
                <a:ahLst/>
                <a:cxnLst>
                  <a:cxn ang="0">
                    <a:pos x="connsiteX0" y="connsiteY0"/>
                  </a:cxn>
                  <a:cxn ang="0">
                    <a:pos x="connsiteX1" y="connsiteY1"/>
                  </a:cxn>
                  <a:cxn ang="0">
                    <a:pos x="connsiteX2" y="connsiteY2"/>
                  </a:cxn>
                  <a:cxn ang="0">
                    <a:pos x="connsiteX3" y="connsiteY3"/>
                  </a:cxn>
                </a:cxnLst>
                <a:rect l="l" t="t" r="r" b="b"/>
                <a:pathLst>
                  <a:path w="1463842" h="162426">
                    <a:moveTo>
                      <a:pt x="0" y="150394"/>
                    </a:moveTo>
                    <a:cubicBezTo>
                      <a:pt x="147052" y="75197"/>
                      <a:pt x="294104" y="0"/>
                      <a:pt x="449178" y="2005"/>
                    </a:cubicBezTo>
                    <a:cubicBezTo>
                      <a:pt x="604252" y="4010"/>
                      <a:pt x="761331" y="162426"/>
                      <a:pt x="930442" y="162426"/>
                    </a:cubicBezTo>
                    <a:cubicBezTo>
                      <a:pt x="1099553" y="162426"/>
                      <a:pt x="1281697" y="82215"/>
                      <a:pt x="1463842" y="200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Freeform 56"/>
              <p:cNvSpPr/>
              <p:nvPr/>
            </p:nvSpPr>
            <p:spPr>
              <a:xfrm>
                <a:off x="1382360" y="2604427"/>
                <a:ext cx="149225" cy="44399"/>
              </a:xfrm>
              <a:custGeom>
                <a:avLst/>
                <a:gdLst>
                  <a:gd name="connsiteX0" fmla="*/ 0 w 1463842"/>
                  <a:gd name="connsiteY0" fmla="*/ 150394 h 162426"/>
                  <a:gd name="connsiteX1" fmla="*/ 449178 w 1463842"/>
                  <a:gd name="connsiteY1" fmla="*/ 2005 h 162426"/>
                  <a:gd name="connsiteX2" fmla="*/ 930442 w 1463842"/>
                  <a:gd name="connsiteY2" fmla="*/ 162426 h 162426"/>
                  <a:gd name="connsiteX3" fmla="*/ 1463842 w 1463842"/>
                  <a:gd name="connsiteY3" fmla="*/ 2005 h 162426"/>
                </a:gdLst>
                <a:ahLst/>
                <a:cxnLst>
                  <a:cxn ang="0">
                    <a:pos x="connsiteX0" y="connsiteY0"/>
                  </a:cxn>
                  <a:cxn ang="0">
                    <a:pos x="connsiteX1" y="connsiteY1"/>
                  </a:cxn>
                  <a:cxn ang="0">
                    <a:pos x="connsiteX2" y="connsiteY2"/>
                  </a:cxn>
                  <a:cxn ang="0">
                    <a:pos x="connsiteX3" y="connsiteY3"/>
                  </a:cxn>
                </a:cxnLst>
                <a:rect l="l" t="t" r="r" b="b"/>
                <a:pathLst>
                  <a:path w="1463842" h="162426">
                    <a:moveTo>
                      <a:pt x="0" y="150394"/>
                    </a:moveTo>
                    <a:cubicBezTo>
                      <a:pt x="147052" y="75197"/>
                      <a:pt x="294104" y="0"/>
                      <a:pt x="449178" y="2005"/>
                    </a:cubicBezTo>
                    <a:cubicBezTo>
                      <a:pt x="604252" y="4010"/>
                      <a:pt x="761331" y="162426"/>
                      <a:pt x="930442" y="162426"/>
                    </a:cubicBezTo>
                    <a:cubicBezTo>
                      <a:pt x="1099553" y="162426"/>
                      <a:pt x="1281697" y="82215"/>
                      <a:pt x="1463842" y="200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8" name="Freeform 57"/>
              <p:cNvSpPr/>
              <p:nvPr/>
            </p:nvSpPr>
            <p:spPr>
              <a:xfrm>
                <a:off x="1382360" y="2685296"/>
                <a:ext cx="149225" cy="45984"/>
              </a:xfrm>
              <a:custGeom>
                <a:avLst/>
                <a:gdLst>
                  <a:gd name="connsiteX0" fmla="*/ 0 w 1463842"/>
                  <a:gd name="connsiteY0" fmla="*/ 150394 h 162426"/>
                  <a:gd name="connsiteX1" fmla="*/ 449178 w 1463842"/>
                  <a:gd name="connsiteY1" fmla="*/ 2005 h 162426"/>
                  <a:gd name="connsiteX2" fmla="*/ 930442 w 1463842"/>
                  <a:gd name="connsiteY2" fmla="*/ 162426 h 162426"/>
                  <a:gd name="connsiteX3" fmla="*/ 1463842 w 1463842"/>
                  <a:gd name="connsiteY3" fmla="*/ 2005 h 162426"/>
                </a:gdLst>
                <a:ahLst/>
                <a:cxnLst>
                  <a:cxn ang="0">
                    <a:pos x="connsiteX0" y="connsiteY0"/>
                  </a:cxn>
                  <a:cxn ang="0">
                    <a:pos x="connsiteX1" y="connsiteY1"/>
                  </a:cxn>
                  <a:cxn ang="0">
                    <a:pos x="connsiteX2" y="connsiteY2"/>
                  </a:cxn>
                  <a:cxn ang="0">
                    <a:pos x="connsiteX3" y="connsiteY3"/>
                  </a:cxn>
                </a:cxnLst>
                <a:rect l="l" t="t" r="r" b="b"/>
                <a:pathLst>
                  <a:path w="1463842" h="162426">
                    <a:moveTo>
                      <a:pt x="0" y="150394"/>
                    </a:moveTo>
                    <a:cubicBezTo>
                      <a:pt x="147052" y="75197"/>
                      <a:pt x="294104" y="0"/>
                      <a:pt x="449178" y="2005"/>
                    </a:cubicBezTo>
                    <a:cubicBezTo>
                      <a:pt x="604252" y="4010"/>
                      <a:pt x="761331" y="162426"/>
                      <a:pt x="930442" y="162426"/>
                    </a:cubicBezTo>
                    <a:cubicBezTo>
                      <a:pt x="1099553" y="162426"/>
                      <a:pt x="1281697" y="82215"/>
                      <a:pt x="1463842" y="200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59" name="Straight Connector 58"/>
              <p:cNvCxnSpPr/>
              <p:nvPr/>
            </p:nvCxnSpPr>
            <p:spPr>
              <a:xfrm rot="5400000" flipH="1" flipV="1">
                <a:off x="1440330" y="2529082"/>
                <a:ext cx="44399" cy="42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1437948" y="2683684"/>
                <a:ext cx="44399" cy="44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7" name="Freeform 66"/>
          <p:cNvSpPr/>
          <p:nvPr/>
        </p:nvSpPr>
        <p:spPr>
          <a:xfrm>
            <a:off x="3671888" y="2351088"/>
            <a:ext cx="544512" cy="334962"/>
          </a:xfrm>
          <a:custGeom>
            <a:avLst/>
            <a:gdLst>
              <a:gd name="connsiteX0" fmla="*/ 0 w 544286"/>
              <a:gd name="connsiteY0" fmla="*/ 163286 h 334736"/>
              <a:gd name="connsiteX1" fmla="*/ 209550 w 544286"/>
              <a:gd name="connsiteY1" fmla="*/ 2722 h 334736"/>
              <a:gd name="connsiteX2" fmla="*/ 544286 w 544286"/>
              <a:gd name="connsiteY2" fmla="*/ 0 h 334736"/>
              <a:gd name="connsiteX3" fmla="*/ 541564 w 544286"/>
              <a:gd name="connsiteY3" fmla="*/ 332015 h 334736"/>
              <a:gd name="connsiteX4" fmla="*/ 212271 w 544286"/>
              <a:gd name="connsiteY4" fmla="*/ 334736 h 334736"/>
              <a:gd name="connsiteX5" fmla="*/ 0 w 544286"/>
              <a:gd name="connsiteY5" fmla="*/ 163286 h 33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86" h="334736">
                <a:moveTo>
                  <a:pt x="0" y="163286"/>
                </a:moveTo>
                <a:lnTo>
                  <a:pt x="209550" y="2722"/>
                </a:lnTo>
                <a:lnTo>
                  <a:pt x="544286" y="0"/>
                </a:lnTo>
                <a:cubicBezTo>
                  <a:pt x="543379" y="110672"/>
                  <a:pt x="542471" y="221343"/>
                  <a:pt x="541564" y="332015"/>
                </a:cubicBezTo>
                <a:lnTo>
                  <a:pt x="212271" y="334736"/>
                </a:lnTo>
                <a:lnTo>
                  <a:pt x="0" y="163286"/>
                </a:lnTo>
                <a:close/>
              </a:path>
            </a:pathLst>
          </a:cu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8" name="Isosceles Triangle 67"/>
          <p:cNvSpPr/>
          <p:nvPr/>
        </p:nvSpPr>
        <p:spPr>
          <a:xfrm rot="5400000">
            <a:off x="2859088" y="2330450"/>
            <a:ext cx="330200" cy="368300"/>
          </a:xfrm>
          <a:prstGeom prst="triangl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13686" name="TextBox 68"/>
          <p:cNvSpPr txBox="1">
            <a:spLocks noChangeArrowheads="1"/>
          </p:cNvSpPr>
          <p:nvPr/>
        </p:nvSpPr>
        <p:spPr bwMode="auto">
          <a:xfrm>
            <a:off x="3694113" y="2365375"/>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ADC</a:t>
            </a:r>
          </a:p>
        </p:txBody>
      </p:sp>
      <p:cxnSp>
        <p:nvCxnSpPr>
          <p:cNvPr id="70" name="Straight Connector 69"/>
          <p:cNvCxnSpPr/>
          <p:nvPr/>
        </p:nvCxnSpPr>
        <p:spPr>
          <a:xfrm>
            <a:off x="4219575" y="2516188"/>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4357688" y="2336800"/>
            <a:ext cx="457200" cy="365125"/>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72" name="Rectangle 71"/>
          <p:cNvSpPr/>
          <p:nvPr/>
        </p:nvSpPr>
        <p:spPr>
          <a:xfrm>
            <a:off x="4933950" y="2333625"/>
            <a:ext cx="457200" cy="365125"/>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73" name="Rectangle 72"/>
          <p:cNvSpPr/>
          <p:nvPr/>
        </p:nvSpPr>
        <p:spPr>
          <a:xfrm>
            <a:off x="5510213" y="2333625"/>
            <a:ext cx="366712" cy="365125"/>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13691" name="TextBox 73"/>
          <p:cNvSpPr txBox="1">
            <a:spLocks noChangeArrowheads="1"/>
          </p:cNvSpPr>
          <p:nvPr/>
        </p:nvSpPr>
        <p:spPr bwMode="auto">
          <a:xfrm>
            <a:off x="4300538" y="2365375"/>
            <a:ext cx="554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DSP</a:t>
            </a:r>
          </a:p>
        </p:txBody>
      </p:sp>
      <p:sp>
        <p:nvSpPr>
          <p:cNvPr id="113692" name="TextBox 75"/>
          <p:cNvSpPr txBox="1">
            <a:spLocks noChangeArrowheads="1"/>
          </p:cNvSpPr>
          <p:nvPr/>
        </p:nvSpPr>
        <p:spPr bwMode="auto">
          <a:xfrm>
            <a:off x="4865688" y="2362200"/>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RAM</a:t>
            </a:r>
          </a:p>
        </p:txBody>
      </p:sp>
      <p:sp>
        <p:nvSpPr>
          <p:cNvPr id="113693" name="TextBox 76"/>
          <p:cNvSpPr txBox="1">
            <a:spLocks noChangeArrowheads="1"/>
          </p:cNvSpPr>
          <p:nvPr/>
        </p:nvSpPr>
        <p:spPr bwMode="auto">
          <a:xfrm>
            <a:off x="5478463" y="2317750"/>
            <a:ext cx="430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µP</a:t>
            </a:r>
          </a:p>
        </p:txBody>
      </p:sp>
      <p:grpSp>
        <p:nvGrpSpPr>
          <p:cNvPr id="113694" name="Group 109"/>
          <p:cNvGrpSpPr>
            <a:grpSpLocks/>
          </p:cNvGrpSpPr>
          <p:nvPr/>
        </p:nvGrpSpPr>
        <p:grpSpPr bwMode="auto">
          <a:xfrm>
            <a:off x="6172200" y="1849438"/>
            <a:ext cx="1614488" cy="1585912"/>
            <a:chOff x="5043695" y="2677886"/>
            <a:chExt cx="1614714" cy="1585542"/>
          </a:xfrm>
        </p:grpSpPr>
        <p:sp>
          <p:nvSpPr>
            <p:cNvPr id="78" name="Rectangle 77"/>
            <p:cNvSpPr/>
            <p:nvPr/>
          </p:nvSpPr>
          <p:spPr>
            <a:xfrm>
              <a:off x="5043695" y="2677886"/>
              <a:ext cx="1614714" cy="154269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79" name="Freeform 78"/>
            <p:cNvSpPr/>
            <p:nvPr/>
          </p:nvSpPr>
          <p:spPr>
            <a:xfrm>
              <a:off x="5246923" y="2733435"/>
              <a:ext cx="1200318" cy="1529993"/>
            </a:xfrm>
            <a:custGeom>
              <a:avLst/>
              <a:gdLst>
                <a:gd name="connsiteX0" fmla="*/ 0 w 1201057"/>
                <a:gd name="connsiteY0" fmla="*/ 1315963 h 1530048"/>
                <a:gd name="connsiteX1" fmla="*/ 47172 w 1201057"/>
                <a:gd name="connsiteY1" fmla="*/ 1265163 h 1530048"/>
                <a:gd name="connsiteX2" fmla="*/ 101600 w 1201057"/>
                <a:gd name="connsiteY2" fmla="*/ 1323220 h 1530048"/>
                <a:gd name="connsiteX3" fmla="*/ 137886 w 1201057"/>
                <a:gd name="connsiteY3" fmla="*/ 1268791 h 1530048"/>
                <a:gd name="connsiteX4" fmla="*/ 214086 w 1201057"/>
                <a:gd name="connsiteY4" fmla="*/ 1319591 h 1530048"/>
                <a:gd name="connsiteX5" fmla="*/ 351972 w 1201057"/>
                <a:gd name="connsiteY5" fmla="*/ 6048 h 1530048"/>
                <a:gd name="connsiteX6" fmla="*/ 468086 w 1201057"/>
                <a:gd name="connsiteY6" fmla="*/ 1355877 h 1530048"/>
                <a:gd name="connsiteX7" fmla="*/ 537029 w 1201057"/>
                <a:gd name="connsiteY7" fmla="*/ 1022048 h 1530048"/>
                <a:gd name="connsiteX8" fmla="*/ 584200 w 1201057"/>
                <a:gd name="connsiteY8" fmla="*/ 1370391 h 1530048"/>
                <a:gd name="connsiteX9" fmla="*/ 624115 w 1201057"/>
                <a:gd name="connsiteY9" fmla="*/ 1232505 h 1530048"/>
                <a:gd name="connsiteX10" fmla="*/ 653143 w 1201057"/>
                <a:gd name="connsiteY10" fmla="*/ 1374020 h 1530048"/>
                <a:gd name="connsiteX11" fmla="*/ 667657 w 1201057"/>
                <a:gd name="connsiteY11" fmla="*/ 1290563 h 1530048"/>
                <a:gd name="connsiteX12" fmla="*/ 703943 w 1201057"/>
                <a:gd name="connsiteY12" fmla="*/ 1374020 h 1530048"/>
                <a:gd name="connsiteX13" fmla="*/ 751115 w 1201057"/>
                <a:gd name="connsiteY13" fmla="*/ 1207105 h 1530048"/>
                <a:gd name="connsiteX14" fmla="*/ 809172 w 1201057"/>
                <a:gd name="connsiteY14" fmla="*/ 1363134 h 1530048"/>
                <a:gd name="connsiteX15" fmla="*/ 849086 w 1201057"/>
                <a:gd name="connsiteY15" fmla="*/ 739020 h 1530048"/>
                <a:gd name="connsiteX16" fmla="*/ 889000 w 1201057"/>
                <a:gd name="connsiteY16" fmla="*/ 1366763 h 1530048"/>
                <a:gd name="connsiteX17" fmla="*/ 932543 w 1201057"/>
                <a:gd name="connsiteY17" fmla="*/ 1109134 h 1530048"/>
                <a:gd name="connsiteX18" fmla="*/ 957943 w 1201057"/>
                <a:gd name="connsiteY18" fmla="*/ 1370391 h 1530048"/>
                <a:gd name="connsiteX19" fmla="*/ 994229 w 1201057"/>
                <a:gd name="connsiteY19" fmla="*/ 1167191 h 1530048"/>
                <a:gd name="connsiteX20" fmla="*/ 1016000 w 1201057"/>
                <a:gd name="connsiteY20" fmla="*/ 1334105 h 1530048"/>
                <a:gd name="connsiteX21" fmla="*/ 1037772 w 1201057"/>
                <a:gd name="connsiteY21" fmla="*/ 1207105 h 1530048"/>
                <a:gd name="connsiteX22" fmla="*/ 1081315 w 1201057"/>
                <a:gd name="connsiteY22" fmla="*/ 1377648 h 1530048"/>
                <a:gd name="connsiteX23" fmla="*/ 1117600 w 1201057"/>
                <a:gd name="connsiteY23" fmla="*/ 1232505 h 1530048"/>
                <a:gd name="connsiteX24" fmla="*/ 1150257 w 1201057"/>
                <a:gd name="connsiteY24" fmla="*/ 1355877 h 1530048"/>
                <a:gd name="connsiteX25" fmla="*/ 1164772 w 1201057"/>
                <a:gd name="connsiteY25" fmla="*/ 1290563 h 1530048"/>
                <a:gd name="connsiteX26" fmla="*/ 1201057 w 1201057"/>
                <a:gd name="connsiteY26" fmla="*/ 1384905 h 153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1057" h="1530048">
                  <a:moveTo>
                    <a:pt x="0" y="1315963"/>
                  </a:moveTo>
                  <a:cubicBezTo>
                    <a:pt x="15119" y="1289958"/>
                    <a:pt x="30239" y="1263954"/>
                    <a:pt x="47172" y="1265163"/>
                  </a:cubicBezTo>
                  <a:cubicBezTo>
                    <a:pt x="64105" y="1266372"/>
                    <a:pt x="86481" y="1322615"/>
                    <a:pt x="101600" y="1323220"/>
                  </a:cubicBezTo>
                  <a:cubicBezTo>
                    <a:pt x="116719" y="1323825"/>
                    <a:pt x="119138" y="1269396"/>
                    <a:pt x="137886" y="1268791"/>
                  </a:cubicBezTo>
                  <a:cubicBezTo>
                    <a:pt x="156634" y="1268186"/>
                    <a:pt x="178405" y="1530048"/>
                    <a:pt x="214086" y="1319591"/>
                  </a:cubicBezTo>
                  <a:cubicBezTo>
                    <a:pt x="249767" y="1109134"/>
                    <a:pt x="309639" y="0"/>
                    <a:pt x="351972" y="6048"/>
                  </a:cubicBezTo>
                  <a:cubicBezTo>
                    <a:pt x="394305" y="12096"/>
                    <a:pt x="437243" y="1186544"/>
                    <a:pt x="468086" y="1355877"/>
                  </a:cubicBezTo>
                  <a:cubicBezTo>
                    <a:pt x="498929" y="1525210"/>
                    <a:pt x="517677" y="1019629"/>
                    <a:pt x="537029" y="1022048"/>
                  </a:cubicBezTo>
                  <a:cubicBezTo>
                    <a:pt x="556381" y="1024467"/>
                    <a:pt x="569686" y="1335315"/>
                    <a:pt x="584200" y="1370391"/>
                  </a:cubicBezTo>
                  <a:cubicBezTo>
                    <a:pt x="598714" y="1405467"/>
                    <a:pt x="612625" y="1231900"/>
                    <a:pt x="624115" y="1232505"/>
                  </a:cubicBezTo>
                  <a:cubicBezTo>
                    <a:pt x="635605" y="1233110"/>
                    <a:pt x="645886" y="1364344"/>
                    <a:pt x="653143" y="1374020"/>
                  </a:cubicBezTo>
                  <a:cubicBezTo>
                    <a:pt x="660400" y="1383696"/>
                    <a:pt x="659190" y="1290563"/>
                    <a:pt x="667657" y="1290563"/>
                  </a:cubicBezTo>
                  <a:cubicBezTo>
                    <a:pt x="676124" y="1290563"/>
                    <a:pt x="690033" y="1387930"/>
                    <a:pt x="703943" y="1374020"/>
                  </a:cubicBezTo>
                  <a:cubicBezTo>
                    <a:pt x="717853" y="1360110"/>
                    <a:pt x="733577" y="1208919"/>
                    <a:pt x="751115" y="1207105"/>
                  </a:cubicBezTo>
                  <a:cubicBezTo>
                    <a:pt x="768653" y="1205291"/>
                    <a:pt x="792843" y="1441148"/>
                    <a:pt x="809172" y="1363134"/>
                  </a:cubicBezTo>
                  <a:cubicBezTo>
                    <a:pt x="825501" y="1285120"/>
                    <a:pt x="835781" y="738415"/>
                    <a:pt x="849086" y="739020"/>
                  </a:cubicBezTo>
                  <a:cubicBezTo>
                    <a:pt x="862391" y="739625"/>
                    <a:pt x="875091" y="1305077"/>
                    <a:pt x="889000" y="1366763"/>
                  </a:cubicBezTo>
                  <a:cubicBezTo>
                    <a:pt x="902909" y="1428449"/>
                    <a:pt x="921053" y="1108529"/>
                    <a:pt x="932543" y="1109134"/>
                  </a:cubicBezTo>
                  <a:cubicBezTo>
                    <a:pt x="944033" y="1109739"/>
                    <a:pt x="947662" y="1360715"/>
                    <a:pt x="957943" y="1370391"/>
                  </a:cubicBezTo>
                  <a:cubicBezTo>
                    <a:pt x="968224" y="1380067"/>
                    <a:pt x="984553" y="1173239"/>
                    <a:pt x="994229" y="1167191"/>
                  </a:cubicBezTo>
                  <a:cubicBezTo>
                    <a:pt x="1003905" y="1161143"/>
                    <a:pt x="1008743" y="1327453"/>
                    <a:pt x="1016000" y="1334105"/>
                  </a:cubicBezTo>
                  <a:cubicBezTo>
                    <a:pt x="1023257" y="1340757"/>
                    <a:pt x="1026886" y="1199848"/>
                    <a:pt x="1037772" y="1207105"/>
                  </a:cubicBezTo>
                  <a:cubicBezTo>
                    <a:pt x="1048658" y="1214362"/>
                    <a:pt x="1068010" y="1373415"/>
                    <a:pt x="1081315" y="1377648"/>
                  </a:cubicBezTo>
                  <a:cubicBezTo>
                    <a:pt x="1094620" y="1381881"/>
                    <a:pt x="1106110" y="1236133"/>
                    <a:pt x="1117600" y="1232505"/>
                  </a:cubicBezTo>
                  <a:cubicBezTo>
                    <a:pt x="1129090" y="1228877"/>
                    <a:pt x="1142395" y="1346201"/>
                    <a:pt x="1150257" y="1355877"/>
                  </a:cubicBezTo>
                  <a:cubicBezTo>
                    <a:pt x="1158119" y="1365553"/>
                    <a:pt x="1156305" y="1285725"/>
                    <a:pt x="1164772" y="1290563"/>
                  </a:cubicBezTo>
                  <a:cubicBezTo>
                    <a:pt x="1173239" y="1295401"/>
                    <a:pt x="1187148" y="1340153"/>
                    <a:pt x="1201057" y="1384905"/>
                  </a:cubicBezTo>
                </a:path>
              </a:pathLst>
            </a:custGeom>
            <a:ln w="127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84" name="Straight Connector 83"/>
            <p:cNvCxnSpPr/>
            <p:nvPr/>
          </p:nvCxnSpPr>
          <p:spPr>
            <a:xfrm rot="16200000" flipH="1">
              <a:off x="4397779"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567665"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4737552"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907438"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6200000" flipH="1">
              <a:off x="5078912"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flipH="1">
              <a:off x="5248798"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5418684"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H="1">
              <a:off x="5588571"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flipH="1">
              <a:off x="5760045" y="3449231"/>
              <a:ext cx="153634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5084976" y="2820728"/>
              <a:ext cx="153532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084976" y="2976266"/>
              <a:ext cx="153532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5084976" y="3131805"/>
              <a:ext cx="153532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5084976" y="3287344"/>
              <a:ext cx="153532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5084976" y="3442882"/>
              <a:ext cx="153532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5084976" y="3598421"/>
              <a:ext cx="153532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5084976" y="3752372"/>
              <a:ext cx="153532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5084976" y="3907911"/>
              <a:ext cx="153532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5084976" y="4063450"/>
              <a:ext cx="153532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57" name="Oval 156"/>
          <p:cNvSpPr/>
          <p:nvPr/>
        </p:nvSpPr>
        <p:spPr>
          <a:xfrm>
            <a:off x="8231188" y="2327275"/>
            <a:ext cx="26987" cy="28575"/>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58" name="Oval 157"/>
          <p:cNvSpPr/>
          <p:nvPr/>
        </p:nvSpPr>
        <p:spPr>
          <a:xfrm>
            <a:off x="8289925" y="2268538"/>
            <a:ext cx="26988" cy="28575"/>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59" name="Oval 158"/>
          <p:cNvSpPr/>
          <p:nvPr/>
        </p:nvSpPr>
        <p:spPr>
          <a:xfrm>
            <a:off x="8348663" y="2209800"/>
            <a:ext cx="26987" cy="28575"/>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13698" name="TextBox 160"/>
          <p:cNvSpPr txBox="1">
            <a:spLocks noChangeArrowheads="1"/>
          </p:cNvSpPr>
          <p:nvPr/>
        </p:nvSpPr>
        <p:spPr bwMode="auto">
          <a:xfrm>
            <a:off x="6889750" y="1176338"/>
            <a:ext cx="855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Display</a:t>
            </a:r>
          </a:p>
        </p:txBody>
      </p:sp>
      <p:sp>
        <p:nvSpPr>
          <p:cNvPr id="113699" name="TextBox 161"/>
          <p:cNvSpPr txBox="1">
            <a:spLocks noChangeArrowheads="1"/>
          </p:cNvSpPr>
          <p:nvPr/>
        </p:nvSpPr>
        <p:spPr bwMode="auto">
          <a:xfrm>
            <a:off x="152400" y="2257425"/>
            <a:ext cx="68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t>RF</a:t>
            </a:r>
          </a:p>
          <a:p>
            <a:pPr algn="ctr" eaLnBrk="1" hangingPunct="1"/>
            <a:r>
              <a:rPr lang="en-US"/>
              <a:t>Input</a:t>
            </a:r>
          </a:p>
        </p:txBody>
      </p:sp>
      <p:sp>
        <p:nvSpPr>
          <p:cNvPr id="153" name="TextBox 152"/>
          <p:cNvSpPr txBox="1"/>
          <p:nvPr/>
        </p:nvSpPr>
        <p:spPr>
          <a:xfrm>
            <a:off x="1135063" y="5264150"/>
            <a:ext cx="7192962" cy="830263"/>
          </a:xfrm>
          <a:prstGeom prst="rect">
            <a:avLst/>
          </a:prstGeom>
          <a:noFill/>
          <a:ln w="28575">
            <a:solidFill>
              <a:schemeClr val="tx2">
                <a:lumMod val="75000"/>
              </a:schemeClr>
            </a:solid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a:t>Если система пропустила сигнал, то он потерян навсегда!</a:t>
            </a:r>
            <a:endParaRPr lang="en-US"/>
          </a:p>
        </p:txBody>
      </p:sp>
      <p:sp>
        <p:nvSpPr>
          <p:cNvPr id="113701" name="TextBox 154"/>
          <p:cNvSpPr txBox="1">
            <a:spLocks noChangeArrowheads="1"/>
          </p:cNvSpPr>
          <p:nvPr/>
        </p:nvSpPr>
        <p:spPr bwMode="auto">
          <a:xfrm>
            <a:off x="2422525" y="1144588"/>
            <a:ext cx="39020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2000"/>
              <a:t>Блок-схема анализатора сигналов</a:t>
            </a:r>
            <a:endParaRPr lang="en-US" sz="2000"/>
          </a:p>
          <a:p>
            <a:pPr algn="ctr" eaLnBrk="1" hangingPunct="1"/>
            <a:r>
              <a:rPr lang="en-US" sz="2000"/>
              <a:t>(</a:t>
            </a:r>
            <a:r>
              <a:rPr lang="ru-RU" sz="2000"/>
              <a:t>упрощенная</a:t>
            </a:r>
            <a:r>
              <a:rPr lang="en-US" sz="2000"/>
              <a:t>)</a:t>
            </a:r>
          </a:p>
        </p:txBody>
      </p:sp>
      <p:sp>
        <p:nvSpPr>
          <p:cNvPr id="113702" name="TextBox 155"/>
          <p:cNvSpPr txBox="1">
            <a:spLocks noChangeArrowheads="1"/>
          </p:cNvSpPr>
          <p:nvPr/>
        </p:nvSpPr>
        <p:spPr bwMode="auto">
          <a:xfrm>
            <a:off x="1646238" y="1890713"/>
            <a:ext cx="823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Preselect</a:t>
            </a:r>
          </a:p>
        </p:txBody>
      </p:sp>
      <p:sp>
        <p:nvSpPr>
          <p:cNvPr id="113703" name="TextBox 159"/>
          <p:cNvSpPr txBox="1">
            <a:spLocks noChangeArrowheads="1"/>
          </p:cNvSpPr>
          <p:nvPr/>
        </p:nvSpPr>
        <p:spPr bwMode="auto">
          <a:xfrm>
            <a:off x="2414588" y="1814513"/>
            <a:ext cx="720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t>Down-</a:t>
            </a:r>
            <a:br>
              <a:rPr lang="en-US" sz="1200"/>
            </a:br>
            <a:r>
              <a:rPr lang="en-US" sz="1200"/>
              <a:t>Convert</a:t>
            </a:r>
          </a:p>
        </p:txBody>
      </p:sp>
      <p:sp>
        <p:nvSpPr>
          <p:cNvPr id="113704" name="TextBox 162"/>
          <p:cNvSpPr txBox="1">
            <a:spLocks noChangeArrowheads="1"/>
          </p:cNvSpPr>
          <p:nvPr/>
        </p:nvSpPr>
        <p:spPr bwMode="auto">
          <a:xfrm>
            <a:off x="3932238" y="1906588"/>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Digitize</a:t>
            </a:r>
          </a:p>
        </p:txBody>
      </p:sp>
      <p:sp>
        <p:nvSpPr>
          <p:cNvPr id="113705" name="TextBox 163"/>
          <p:cNvSpPr txBox="1">
            <a:spLocks noChangeArrowheads="1"/>
          </p:cNvSpPr>
          <p:nvPr/>
        </p:nvSpPr>
        <p:spPr bwMode="auto">
          <a:xfrm>
            <a:off x="4867275" y="1906588"/>
            <a:ext cx="552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Store</a:t>
            </a:r>
          </a:p>
        </p:txBody>
      </p:sp>
      <p:sp>
        <p:nvSpPr>
          <p:cNvPr id="113706" name="TextBox 164"/>
          <p:cNvSpPr txBox="1">
            <a:spLocks noChangeArrowheads="1"/>
          </p:cNvSpPr>
          <p:nvPr/>
        </p:nvSpPr>
        <p:spPr bwMode="auto">
          <a:xfrm>
            <a:off x="5356225" y="1906588"/>
            <a:ext cx="738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Process</a:t>
            </a:r>
          </a:p>
        </p:txBody>
      </p:sp>
      <p:cxnSp>
        <p:nvCxnSpPr>
          <p:cNvPr id="168" name="Straight Connector 167"/>
          <p:cNvCxnSpPr/>
          <p:nvPr/>
        </p:nvCxnSpPr>
        <p:spPr>
          <a:xfrm rot="5400000">
            <a:off x="4267200" y="2520950"/>
            <a:ext cx="1219200" cy="0"/>
          </a:xfrm>
          <a:prstGeom prst="line">
            <a:avLst/>
          </a:prstGeom>
        </p:spPr>
        <p:style>
          <a:lnRef idx="1">
            <a:schemeClr val="accent1"/>
          </a:lnRef>
          <a:fillRef idx="0">
            <a:schemeClr val="accent1"/>
          </a:fillRef>
          <a:effectRef idx="0">
            <a:schemeClr val="accent1"/>
          </a:effectRef>
          <a:fontRef idx="minor">
            <a:schemeClr val="tx1"/>
          </a:fontRef>
        </p:style>
      </p:cxnSp>
      <p:sp>
        <p:nvSpPr>
          <p:cNvPr id="113708" name="TextBox 168"/>
          <p:cNvSpPr txBox="1">
            <a:spLocks noChangeArrowheads="1"/>
          </p:cNvSpPr>
          <p:nvPr/>
        </p:nvSpPr>
        <p:spPr bwMode="auto">
          <a:xfrm>
            <a:off x="3733800" y="2759075"/>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Continuous Processing</a:t>
            </a:r>
          </a:p>
        </p:txBody>
      </p:sp>
      <p:sp>
        <p:nvSpPr>
          <p:cNvPr id="113709" name="TextBox 169"/>
          <p:cNvSpPr txBox="1">
            <a:spLocks noChangeArrowheads="1"/>
          </p:cNvSpPr>
          <p:nvPr/>
        </p:nvSpPr>
        <p:spPr bwMode="auto">
          <a:xfrm>
            <a:off x="4648200" y="2759075"/>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Batch</a:t>
            </a:r>
          </a:p>
          <a:p>
            <a:pPr algn="ctr" eaLnBrk="1" hangingPunct="1"/>
            <a:r>
              <a:rPr lang="en-US" sz="1400"/>
              <a:t>Processing</a:t>
            </a:r>
          </a:p>
        </p:txBody>
      </p:sp>
    </p:spTree>
    <p:extLst>
      <p:ext uri="{BB962C8B-B14F-4D97-AF65-F5344CB8AC3E}">
        <p14:creationId xmlns:p14="http://schemas.microsoft.com/office/powerpoint/2010/main" val="2037899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7"/>
          <p:cNvSpPr txBox="1">
            <a:spLocks noChangeArrowheads="1"/>
          </p:cNvSpPr>
          <p:nvPr/>
        </p:nvSpPr>
        <p:spPr bwMode="auto">
          <a:xfrm>
            <a:off x="0" y="0"/>
            <a:ext cx="9144000" cy="507831"/>
          </a:xfrm>
          <a:prstGeom prst="rect">
            <a:avLst/>
          </a:prstGeom>
          <a:noFill/>
          <a:ln w="9525">
            <a:noFill/>
            <a:miter lim="800000"/>
            <a:headEnd/>
            <a:tailEnd/>
          </a:ln>
          <a:effectLst/>
        </p:spPr>
        <p:txBody>
          <a:bodyPr wrap="square">
            <a:spAutoFit/>
          </a:bodyPr>
          <a:lstStyle/>
          <a:p>
            <a:r>
              <a:rPr lang="en-US" sz="2700" cap="small" spc="500" dirty="0" smtClean="0">
                <a:solidFill>
                  <a:srgbClr val="FFFFFF"/>
                </a:solidFill>
                <a:latin typeface="Calibri" pitchFamily="34" charset="0"/>
              </a:rPr>
              <a:t>Excellent Measurement Sensitivity</a:t>
            </a:r>
            <a:endParaRPr lang="en-US" sz="2700" b="1" cap="small" spc="500" dirty="0">
              <a:solidFill>
                <a:srgbClr val="0099CC">
                  <a:lumMod val="50000"/>
                </a:srgbClr>
              </a:solidFill>
              <a:latin typeface="Calibri" pitchFamily="34" charset="0"/>
            </a:endParaRPr>
          </a:p>
        </p:txBody>
      </p:sp>
      <p:sp>
        <p:nvSpPr>
          <p:cNvPr id="21" name="Slide Number Placeholder 1"/>
          <p:cNvSpPr>
            <a:spLocks noGrp="1"/>
          </p:cNvSpPr>
          <p:nvPr>
            <p:ph type="sldNum" sz="quarter" idx="4294967295"/>
          </p:nvPr>
        </p:nvSpPr>
        <p:spPr>
          <a:xfrm>
            <a:off x="147638" y="6629400"/>
            <a:ext cx="614362" cy="152400"/>
          </a:xfrm>
          <a:prstGeom prst="rect">
            <a:avLst/>
          </a:prstGeom>
        </p:spPr>
        <p:txBody>
          <a:bodyPr/>
          <a:lstStyle/>
          <a:p>
            <a:pPr>
              <a:defRPr/>
            </a:pPr>
            <a:r>
              <a:rPr lang="en-US" dirty="0" smtClean="0"/>
              <a:t>Page </a:t>
            </a:r>
            <a:fld id="{3EAE490C-CE03-4F3A-9A03-A92ACB77D3B7}" type="slidenum">
              <a:rPr lang="en-US" smtClean="0"/>
              <a:pPr>
                <a:defRPr/>
              </a:pPr>
              <a:t>7</a:t>
            </a:fld>
            <a:endParaRPr lang="en-US" dirty="0"/>
          </a:p>
        </p:txBody>
      </p:sp>
      <p:sp>
        <p:nvSpPr>
          <p:cNvPr id="26" name="Content Placeholder 2"/>
          <p:cNvSpPr txBox="1">
            <a:spLocks/>
          </p:cNvSpPr>
          <p:nvPr/>
        </p:nvSpPr>
        <p:spPr>
          <a:xfrm>
            <a:off x="228600" y="764704"/>
            <a:ext cx="5257800" cy="2227024"/>
          </a:xfrm>
          <a:prstGeom prst="rect">
            <a:avLst/>
          </a:prstGeom>
        </p:spPr>
        <p:style>
          <a:lnRef idx="1">
            <a:schemeClr val="accent3"/>
          </a:lnRef>
          <a:fillRef idx="2">
            <a:schemeClr val="accent3"/>
          </a:fillRef>
          <a:effectRef idx="1">
            <a:schemeClr val="accent3"/>
          </a:effectRef>
          <a:fontRef idx="minor">
            <a:schemeClr val="dk1"/>
          </a:fontRef>
        </p:style>
        <p:txBody>
          <a:bodyPr/>
          <a:lstStyle/>
          <a:p>
            <a:pPr marL="342900" marR="0" lvl="0" indent="-342900" algn="l" defTabSz="914400" rtl="0" eaLnBrk="0" fontAlgn="base" latinLnBrk="0" hangingPunct="0">
              <a:lnSpc>
                <a:spcPct val="100000"/>
              </a:lnSpc>
              <a:spcBef>
                <a:spcPct val="0"/>
              </a:spcBef>
              <a:spcAft>
                <a:spcPts val="600"/>
              </a:spcAft>
              <a:buClrTx/>
              <a:buSzTx/>
              <a:buFont typeface="Arial" charset="0"/>
              <a:buNone/>
              <a:tabLst/>
              <a:defRPr/>
            </a:pPr>
            <a:r>
              <a:rPr kumimoji="0" lang="ru-RU" b="1" i="0" u="none" strike="noStrike" kern="0" cap="none" spc="0" normalizeH="0" baseline="0" noProof="0" dirty="0" smtClean="0">
                <a:ln>
                  <a:noFill/>
                </a:ln>
                <a:solidFill>
                  <a:srgbClr val="FFC000"/>
                </a:solidFill>
                <a:effectLst/>
                <a:uLnTx/>
                <a:uFillTx/>
                <a:latin typeface="Arial" pitchFamily="34" charset="0"/>
                <a:cs typeface="Arial" pitchFamily="34" charset="0"/>
              </a:rPr>
              <a:t>Максимально возможная</a:t>
            </a:r>
            <a:r>
              <a:rPr kumimoji="0" lang="ru-RU" b="1" i="0" u="none" strike="noStrike" kern="0" cap="none" spc="0" normalizeH="0" noProof="0" dirty="0" smtClean="0">
                <a:ln>
                  <a:noFill/>
                </a:ln>
                <a:solidFill>
                  <a:srgbClr val="FFC000"/>
                </a:solidFill>
                <a:effectLst/>
                <a:uLnTx/>
                <a:uFillTx/>
                <a:latin typeface="Arial" pitchFamily="34" charset="0"/>
                <a:cs typeface="Arial" pitchFamily="34" charset="0"/>
              </a:rPr>
              <a:t> </a:t>
            </a:r>
            <a:r>
              <a:rPr kumimoji="0" lang="ru-RU" b="1" i="0" u="none" strike="noStrike" kern="0" cap="none" spc="0" normalizeH="0" baseline="0" noProof="0" dirty="0" smtClean="0">
                <a:ln>
                  <a:noFill/>
                </a:ln>
                <a:solidFill>
                  <a:srgbClr val="FFC000"/>
                </a:solidFill>
                <a:effectLst/>
                <a:uLnTx/>
                <a:uFillTx/>
                <a:latin typeface="Arial" pitchFamily="34" charset="0"/>
                <a:cs typeface="Arial" pitchFamily="34" charset="0"/>
              </a:rPr>
              <a:t>чувствительность</a:t>
            </a:r>
            <a:r>
              <a:rPr kumimoji="0" lang="en-US" b="1" i="0" u="none" strike="noStrike" kern="0" cap="none" spc="0" normalizeH="0" baseline="0" noProof="0" dirty="0" smtClean="0">
                <a:ln>
                  <a:noFill/>
                </a:ln>
                <a:solidFill>
                  <a:srgbClr val="FFC000"/>
                </a:solidFill>
                <a:effectLst/>
                <a:uLnTx/>
                <a:uFillTx/>
                <a:latin typeface="Arial" pitchFamily="34" charset="0"/>
                <a:cs typeface="Arial" pitchFamily="34" charset="0"/>
              </a:rPr>
              <a:t> </a:t>
            </a: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ru-RU" sz="1400" b="0" i="0" u="none" strike="noStrike" kern="0" cap="none" spc="0" normalizeH="0" baseline="0" noProof="0" dirty="0" smtClean="0">
                <a:ln>
                  <a:noFill/>
                </a:ln>
                <a:effectLst/>
                <a:uLnTx/>
                <a:uFillTx/>
                <a:latin typeface="Arial" pitchFamily="34" charset="0"/>
                <a:cs typeface="Arial" pitchFamily="34" charset="0"/>
              </a:rPr>
              <a:t>Превосходный динамический диапазон с</a:t>
            </a:r>
            <a:r>
              <a:rPr kumimoji="0" lang="ru-RU" sz="1400" b="0" i="0" u="none" strike="noStrike" kern="0" cap="none" spc="0" normalizeH="0" noProof="0" dirty="0" smtClean="0">
                <a:ln>
                  <a:noFill/>
                </a:ln>
                <a:effectLst/>
                <a:uLnTx/>
                <a:uFillTx/>
                <a:latin typeface="Arial" pitchFamily="34" charset="0"/>
                <a:cs typeface="Arial" pitchFamily="34" charset="0"/>
              </a:rPr>
              <a:t> выкл. </a:t>
            </a:r>
            <a:r>
              <a:rPr lang="ru-RU" sz="1400" kern="0" dirty="0">
                <a:latin typeface="Arial" pitchFamily="34" charset="0"/>
                <a:cs typeface="Arial" pitchFamily="34" charset="0"/>
              </a:rPr>
              <a:t>п</a:t>
            </a:r>
            <a:r>
              <a:rPr kumimoji="0" lang="ru-RU" sz="1400" b="0" i="0" u="none" strike="noStrike" kern="0" cap="none" spc="0" normalizeH="0" noProof="0" dirty="0" smtClean="0">
                <a:ln>
                  <a:noFill/>
                </a:ln>
                <a:effectLst/>
                <a:uLnTx/>
                <a:uFillTx/>
                <a:latin typeface="Arial" pitchFamily="34" charset="0"/>
                <a:cs typeface="Arial" pitchFamily="34" charset="0"/>
              </a:rPr>
              <a:t>редусил.</a:t>
            </a:r>
            <a:endParaRPr kumimoji="0" lang="en-US" sz="1400" b="0" i="0" u="none" strike="noStrike" kern="0" cap="none" spc="0" normalizeH="0" baseline="0" noProof="0" dirty="0" smtClean="0">
              <a:ln>
                <a:noFill/>
              </a:ln>
              <a:effectLst/>
              <a:uLnTx/>
              <a:uFillTx/>
              <a:latin typeface="Arial" pitchFamily="34" charset="0"/>
              <a:cs typeface="Arial" pitchFamily="34" charset="0"/>
            </a:endParaRP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lang="ru-RU" sz="1400" kern="0" dirty="0" smtClean="0">
                <a:latin typeface="Arial" pitchFamily="34" charset="0"/>
                <a:cs typeface="Arial" pitchFamily="34" charset="0"/>
              </a:rPr>
              <a:t>Предельная чувствительность с включенным предусил.</a:t>
            </a:r>
            <a:endParaRPr lang="en-US" sz="1400" kern="0" dirty="0" smtClean="0">
              <a:latin typeface="Arial" pitchFamily="34" charset="0"/>
              <a:cs typeface="Arial" pitchFamily="34" charset="0"/>
              <a:sym typeface="Symbol"/>
            </a:endParaRPr>
          </a:p>
          <a:p>
            <a:pPr marL="233363" lvl="0" indent="-233363" eaLnBrk="0" hangingPunct="0">
              <a:spcAft>
                <a:spcPts val="600"/>
              </a:spcAft>
              <a:buFont typeface="Arial" pitchFamily="34" charset="0"/>
              <a:buChar char="•"/>
              <a:defRPr/>
            </a:pPr>
            <a:r>
              <a:rPr kumimoji="0" lang="ru-RU" sz="1400" b="0" i="0" u="none" strike="noStrike" kern="0" cap="none" spc="0" normalizeH="0" baseline="0" noProof="0" dirty="0" smtClean="0">
                <a:ln>
                  <a:noFill/>
                </a:ln>
                <a:effectLst/>
                <a:uLnTx/>
                <a:uFillTx/>
                <a:latin typeface="Arial" pitchFamily="34" charset="0"/>
                <a:cs typeface="Arial" pitchFamily="34" charset="0"/>
                <a:sym typeface="Symbol"/>
              </a:rPr>
              <a:t>Предусилитель</a:t>
            </a:r>
            <a:r>
              <a:rPr kumimoji="0" lang="ru-RU" sz="1400" b="0" i="0" u="none" strike="noStrike" kern="0" cap="none" spc="0" normalizeH="0" noProof="0" dirty="0" smtClean="0">
                <a:ln>
                  <a:noFill/>
                </a:ln>
                <a:effectLst/>
                <a:uLnTx/>
                <a:uFillTx/>
                <a:latin typeface="Arial" pitchFamily="34" charset="0"/>
                <a:cs typeface="Arial" pitchFamily="34" charset="0"/>
                <a:sym typeface="Symbol"/>
              </a:rPr>
              <a:t> заранее установлен, активируется ключом</a:t>
            </a:r>
            <a:endParaRPr lang="en-US" sz="1400" kern="0" dirty="0" smtClean="0">
              <a:latin typeface="Arial" pitchFamily="34" charset="0"/>
              <a:cs typeface="Arial" pitchFamily="34" charset="0"/>
              <a:sym typeface="Symbol"/>
            </a:endParaRPr>
          </a:p>
          <a:p>
            <a:pPr marL="233363" lvl="0" indent="-233363" eaLnBrk="0" hangingPunct="0">
              <a:spcAft>
                <a:spcPts val="600"/>
              </a:spcAft>
              <a:buFont typeface="Arial" pitchFamily="34" charset="0"/>
              <a:buChar char="•"/>
              <a:defRPr/>
            </a:pPr>
            <a:r>
              <a:rPr kumimoji="0" lang="ru-RU" sz="1400" b="0" i="0" u="none" strike="noStrike" kern="0" cap="none" spc="0" normalizeH="0" baseline="0" noProof="0" dirty="0" smtClean="0">
                <a:ln>
                  <a:noFill/>
                </a:ln>
                <a:effectLst/>
                <a:uLnTx/>
                <a:uFillTx/>
                <a:latin typeface="Arial" pitchFamily="34" charset="0"/>
                <a:cs typeface="Arial" pitchFamily="34" charset="0"/>
                <a:sym typeface="Symbol"/>
              </a:rPr>
              <a:t>Позволяет обнаружить самые слабые сигналы</a:t>
            </a:r>
            <a:endParaRPr kumimoji="0" lang="en-US" sz="1400" b="0" i="0" u="none" strike="noStrike" kern="0" cap="none" spc="0" normalizeH="0" baseline="0" noProof="0" dirty="0" smtClean="0">
              <a:ln>
                <a:noFill/>
              </a:ln>
              <a:effectLst/>
              <a:uLnTx/>
              <a:uFillTx/>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623748285"/>
              </p:ext>
            </p:extLst>
          </p:nvPr>
        </p:nvGraphicFramePr>
        <p:xfrm>
          <a:off x="349475" y="3352800"/>
          <a:ext cx="8413526" cy="2514600"/>
        </p:xfrm>
        <a:graphic>
          <a:graphicData uri="http://schemas.openxmlformats.org/drawingml/2006/table">
            <a:tbl>
              <a:tblPr firstRow="1" bandRow="1">
                <a:tableStyleId>{5C22544A-7EE6-4342-B048-85BDC9FD1C3A}</a:tableStyleId>
              </a:tblPr>
              <a:tblGrid>
                <a:gridCol w="1331912"/>
                <a:gridCol w="1331912"/>
                <a:gridCol w="1839328"/>
                <a:gridCol w="1955188"/>
                <a:gridCol w="1955186"/>
              </a:tblGrid>
              <a:tr h="685800">
                <a:tc>
                  <a:txBody>
                    <a:bodyPr/>
                    <a:lstStyle/>
                    <a:p>
                      <a:pPr algn="ctr"/>
                      <a:r>
                        <a:rPr lang="en-US" sz="1400" dirty="0" smtClean="0"/>
                        <a:t>Freq.</a:t>
                      </a:r>
                      <a:endParaRPr lang="en-US" sz="1400" dirty="0"/>
                    </a:p>
                  </a:txBody>
                  <a:tcPr/>
                </a:tc>
                <a:tc>
                  <a:txBody>
                    <a:bodyPr/>
                    <a:lstStyle/>
                    <a:p>
                      <a:pPr algn="ctr"/>
                      <a:r>
                        <a:rPr lang="en-US" sz="1400" dirty="0" smtClean="0"/>
                        <a:t>Preamp</a:t>
                      </a:r>
                      <a:endParaRPr lang="en-US" sz="1400" dirty="0"/>
                    </a:p>
                  </a:txBody>
                  <a:tcPr/>
                </a:tc>
                <a:tc>
                  <a:txBody>
                    <a:bodyPr/>
                    <a:lstStyle/>
                    <a:p>
                      <a:pPr algn="ctr"/>
                      <a:r>
                        <a:rPr lang="en-US" sz="1400" dirty="0" smtClean="0"/>
                        <a:t>EXA 26</a:t>
                      </a:r>
                      <a:endParaRPr lang="en-US" sz="1400" dirty="0"/>
                    </a:p>
                  </a:txBody>
                  <a:tcPr/>
                </a:tc>
                <a:tc>
                  <a:txBody>
                    <a:bodyPr/>
                    <a:lstStyle/>
                    <a:p>
                      <a:pPr algn="ctr"/>
                      <a:r>
                        <a:rPr lang="en-US" sz="1400" dirty="0" err="1" smtClean="0"/>
                        <a:t>mmW</a:t>
                      </a:r>
                      <a:r>
                        <a:rPr lang="en-US" sz="1400" dirty="0" smtClean="0"/>
                        <a:t> EXA</a:t>
                      </a:r>
                      <a:endParaRPr lang="en-US" sz="1400" dirty="0"/>
                    </a:p>
                  </a:txBody>
                  <a:tcPr/>
                </a:tc>
                <a:tc>
                  <a:txBody>
                    <a:bodyPr/>
                    <a:lstStyle/>
                    <a:p>
                      <a:pPr algn="ctr"/>
                      <a:r>
                        <a:rPr lang="en-US" sz="1400" dirty="0" smtClean="0"/>
                        <a:t>MXA</a:t>
                      </a:r>
                      <a:r>
                        <a:rPr lang="en-US" sz="1400" baseline="0" dirty="0" smtClean="0"/>
                        <a:t> 26</a:t>
                      </a:r>
                      <a:endParaRPr lang="en-US" sz="1400" dirty="0"/>
                    </a:p>
                  </a:txBody>
                  <a:tcPr/>
                </a:tc>
              </a:tr>
              <a:tr h="228600">
                <a:tc rowSpan="2">
                  <a:txBody>
                    <a:bodyPr/>
                    <a:lstStyle/>
                    <a:p>
                      <a:pPr algn="ctr"/>
                      <a:r>
                        <a:rPr lang="en-US" sz="1400" dirty="0" smtClean="0"/>
                        <a:t>2 GHz</a:t>
                      </a:r>
                      <a:endParaRPr lang="en-US" sz="1400" dirty="0"/>
                    </a:p>
                  </a:txBody>
                  <a:tcPr/>
                </a:tc>
                <a:tc>
                  <a:txBody>
                    <a:bodyPr/>
                    <a:lstStyle/>
                    <a:p>
                      <a:pPr algn="ctr"/>
                      <a:r>
                        <a:rPr lang="en-US" sz="1400" i="0" dirty="0" smtClean="0">
                          <a:solidFill>
                            <a:srgbClr val="FF0000"/>
                          </a:solidFill>
                        </a:rPr>
                        <a:t>Off</a:t>
                      </a:r>
                      <a:endParaRPr lang="en-US" sz="1400" i="0" dirty="0">
                        <a:solidFill>
                          <a:srgbClr val="FF0000"/>
                        </a:solidFill>
                      </a:endParaRPr>
                    </a:p>
                  </a:txBody>
                  <a:tcPr/>
                </a:tc>
                <a:tc>
                  <a:txBody>
                    <a:bodyPr/>
                    <a:lstStyle/>
                    <a:p>
                      <a:pPr algn="ctr"/>
                      <a:r>
                        <a:rPr lang="en-US" sz="1400" dirty="0" smtClean="0"/>
                        <a:t>-148 </a:t>
                      </a:r>
                      <a:r>
                        <a:rPr lang="en-US" sz="1400" dirty="0" err="1" smtClean="0"/>
                        <a:t>dBm</a:t>
                      </a:r>
                      <a:r>
                        <a:rPr lang="en-US" sz="1400" dirty="0" smtClean="0"/>
                        <a:t>/</a:t>
                      </a:r>
                      <a:r>
                        <a:rPr lang="en-US" sz="1400" i="1" dirty="0" smtClean="0"/>
                        <a:t>-150 </a:t>
                      </a:r>
                      <a:r>
                        <a:rPr lang="en-US" sz="1400" i="1" dirty="0" err="1" smtClean="0"/>
                        <a:t>dBm</a:t>
                      </a:r>
                      <a:endParaRPr lang="en-US" sz="14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FF"/>
                          </a:solidFill>
                        </a:rPr>
                        <a:t>-151</a:t>
                      </a:r>
                      <a:r>
                        <a:rPr lang="en-US" sz="1400" b="1" baseline="0" dirty="0" smtClean="0">
                          <a:solidFill>
                            <a:srgbClr val="6666FF"/>
                          </a:solidFill>
                        </a:rPr>
                        <a:t> </a:t>
                      </a:r>
                      <a:r>
                        <a:rPr lang="en-US" sz="1400" b="1" baseline="0" dirty="0" err="1" smtClean="0">
                          <a:solidFill>
                            <a:srgbClr val="6666FF"/>
                          </a:solidFill>
                        </a:rPr>
                        <a:t>dBm</a:t>
                      </a:r>
                      <a:r>
                        <a:rPr lang="en-US" sz="1400" b="1" baseline="0" dirty="0" smtClean="0">
                          <a:solidFill>
                            <a:srgbClr val="6666FF"/>
                          </a:solidFill>
                        </a:rPr>
                        <a:t>/</a:t>
                      </a:r>
                      <a:r>
                        <a:rPr lang="en-US" sz="1400" b="1" i="1" baseline="0" dirty="0" smtClean="0">
                          <a:solidFill>
                            <a:srgbClr val="6666FF"/>
                          </a:solidFill>
                        </a:rPr>
                        <a:t>-154 </a:t>
                      </a:r>
                      <a:r>
                        <a:rPr lang="en-US" sz="1400" b="1" i="1" baseline="0" dirty="0" err="1" smtClean="0">
                          <a:solidFill>
                            <a:srgbClr val="6666FF"/>
                          </a:solidFill>
                        </a:rPr>
                        <a:t>dBm</a:t>
                      </a:r>
                      <a:endParaRPr lang="en-US" sz="1400" b="1" i="1" dirty="0" smtClean="0">
                        <a:solidFill>
                          <a:srgbClr val="6666FF"/>
                        </a:solidFill>
                      </a:endParaRPr>
                    </a:p>
                  </a:txBody>
                  <a:tcPr>
                    <a:solidFill>
                      <a:srgbClr val="AAD4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-151 </a:t>
                      </a:r>
                      <a:r>
                        <a:rPr lang="en-US" sz="1400" dirty="0" err="1" smtClean="0"/>
                        <a:t>dBm</a:t>
                      </a:r>
                      <a:r>
                        <a:rPr lang="en-US" sz="1400" dirty="0" smtClean="0"/>
                        <a:t>/</a:t>
                      </a:r>
                      <a:r>
                        <a:rPr lang="en-US" sz="1400" i="1" dirty="0" smtClean="0"/>
                        <a:t>-154 </a:t>
                      </a:r>
                      <a:r>
                        <a:rPr lang="en-US" sz="1400" i="1" dirty="0" err="1" smtClean="0"/>
                        <a:t>dBm</a:t>
                      </a:r>
                      <a:endParaRPr lang="en-US" sz="1400" i="1" dirty="0" smtClean="0"/>
                    </a:p>
                  </a:txBody>
                  <a:tcPr/>
                </a:tc>
              </a:tr>
              <a:tr h="228600">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solidFill>
                            <a:srgbClr val="00B050"/>
                          </a:solidFill>
                        </a:rPr>
                        <a:t>On</a:t>
                      </a:r>
                    </a:p>
                  </a:txBody>
                  <a:tcPr/>
                </a:tc>
                <a:tc>
                  <a:txBody>
                    <a:bodyPr/>
                    <a:lstStyle/>
                    <a:p>
                      <a:pPr algn="ctr"/>
                      <a:r>
                        <a:rPr lang="en-US" sz="1400" i="0" dirty="0" smtClean="0"/>
                        <a:t>-161 </a:t>
                      </a:r>
                      <a:r>
                        <a:rPr lang="en-US" sz="1400" i="0" dirty="0" err="1" smtClean="0"/>
                        <a:t>dBm</a:t>
                      </a:r>
                      <a:r>
                        <a:rPr lang="en-US" sz="1400" i="0" dirty="0" smtClean="0"/>
                        <a:t>/</a:t>
                      </a:r>
                      <a:r>
                        <a:rPr lang="en-US" sz="1400" i="1" dirty="0" smtClean="0"/>
                        <a:t>-163  </a:t>
                      </a:r>
                      <a:r>
                        <a:rPr lang="en-US" sz="1400" i="1" dirty="0" err="1" smtClean="0"/>
                        <a:t>dBm</a:t>
                      </a:r>
                      <a:endParaRPr lang="en-US" sz="14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FF"/>
                          </a:solidFill>
                        </a:rPr>
                        <a:t>-163</a:t>
                      </a:r>
                      <a:r>
                        <a:rPr lang="en-US" sz="1400" b="1" baseline="0" dirty="0" smtClean="0">
                          <a:solidFill>
                            <a:srgbClr val="6666FF"/>
                          </a:solidFill>
                        </a:rPr>
                        <a:t> </a:t>
                      </a:r>
                      <a:r>
                        <a:rPr lang="en-US" sz="1400" b="1" baseline="0" dirty="0" err="1" smtClean="0">
                          <a:solidFill>
                            <a:srgbClr val="6666FF"/>
                          </a:solidFill>
                        </a:rPr>
                        <a:t>dBm</a:t>
                      </a:r>
                      <a:r>
                        <a:rPr lang="en-US" sz="1400" b="1" baseline="0" dirty="0" smtClean="0">
                          <a:solidFill>
                            <a:srgbClr val="6666FF"/>
                          </a:solidFill>
                        </a:rPr>
                        <a:t>/</a:t>
                      </a:r>
                      <a:r>
                        <a:rPr lang="en-US" sz="1400" b="1" i="1" baseline="0" dirty="0" smtClean="0">
                          <a:solidFill>
                            <a:srgbClr val="6666FF"/>
                          </a:solidFill>
                        </a:rPr>
                        <a:t>-164 </a:t>
                      </a:r>
                      <a:r>
                        <a:rPr lang="en-US" sz="1400" b="1" i="1" baseline="0" dirty="0" err="1" smtClean="0">
                          <a:solidFill>
                            <a:srgbClr val="6666FF"/>
                          </a:solidFill>
                        </a:rPr>
                        <a:t>dBm</a:t>
                      </a:r>
                      <a:endParaRPr lang="en-US" sz="1400" b="1" i="1" dirty="0" smtClean="0">
                        <a:solidFill>
                          <a:srgbClr val="6666FF"/>
                        </a:solidFill>
                      </a:endParaRPr>
                    </a:p>
                  </a:txBody>
                  <a:tcPr>
                    <a:solidFill>
                      <a:srgbClr val="DEF8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t>-163 </a:t>
                      </a:r>
                      <a:r>
                        <a:rPr lang="en-US" sz="1400" i="0" dirty="0" err="1" smtClean="0"/>
                        <a:t>dBm</a:t>
                      </a:r>
                      <a:r>
                        <a:rPr lang="en-US" sz="1400" i="0" dirty="0" smtClean="0"/>
                        <a:t>/</a:t>
                      </a:r>
                      <a:r>
                        <a:rPr lang="en-US" sz="1400" i="1" dirty="0" smtClean="0"/>
                        <a:t>-166 </a:t>
                      </a:r>
                      <a:r>
                        <a:rPr lang="en-US" sz="1400" i="1" dirty="0" err="1" smtClean="0"/>
                        <a:t>dBm</a:t>
                      </a:r>
                      <a:endParaRPr lang="en-US" sz="1400" i="1" dirty="0" smtClean="0"/>
                    </a:p>
                  </a:txBody>
                  <a:tcPr/>
                </a:tc>
              </a:tr>
              <a:tr h="228600">
                <a:tc rowSpan="2">
                  <a:txBody>
                    <a:bodyPr/>
                    <a:lstStyle/>
                    <a:p>
                      <a:pPr algn="ctr"/>
                      <a:r>
                        <a:rPr lang="en-US" sz="1400" dirty="0" smtClean="0"/>
                        <a:t>12 GHz</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solidFill>
                            <a:srgbClr val="FF0000"/>
                          </a:solidFill>
                        </a:rPr>
                        <a:t>Off</a:t>
                      </a:r>
                    </a:p>
                  </a:txBody>
                  <a:tcPr/>
                </a:tc>
                <a:tc>
                  <a:txBody>
                    <a:bodyPr/>
                    <a:lstStyle/>
                    <a:p>
                      <a:pPr algn="ctr"/>
                      <a:r>
                        <a:rPr lang="en-US" sz="1400" dirty="0" smtClean="0"/>
                        <a:t>-143 </a:t>
                      </a:r>
                      <a:r>
                        <a:rPr lang="en-US" sz="1400" dirty="0" err="1" smtClean="0"/>
                        <a:t>dBm</a:t>
                      </a:r>
                      <a:r>
                        <a:rPr lang="en-US" sz="1400" dirty="0" smtClean="0"/>
                        <a:t>/</a:t>
                      </a:r>
                      <a:r>
                        <a:rPr lang="en-US" sz="1400" i="1" dirty="0" smtClean="0"/>
                        <a:t>-147 </a:t>
                      </a:r>
                      <a:r>
                        <a:rPr lang="en-US" sz="1400" i="1" dirty="0" err="1" smtClean="0"/>
                        <a:t>dBm</a:t>
                      </a:r>
                      <a:endParaRPr lang="en-US" sz="1400" i="1" dirty="0" smtClean="0"/>
                    </a:p>
                  </a:txBody>
                  <a:tcPr/>
                </a:tc>
                <a:tc>
                  <a:txBody>
                    <a:bodyPr/>
                    <a:lstStyle/>
                    <a:p>
                      <a:pPr algn="ctr"/>
                      <a:r>
                        <a:rPr lang="en-US" sz="1400" b="1" dirty="0" smtClean="0">
                          <a:solidFill>
                            <a:srgbClr val="6666FF"/>
                          </a:solidFill>
                        </a:rPr>
                        <a:t>-147 </a:t>
                      </a:r>
                      <a:r>
                        <a:rPr lang="en-US" sz="1400" b="1" dirty="0" err="1" smtClean="0">
                          <a:solidFill>
                            <a:srgbClr val="6666FF"/>
                          </a:solidFill>
                        </a:rPr>
                        <a:t>dBm</a:t>
                      </a:r>
                      <a:r>
                        <a:rPr lang="en-US" sz="1400" b="1" dirty="0" smtClean="0">
                          <a:solidFill>
                            <a:srgbClr val="6666FF"/>
                          </a:solidFill>
                        </a:rPr>
                        <a:t>/</a:t>
                      </a:r>
                      <a:r>
                        <a:rPr lang="en-US" sz="1400" b="1" i="1" dirty="0" smtClean="0">
                          <a:solidFill>
                            <a:srgbClr val="6666FF"/>
                          </a:solidFill>
                        </a:rPr>
                        <a:t>-150 </a:t>
                      </a:r>
                      <a:r>
                        <a:rPr lang="en-US" sz="1400" b="1" i="1" dirty="0" err="1" smtClean="0">
                          <a:solidFill>
                            <a:srgbClr val="6666FF"/>
                          </a:solidFill>
                        </a:rPr>
                        <a:t>dBm</a:t>
                      </a:r>
                      <a:endParaRPr lang="en-US" sz="1400" b="1" i="1" dirty="0">
                        <a:solidFill>
                          <a:srgbClr val="6666FF"/>
                        </a:solidFill>
                      </a:endParaRPr>
                    </a:p>
                  </a:txBody>
                  <a:tcPr>
                    <a:solidFill>
                      <a:srgbClr val="AAD4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-148 </a:t>
                      </a:r>
                      <a:r>
                        <a:rPr lang="en-US" sz="1400" dirty="0" err="1" smtClean="0"/>
                        <a:t>dBm</a:t>
                      </a:r>
                      <a:r>
                        <a:rPr lang="en-US" sz="1400" dirty="0" smtClean="0"/>
                        <a:t>/</a:t>
                      </a:r>
                      <a:r>
                        <a:rPr lang="en-US" sz="1400" i="1" dirty="0" smtClean="0"/>
                        <a:t>-151 </a:t>
                      </a:r>
                      <a:r>
                        <a:rPr lang="en-US" sz="1400" i="1" dirty="0" err="1" smtClean="0"/>
                        <a:t>dBm</a:t>
                      </a:r>
                      <a:endParaRPr lang="en-US" sz="1400" i="1" dirty="0" smtClean="0"/>
                    </a:p>
                  </a:txBody>
                  <a:tcPr/>
                </a:tc>
              </a:tr>
              <a:tr h="228600">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solidFill>
                            <a:srgbClr val="00B050"/>
                          </a:solidFill>
                        </a:rPr>
                        <a:t>On</a:t>
                      </a:r>
                    </a:p>
                  </a:txBody>
                  <a:tcPr/>
                </a:tc>
                <a:tc>
                  <a:txBody>
                    <a:bodyPr/>
                    <a:lstStyle/>
                    <a:p>
                      <a:pPr algn="ctr"/>
                      <a:r>
                        <a:rPr lang="en-US" sz="1400" i="0" dirty="0" smtClean="0"/>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FF"/>
                          </a:solidFill>
                        </a:rPr>
                        <a:t>-160</a:t>
                      </a:r>
                      <a:r>
                        <a:rPr lang="en-US" sz="1400" b="1" baseline="0" dirty="0" smtClean="0">
                          <a:solidFill>
                            <a:srgbClr val="6666FF"/>
                          </a:solidFill>
                        </a:rPr>
                        <a:t> </a:t>
                      </a:r>
                      <a:r>
                        <a:rPr lang="en-US" sz="1400" b="1" baseline="0" dirty="0" err="1" smtClean="0">
                          <a:solidFill>
                            <a:srgbClr val="6666FF"/>
                          </a:solidFill>
                        </a:rPr>
                        <a:t>dBm</a:t>
                      </a:r>
                      <a:r>
                        <a:rPr lang="en-US" sz="1400" b="1" baseline="0" dirty="0" smtClean="0">
                          <a:solidFill>
                            <a:srgbClr val="6666FF"/>
                          </a:solidFill>
                        </a:rPr>
                        <a:t>/</a:t>
                      </a:r>
                      <a:r>
                        <a:rPr lang="en-US" sz="1400" b="1" i="1" baseline="0" dirty="0" smtClean="0">
                          <a:solidFill>
                            <a:srgbClr val="6666FF"/>
                          </a:solidFill>
                        </a:rPr>
                        <a:t>-162 </a:t>
                      </a:r>
                      <a:r>
                        <a:rPr lang="en-US" sz="1400" b="1" i="1" baseline="0" dirty="0" err="1" smtClean="0">
                          <a:solidFill>
                            <a:srgbClr val="6666FF"/>
                          </a:solidFill>
                        </a:rPr>
                        <a:t>dBm</a:t>
                      </a:r>
                      <a:endParaRPr lang="en-US" sz="1400" b="1" i="1" dirty="0" smtClean="0">
                        <a:solidFill>
                          <a:srgbClr val="6666FF"/>
                        </a:solidFill>
                      </a:endParaRPr>
                    </a:p>
                  </a:txBody>
                  <a:tcPr>
                    <a:solidFill>
                      <a:srgbClr val="DEF8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t>-162 </a:t>
                      </a:r>
                      <a:r>
                        <a:rPr lang="en-US" sz="1400" i="0" dirty="0" err="1" smtClean="0"/>
                        <a:t>dBm</a:t>
                      </a:r>
                      <a:r>
                        <a:rPr lang="en-US" sz="1400" i="0" dirty="0" smtClean="0"/>
                        <a:t>/</a:t>
                      </a:r>
                      <a:r>
                        <a:rPr lang="en-US" sz="1400" i="1" dirty="0" smtClean="0"/>
                        <a:t>-165 </a:t>
                      </a:r>
                      <a:r>
                        <a:rPr lang="en-US" sz="1400" i="1" dirty="0" err="1" smtClean="0"/>
                        <a:t>dBm</a:t>
                      </a:r>
                      <a:endParaRPr lang="en-US" sz="1400" i="1" dirty="0" smtClean="0"/>
                    </a:p>
                  </a:txBody>
                  <a:tcPr/>
                </a:tc>
              </a:tr>
              <a:tr h="228600">
                <a:tc rowSpan="2">
                  <a:txBody>
                    <a:bodyPr/>
                    <a:lstStyle/>
                    <a:p>
                      <a:pPr algn="ctr"/>
                      <a:r>
                        <a:rPr lang="en-US" sz="1400" dirty="0" smtClean="0"/>
                        <a:t>44 GHz</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solidFill>
                            <a:srgbClr val="FF0000"/>
                          </a:solidFill>
                        </a:rPr>
                        <a:t>Off</a:t>
                      </a:r>
                    </a:p>
                  </a:txBody>
                  <a:tcPr/>
                </a:tc>
                <a:tc>
                  <a:txBody>
                    <a:bodyPr/>
                    <a:lstStyle/>
                    <a:p>
                      <a:pPr algn="ctr"/>
                      <a:r>
                        <a:rPr lang="en-US" sz="1400" dirty="0" smtClean="0"/>
                        <a:t>-</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FF"/>
                          </a:solidFill>
                        </a:rPr>
                        <a:t>-135</a:t>
                      </a:r>
                      <a:r>
                        <a:rPr lang="en-US" sz="1400" b="1" baseline="0" dirty="0" smtClean="0">
                          <a:solidFill>
                            <a:srgbClr val="6666FF"/>
                          </a:solidFill>
                        </a:rPr>
                        <a:t> </a:t>
                      </a:r>
                      <a:r>
                        <a:rPr lang="en-US" sz="1400" b="1" baseline="0" dirty="0" err="1" smtClean="0">
                          <a:solidFill>
                            <a:srgbClr val="6666FF"/>
                          </a:solidFill>
                        </a:rPr>
                        <a:t>dBm</a:t>
                      </a:r>
                      <a:r>
                        <a:rPr lang="en-US" sz="1400" b="1" baseline="0" dirty="0" smtClean="0">
                          <a:solidFill>
                            <a:srgbClr val="6666FF"/>
                          </a:solidFill>
                        </a:rPr>
                        <a:t>/</a:t>
                      </a:r>
                      <a:r>
                        <a:rPr lang="en-US" sz="1400" b="1" i="1" baseline="0" dirty="0" smtClean="0">
                          <a:solidFill>
                            <a:srgbClr val="6666FF"/>
                          </a:solidFill>
                        </a:rPr>
                        <a:t>-140 </a:t>
                      </a:r>
                      <a:r>
                        <a:rPr lang="en-US" sz="1400" b="1" i="1" baseline="0" dirty="0" err="1" smtClean="0">
                          <a:solidFill>
                            <a:srgbClr val="6666FF"/>
                          </a:solidFill>
                        </a:rPr>
                        <a:t>dBm</a:t>
                      </a:r>
                      <a:endParaRPr lang="en-US" sz="1400" b="1" i="1" dirty="0" smtClean="0">
                        <a:solidFill>
                          <a:srgbClr val="6666FF"/>
                        </a:solidFill>
                      </a:endParaRPr>
                    </a:p>
                  </a:txBody>
                  <a:tcPr>
                    <a:solidFill>
                      <a:srgbClr val="AAD4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r>
              <a:tr h="228600">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solidFill>
                            <a:srgbClr val="00B050"/>
                          </a:solidFill>
                        </a:rPr>
                        <a:t>On</a:t>
                      </a:r>
                    </a:p>
                  </a:txBody>
                  <a:tcPr/>
                </a:tc>
                <a:tc>
                  <a:txBody>
                    <a:bodyPr/>
                    <a:lstStyle/>
                    <a:p>
                      <a:pPr algn="ctr"/>
                      <a:r>
                        <a:rPr lang="en-US" sz="1400" dirty="0" smtClean="0"/>
                        <a:t>-</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FF"/>
                          </a:solidFill>
                        </a:rPr>
                        <a:t>-149</a:t>
                      </a:r>
                      <a:r>
                        <a:rPr lang="en-US" sz="1400" b="1" baseline="0" dirty="0" smtClean="0">
                          <a:solidFill>
                            <a:srgbClr val="6666FF"/>
                          </a:solidFill>
                        </a:rPr>
                        <a:t> </a:t>
                      </a:r>
                      <a:r>
                        <a:rPr lang="en-US" sz="1400" b="1" baseline="0" dirty="0" err="1" smtClean="0">
                          <a:solidFill>
                            <a:srgbClr val="6666FF"/>
                          </a:solidFill>
                        </a:rPr>
                        <a:t>dBm</a:t>
                      </a:r>
                      <a:r>
                        <a:rPr lang="en-US" sz="1400" b="1" baseline="0" dirty="0" smtClean="0">
                          <a:solidFill>
                            <a:srgbClr val="6666FF"/>
                          </a:solidFill>
                        </a:rPr>
                        <a:t>/</a:t>
                      </a:r>
                      <a:r>
                        <a:rPr lang="en-US" sz="1400" b="1" i="1" baseline="0" dirty="0" smtClean="0">
                          <a:solidFill>
                            <a:srgbClr val="6666FF"/>
                          </a:solidFill>
                        </a:rPr>
                        <a:t>-153 </a:t>
                      </a:r>
                      <a:r>
                        <a:rPr lang="en-US" sz="1400" b="1" i="1" baseline="0" dirty="0" err="1" smtClean="0">
                          <a:solidFill>
                            <a:srgbClr val="6666FF"/>
                          </a:solidFill>
                        </a:rPr>
                        <a:t>dBm</a:t>
                      </a:r>
                      <a:endParaRPr lang="en-US" sz="1400" b="1" i="1" dirty="0" smtClean="0">
                        <a:solidFill>
                          <a:srgbClr val="6666FF"/>
                        </a:solidFill>
                      </a:endParaRPr>
                    </a:p>
                  </a:txBody>
                  <a:tcPr>
                    <a:solidFill>
                      <a:srgbClr val="DEF8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r>
            </a:tbl>
          </a:graphicData>
        </a:graphic>
      </p:graphicFrame>
      <p:sp>
        <p:nvSpPr>
          <p:cNvPr id="5" name="Rectangle 4"/>
          <p:cNvSpPr/>
          <p:nvPr/>
        </p:nvSpPr>
        <p:spPr>
          <a:xfrm>
            <a:off x="327201" y="2991728"/>
            <a:ext cx="8462573" cy="400110"/>
          </a:xfrm>
          <a:prstGeom prst="rect">
            <a:avLst/>
          </a:prstGeom>
        </p:spPr>
        <p:txBody>
          <a:bodyPr wrap="none">
            <a:spAutoFit/>
          </a:bodyPr>
          <a:lstStyle/>
          <a:p>
            <a:pPr marL="342900" lvl="0" indent="-342900" eaLnBrk="0" hangingPunct="0">
              <a:spcAft>
                <a:spcPts val="600"/>
              </a:spcAft>
              <a:defRPr/>
            </a:pPr>
            <a:r>
              <a:rPr lang="ru-RU" sz="2000" b="1" kern="0" dirty="0" smtClean="0">
                <a:solidFill>
                  <a:srgbClr val="FFC000"/>
                </a:solidFill>
                <a:latin typeface="Arial" pitchFamily="34" charset="0"/>
                <a:cs typeface="Arial" pitchFamily="34" charset="0"/>
              </a:rPr>
              <a:t>Сред. </a:t>
            </a:r>
            <a:r>
              <a:rPr lang="ru-RU" sz="2000" b="1" kern="0" dirty="0">
                <a:solidFill>
                  <a:srgbClr val="FFC000"/>
                </a:solidFill>
                <a:latin typeface="Arial" pitchFamily="34" charset="0"/>
                <a:cs typeface="Arial" pitchFamily="34" charset="0"/>
              </a:rPr>
              <a:t>о</a:t>
            </a:r>
            <a:r>
              <a:rPr lang="ru-RU" sz="2000" b="1" kern="0" dirty="0" smtClean="0">
                <a:solidFill>
                  <a:srgbClr val="FFC000"/>
                </a:solidFill>
                <a:latin typeface="Arial" pitchFamily="34" charset="0"/>
                <a:cs typeface="Arial" pitchFamily="34" charset="0"/>
              </a:rPr>
              <a:t>тображаемый уровень шума </a:t>
            </a:r>
            <a:r>
              <a:rPr lang="en-US" sz="2000" b="1" kern="0" dirty="0" smtClean="0">
                <a:solidFill>
                  <a:srgbClr val="FFC000"/>
                </a:solidFill>
                <a:latin typeface="Arial" pitchFamily="34" charset="0"/>
                <a:cs typeface="Arial" pitchFamily="34" charset="0"/>
              </a:rPr>
              <a:t>(DANL) specifications/</a:t>
            </a:r>
            <a:r>
              <a:rPr lang="en-US" sz="2000" b="1" i="1" kern="0" dirty="0" smtClean="0">
                <a:solidFill>
                  <a:srgbClr val="FFC000"/>
                </a:solidFill>
                <a:latin typeface="Arial" pitchFamily="34" charset="0"/>
                <a:cs typeface="Arial" pitchFamily="34" charset="0"/>
              </a:rPr>
              <a:t>Typical</a:t>
            </a:r>
            <a:endParaRPr lang="en-US" sz="2000" b="1" i="1" kern="0" dirty="0">
              <a:solidFill>
                <a:srgbClr val="FFC000"/>
              </a:solidFill>
              <a:latin typeface="Arial" pitchFamily="34" charset="0"/>
              <a:cs typeface="Arial" pitchFamily="34" charset="0"/>
            </a:endParaRPr>
          </a:p>
        </p:txBody>
      </p:sp>
      <p:sp>
        <p:nvSpPr>
          <p:cNvPr id="11" name="TextBox 10"/>
          <p:cNvSpPr txBox="1"/>
          <p:nvPr/>
        </p:nvSpPr>
        <p:spPr>
          <a:xfrm>
            <a:off x="5181600" y="5901396"/>
            <a:ext cx="3505200" cy="276999"/>
          </a:xfrm>
          <a:prstGeom prst="rect">
            <a:avLst/>
          </a:prstGeom>
          <a:noFill/>
        </p:spPr>
        <p:txBody>
          <a:bodyPr wrap="square" rtlCol="0">
            <a:spAutoFit/>
          </a:bodyPr>
          <a:lstStyle/>
          <a:p>
            <a:r>
              <a:rPr lang="en-US" sz="1200" dirty="0" smtClean="0"/>
              <a:t>*: For the RF/</a:t>
            </a:r>
            <a:r>
              <a:rPr lang="en-US" sz="1200" dirty="0" err="1" smtClean="0"/>
              <a:t>uW</a:t>
            </a:r>
            <a:r>
              <a:rPr lang="en-US" sz="1200" dirty="0" smtClean="0"/>
              <a:t> EXA, preamp up to 7 GHz</a:t>
            </a:r>
            <a:endParaRPr lang="en-US" sz="1200" dirty="0"/>
          </a:p>
        </p:txBody>
      </p:sp>
      <p:pic>
        <p:nvPicPr>
          <p:cNvPr id="410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72293"/>
            <a:ext cx="30480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227013" y="44624"/>
            <a:ext cx="8691562" cy="763587"/>
          </a:xfrm>
          <a:prstGeom prst="rect">
            <a:avLst/>
          </a:prstGeom>
        </p:spPr>
        <p:txBody>
          <a:bodyPr/>
          <a:lstStyle>
            <a:lvl1pPr algn="l" rtl="0" eaLnBrk="0" fontAlgn="base" hangingPunct="0">
              <a:spcBef>
                <a:spcPct val="0"/>
              </a:spcBef>
              <a:spcAft>
                <a:spcPct val="10000"/>
              </a:spcAft>
              <a:defRPr sz="2800" b="1">
                <a:solidFill>
                  <a:schemeClr val="tx2"/>
                </a:solidFill>
                <a:latin typeface="+mj-lt"/>
                <a:ea typeface="+mj-ea"/>
                <a:cs typeface="+mj-cs"/>
              </a:defRPr>
            </a:lvl1pPr>
            <a:lvl2pPr algn="l" rtl="0" eaLnBrk="0" fontAlgn="base" hangingPunct="0">
              <a:spcBef>
                <a:spcPct val="0"/>
              </a:spcBef>
              <a:spcAft>
                <a:spcPct val="10000"/>
              </a:spcAft>
              <a:defRPr sz="2800" b="1">
                <a:solidFill>
                  <a:schemeClr val="tx2"/>
                </a:solidFill>
                <a:latin typeface="Arial" charset="0"/>
              </a:defRPr>
            </a:lvl2pPr>
            <a:lvl3pPr algn="l" rtl="0" eaLnBrk="0" fontAlgn="base" hangingPunct="0">
              <a:spcBef>
                <a:spcPct val="0"/>
              </a:spcBef>
              <a:spcAft>
                <a:spcPct val="10000"/>
              </a:spcAft>
              <a:defRPr sz="2800" b="1">
                <a:solidFill>
                  <a:schemeClr val="tx2"/>
                </a:solidFill>
                <a:latin typeface="Arial" charset="0"/>
              </a:defRPr>
            </a:lvl3pPr>
            <a:lvl4pPr algn="l" rtl="0" eaLnBrk="0" fontAlgn="base" hangingPunct="0">
              <a:spcBef>
                <a:spcPct val="0"/>
              </a:spcBef>
              <a:spcAft>
                <a:spcPct val="10000"/>
              </a:spcAft>
              <a:defRPr sz="2800" b="1">
                <a:solidFill>
                  <a:schemeClr val="tx2"/>
                </a:solidFill>
                <a:latin typeface="Arial" charset="0"/>
              </a:defRPr>
            </a:lvl4pPr>
            <a:lvl5pPr algn="l" rtl="0" eaLnBrk="0" fontAlgn="base" hangingPunct="0">
              <a:spcBef>
                <a:spcPct val="0"/>
              </a:spcBef>
              <a:spcAft>
                <a:spcPct val="10000"/>
              </a:spcAft>
              <a:defRPr sz="2800" b="1">
                <a:solidFill>
                  <a:schemeClr val="tx2"/>
                </a:solidFill>
                <a:latin typeface="Arial" charset="0"/>
              </a:defRPr>
            </a:lvl5pPr>
            <a:lvl6pPr marL="457200" algn="l" rtl="0" eaLnBrk="0" fontAlgn="base" hangingPunct="0">
              <a:spcBef>
                <a:spcPct val="0"/>
              </a:spcBef>
              <a:spcAft>
                <a:spcPct val="10000"/>
              </a:spcAft>
              <a:defRPr sz="2800" b="1">
                <a:solidFill>
                  <a:schemeClr val="tx2"/>
                </a:solidFill>
                <a:latin typeface="Arial" charset="0"/>
              </a:defRPr>
            </a:lvl6pPr>
            <a:lvl7pPr marL="914400" algn="l" rtl="0" eaLnBrk="0" fontAlgn="base" hangingPunct="0">
              <a:spcBef>
                <a:spcPct val="0"/>
              </a:spcBef>
              <a:spcAft>
                <a:spcPct val="10000"/>
              </a:spcAft>
              <a:defRPr sz="2800" b="1">
                <a:solidFill>
                  <a:schemeClr val="tx2"/>
                </a:solidFill>
                <a:latin typeface="Arial" charset="0"/>
              </a:defRPr>
            </a:lvl7pPr>
            <a:lvl8pPr marL="1371600" algn="l" rtl="0" eaLnBrk="0" fontAlgn="base" hangingPunct="0">
              <a:spcBef>
                <a:spcPct val="0"/>
              </a:spcBef>
              <a:spcAft>
                <a:spcPct val="10000"/>
              </a:spcAft>
              <a:defRPr sz="2800" b="1">
                <a:solidFill>
                  <a:schemeClr val="tx2"/>
                </a:solidFill>
                <a:latin typeface="Arial" charset="0"/>
              </a:defRPr>
            </a:lvl8pPr>
            <a:lvl9pPr marL="1828800" algn="l" rtl="0" eaLnBrk="0" fontAlgn="base" hangingPunct="0">
              <a:spcBef>
                <a:spcPct val="0"/>
              </a:spcBef>
              <a:spcAft>
                <a:spcPct val="10000"/>
              </a:spcAft>
              <a:defRPr sz="2800" b="1">
                <a:solidFill>
                  <a:schemeClr val="tx2"/>
                </a:solidFill>
                <a:latin typeface="Arial" charset="0"/>
              </a:defRPr>
            </a:lvl9pPr>
          </a:lstStyle>
          <a:p>
            <a:r>
              <a:rPr lang="ru-RU" dirty="0" smtClean="0">
                <a:solidFill>
                  <a:schemeClr val="accent1"/>
                </a:solidFill>
              </a:rPr>
              <a:t>Улучшенная чувствительность</a:t>
            </a:r>
            <a:endParaRPr lang="en-US" dirty="0">
              <a:solidFill>
                <a:schemeClr val="accent1"/>
              </a:solidFill>
            </a:endParaRPr>
          </a:p>
        </p:txBody>
      </p:sp>
    </p:spTree>
    <p:extLst>
      <p:ext uri="{BB962C8B-B14F-4D97-AF65-F5344CB8AC3E}">
        <p14:creationId xmlns:p14="http://schemas.microsoft.com/office/powerpoint/2010/main" val="2312494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icd.el.utwente.nl/rflab/pictures/E8267D.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8313" y="1774825"/>
            <a:ext cx="18827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5715" name="Straight Arrow Connector 44"/>
          <p:cNvCxnSpPr>
            <a:cxnSpLocks noChangeShapeType="1"/>
          </p:cNvCxnSpPr>
          <p:nvPr/>
        </p:nvCxnSpPr>
        <p:spPr bwMode="auto">
          <a:xfrm>
            <a:off x="2217738" y="2060575"/>
            <a:ext cx="641350" cy="1588"/>
          </a:xfrm>
          <a:prstGeom prst="straightConnector1">
            <a:avLst/>
          </a:prstGeom>
          <a:noFill/>
          <a:ln w="44450" algn="ctr">
            <a:solidFill>
              <a:srgbClr val="3366B4"/>
            </a:solidFill>
            <a:round/>
            <a:headEnd/>
            <a:tailEnd type="arrow" w="med" len="med"/>
          </a:ln>
          <a:effectLst>
            <a:outerShdw dist="35921" dir="2700000" algn="ctr" rotWithShape="0">
              <a:srgbClr val="808080"/>
            </a:outerShdw>
          </a:effectLst>
        </p:spPr>
      </p:cxnSp>
      <p:sp>
        <p:nvSpPr>
          <p:cNvPr id="115716" name="Title 1"/>
          <p:cNvSpPr>
            <a:spLocks noGrp="1"/>
          </p:cNvSpPr>
          <p:nvPr>
            <p:ph type="title"/>
          </p:nvPr>
        </p:nvSpPr>
        <p:spPr>
          <a:xfrm>
            <a:off x="457200" y="352425"/>
            <a:ext cx="8321675" cy="561975"/>
          </a:xfrm>
          <a:extLst>
            <a:ext uri="{91240B29-F687-4F45-9708-019B960494DF}">
              <a14:hiddenLine xmlns:a14="http://schemas.microsoft.com/office/drawing/2010/main" w="19050">
                <a:solidFill>
                  <a:srgbClr val="000000"/>
                </a:solidFill>
                <a:miter lim="800000"/>
                <a:headEnd/>
                <a:tailEnd/>
              </a14:hiddenLine>
            </a:ext>
          </a:extLst>
        </p:spPr>
        <p:txBody>
          <a:bodyPr/>
          <a:lstStyle/>
          <a:p>
            <a:r>
              <a:rPr lang="ru-RU" smtClean="0"/>
              <a:t>Обзор Решения</a:t>
            </a:r>
            <a:endParaRPr lang="en-US" smtClean="0"/>
          </a:p>
        </p:txBody>
      </p:sp>
      <p:pic>
        <p:nvPicPr>
          <p:cNvPr id="11571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1854200"/>
            <a:ext cx="523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5718" name="Text Box 31"/>
          <p:cNvSpPr txBox="1">
            <a:spLocks noChangeArrowheads="1"/>
          </p:cNvSpPr>
          <p:nvPr/>
        </p:nvSpPr>
        <p:spPr bwMode="auto">
          <a:xfrm>
            <a:off x="912813" y="1295400"/>
            <a:ext cx="18288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spcBef>
                <a:spcPts val="625"/>
              </a:spcBef>
              <a:buClr>
                <a:srgbClr val="0033CC"/>
              </a:buClr>
              <a:buFont typeface="Tahoma" pitchFamily="34" charset="0"/>
              <a:buNone/>
            </a:pPr>
            <a:r>
              <a:rPr lang="ru-RU" altLang="ja-JP" sz="1800">
                <a:solidFill>
                  <a:srgbClr val="0033CC"/>
                </a:solidFill>
                <a:latin typeface="Tahoma" pitchFamily="34" charset="0"/>
                <a:ea typeface="MS PGothic" pitchFamily="34" charset="-128"/>
              </a:rPr>
              <a:t>Захват</a:t>
            </a:r>
            <a:endParaRPr lang="en-GB" altLang="ja-JP" sz="1800">
              <a:solidFill>
                <a:srgbClr val="0033CC"/>
              </a:solidFill>
              <a:latin typeface="Tahoma" pitchFamily="34" charset="0"/>
              <a:ea typeface="MS PGothic" pitchFamily="34" charset="-128"/>
            </a:endParaRPr>
          </a:p>
        </p:txBody>
      </p:sp>
      <p:sp>
        <p:nvSpPr>
          <p:cNvPr id="115719" name="Text Box 40"/>
          <p:cNvSpPr txBox="1">
            <a:spLocks noChangeArrowheads="1"/>
          </p:cNvSpPr>
          <p:nvPr/>
        </p:nvSpPr>
        <p:spPr bwMode="auto">
          <a:xfrm>
            <a:off x="3265488" y="1295400"/>
            <a:ext cx="912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spcBef>
                <a:spcPts val="625"/>
              </a:spcBef>
              <a:buClr>
                <a:srgbClr val="0033CC"/>
              </a:buClr>
              <a:buFont typeface="Tahoma" pitchFamily="34" charset="0"/>
              <a:buNone/>
            </a:pPr>
            <a:r>
              <a:rPr lang="ru-RU" altLang="ja-JP" sz="1800">
                <a:solidFill>
                  <a:srgbClr val="0033CC"/>
                </a:solidFill>
                <a:latin typeface="Tahoma" pitchFamily="34" charset="0"/>
                <a:ea typeface="MS PGothic" pitchFamily="34" charset="-128"/>
              </a:rPr>
              <a:t>Запись</a:t>
            </a:r>
            <a:endParaRPr lang="en-GB" altLang="ja-JP" sz="1800">
              <a:solidFill>
                <a:srgbClr val="0033CC"/>
              </a:solidFill>
              <a:latin typeface="Tahoma" pitchFamily="34" charset="0"/>
              <a:ea typeface="MS PGothic" pitchFamily="34" charset="-128"/>
            </a:endParaRPr>
          </a:p>
        </p:txBody>
      </p:sp>
      <p:pic>
        <p:nvPicPr>
          <p:cNvPr id="115720" name="Picture 45" descr="IQCfordad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300" y="1798638"/>
            <a:ext cx="1304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2738438"/>
            <a:ext cx="12954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2" name="Rectangle 42"/>
          <p:cNvSpPr>
            <a:spLocks noChangeArrowheads="1"/>
          </p:cNvSpPr>
          <p:nvPr/>
        </p:nvSpPr>
        <p:spPr bwMode="auto">
          <a:xfrm>
            <a:off x="2071688" y="1624013"/>
            <a:ext cx="1066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i="1"/>
              <a:t>Stream Digital</a:t>
            </a:r>
          </a:p>
          <a:p>
            <a:pPr algn="ctr"/>
            <a:r>
              <a:rPr lang="en-US" sz="1000" i="1"/>
              <a:t>I/Q Samples</a:t>
            </a:r>
          </a:p>
        </p:txBody>
      </p:sp>
      <p:pic>
        <p:nvPicPr>
          <p:cNvPr id="115723" name="Picture 2" descr="http://t1.gstatic.com/images?q=tbn:ANd9GcTtYeSb7WY9k4WI36h3k0JqtKqUSbw_7fgINDfRmT-kmzBiVNjQM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38313"/>
            <a:ext cx="1651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4" name="Rectangle 42"/>
          <p:cNvSpPr>
            <a:spLocks noChangeArrowheads="1"/>
          </p:cNvSpPr>
          <p:nvPr/>
        </p:nvSpPr>
        <p:spPr bwMode="auto">
          <a:xfrm>
            <a:off x="2133600" y="2011363"/>
            <a:ext cx="1066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1000" i="1"/>
              <a:t>LVDS</a:t>
            </a:r>
          </a:p>
        </p:txBody>
      </p:sp>
      <p:pic>
        <p:nvPicPr>
          <p:cNvPr id="115725"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7425" y="1930400"/>
            <a:ext cx="523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5726" name="Picture 46" descr="CPGCropp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0300" y="2001838"/>
            <a:ext cx="1447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7" name="Text Box 40"/>
          <p:cNvSpPr txBox="1">
            <a:spLocks noChangeArrowheads="1"/>
          </p:cNvSpPr>
          <p:nvPr/>
        </p:nvSpPr>
        <p:spPr bwMode="auto">
          <a:xfrm>
            <a:off x="6122988" y="1295400"/>
            <a:ext cx="1903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spcBef>
                <a:spcPts val="625"/>
              </a:spcBef>
              <a:buClr>
                <a:srgbClr val="0033CC"/>
              </a:buClr>
              <a:buFont typeface="Tahoma" pitchFamily="34" charset="0"/>
              <a:buNone/>
            </a:pPr>
            <a:r>
              <a:rPr lang="ru-RU" altLang="ja-JP" sz="1800">
                <a:solidFill>
                  <a:srgbClr val="0033CC"/>
                </a:solidFill>
                <a:latin typeface="Tahoma" pitchFamily="34" charset="0"/>
                <a:ea typeface="MS PGothic" pitchFamily="34" charset="-128"/>
              </a:rPr>
              <a:t>Проигрывание</a:t>
            </a:r>
            <a:endParaRPr lang="en-GB" altLang="ja-JP" sz="1800">
              <a:solidFill>
                <a:srgbClr val="0033CC"/>
              </a:solidFill>
              <a:latin typeface="Tahoma" pitchFamily="34" charset="0"/>
              <a:ea typeface="MS PGothic" pitchFamily="34" charset="-128"/>
            </a:endParaRPr>
          </a:p>
        </p:txBody>
      </p:sp>
      <p:cxnSp>
        <p:nvCxnSpPr>
          <p:cNvPr id="115728" name="Straight Arrow Connector 42"/>
          <p:cNvCxnSpPr>
            <a:cxnSpLocks noChangeShapeType="1"/>
          </p:cNvCxnSpPr>
          <p:nvPr/>
        </p:nvCxnSpPr>
        <p:spPr bwMode="auto">
          <a:xfrm>
            <a:off x="4387850" y="2306638"/>
            <a:ext cx="457200" cy="1587"/>
          </a:xfrm>
          <a:prstGeom prst="straightConnector1">
            <a:avLst/>
          </a:prstGeom>
          <a:noFill/>
          <a:ln w="44450" algn="ctr">
            <a:solidFill>
              <a:srgbClr val="3366B4"/>
            </a:solidFill>
            <a:round/>
            <a:headEnd/>
            <a:tailEnd type="arrow" w="med" len="med"/>
          </a:ln>
          <a:effectLst>
            <a:outerShdw dist="35921" dir="2700000" algn="ctr" rotWithShape="0">
              <a:srgbClr val="808080"/>
            </a:outerShdw>
          </a:effectLst>
        </p:spPr>
      </p:cxnSp>
      <p:cxnSp>
        <p:nvCxnSpPr>
          <p:cNvPr id="115729" name="Straight Arrow Connector 43"/>
          <p:cNvCxnSpPr>
            <a:cxnSpLocks noChangeShapeType="1"/>
          </p:cNvCxnSpPr>
          <p:nvPr/>
        </p:nvCxnSpPr>
        <p:spPr bwMode="auto">
          <a:xfrm>
            <a:off x="4387850" y="2078038"/>
            <a:ext cx="457200" cy="1587"/>
          </a:xfrm>
          <a:prstGeom prst="straightConnector1">
            <a:avLst/>
          </a:prstGeom>
          <a:noFill/>
          <a:ln w="44450" algn="ctr">
            <a:solidFill>
              <a:srgbClr val="3366B4"/>
            </a:solidFill>
            <a:round/>
            <a:headEnd/>
            <a:tailEnd type="arrow" w="med" len="med"/>
          </a:ln>
          <a:effectLst>
            <a:outerShdw dist="35921" dir="2700000" algn="ctr" rotWithShape="0">
              <a:srgbClr val="808080"/>
            </a:outerShdw>
          </a:effectLst>
        </p:spPr>
      </p:cxnSp>
      <p:cxnSp>
        <p:nvCxnSpPr>
          <p:cNvPr id="115730" name="Straight Arrow Connector 49"/>
          <p:cNvCxnSpPr>
            <a:cxnSpLocks noChangeShapeType="1"/>
          </p:cNvCxnSpPr>
          <p:nvPr/>
        </p:nvCxnSpPr>
        <p:spPr bwMode="auto">
          <a:xfrm>
            <a:off x="6462713" y="2297113"/>
            <a:ext cx="457200" cy="1587"/>
          </a:xfrm>
          <a:prstGeom prst="straightConnector1">
            <a:avLst/>
          </a:prstGeom>
          <a:noFill/>
          <a:ln w="44450" algn="ctr">
            <a:solidFill>
              <a:srgbClr val="00B050"/>
            </a:solidFill>
            <a:round/>
            <a:headEnd/>
            <a:tailEnd type="arrow" w="med" len="med"/>
          </a:ln>
          <a:effectLst>
            <a:outerShdw dist="35921" dir="2700000" algn="ctr" rotWithShape="0">
              <a:srgbClr val="808080"/>
            </a:outerShdw>
          </a:effectLst>
        </p:spPr>
      </p:cxnSp>
      <p:cxnSp>
        <p:nvCxnSpPr>
          <p:cNvPr id="115731" name="Straight Arrow Connector 50"/>
          <p:cNvCxnSpPr>
            <a:cxnSpLocks noChangeShapeType="1"/>
          </p:cNvCxnSpPr>
          <p:nvPr/>
        </p:nvCxnSpPr>
        <p:spPr bwMode="auto">
          <a:xfrm>
            <a:off x="6462713" y="2068513"/>
            <a:ext cx="457200" cy="1587"/>
          </a:xfrm>
          <a:prstGeom prst="straightConnector1">
            <a:avLst/>
          </a:prstGeom>
          <a:noFill/>
          <a:ln w="44450" algn="ctr">
            <a:solidFill>
              <a:srgbClr val="00B050"/>
            </a:solidFill>
            <a:round/>
            <a:headEnd/>
            <a:tailEnd type="arrow" w="med" len="med"/>
          </a:ln>
          <a:effectLst>
            <a:outerShdw dist="35921" dir="2700000" algn="ctr" rotWithShape="0">
              <a:srgbClr val="808080"/>
            </a:outerShdw>
          </a:effectLst>
        </p:spPr>
      </p:cxnSp>
      <p:sp>
        <p:nvSpPr>
          <p:cNvPr id="115732" name="Rectangle 42"/>
          <p:cNvSpPr>
            <a:spLocks noChangeArrowheads="1"/>
          </p:cNvSpPr>
          <p:nvPr/>
        </p:nvSpPr>
        <p:spPr bwMode="auto">
          <a:xfrm>
            <a:off x="5102225" y="2368550"/>
            <a:ext cx="1066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i="1"/>
              <a:t>Analog</a:t>
            </a:r>
          </a:p>
          <a:p>
            <a:pPr algn="ctr"/>
            <a:r>
              <a:rPr lang="en-US" sz="1000" i="1"/>
              <a:t>Base Band</a:t>
            </a:r>
            <a:br>
              <a:rPr lang="en-US" sz="1000" i="1"/>
            </a:br>
            <a:r>
              <a:rPr lang="en-US" sz="1000" i="1"/>
              <a:t>Generation</a:t>
            </a:r>
          </a:p>
        </p:txBody>
      </p:sp>
      <p:sp>
        <p:nvSpPr>
          <p:cNvPr id="56" name="Right Brace 55"/>
          <p:cNvSpPr/>
          <p:nvPr/>
        </p:nvSpPr>
        <p:spPr bwMode="auto">
          <a:xfrm rot="16200000">
            <a:off x="6635496" y="-24288"/>
            <a:ext cx="109728" cy="3474720"/>
          </a:xfrm>
          <a:prstGeom prst="rightBrace">
            <a:avLst>
              <a:gd name="adj1" fmla="val 37280"/>
              <a:gd name="adj2" fmla="val 50000"/>
            </a:avLst>
          </a:prstGeom>
          <a:noFill/>
          <a:ln w="12700" cap="flat" cmpd="sng" algn="ctr">
            <a:solidFill>
              <a:srgbClr val="3366B4"/>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sz="1800" b="1">
              <a:latin typeface="Arial" pitchFamily="34" charset="0"/>
            </a:endParaRPr>
          </a:p>
        </p:txBody>
      </p:sp>
      <p:cxnSp>
        <p:nvCxnSpPr>
          <p:cNvPr id="115736" name="Straight Arrow Connector 39"/>
          <p:cNvCxnSpPr>
            <a:cxnSpLocks noChangeShapeType="1"/>
          </p:cNvCxnSpPr>
          <p:nvPr/>
        </p:nvCxnSpPr>
        <p:spPr bwMode="auto">
          <a:xfrm rot="5400000">
            <a:off x="3430587" y="2579688"/>
            <a:ext cx="301625" cy="0"/>
          </a:xfrm>
          <a:prstGeom prst="straightConnector1">
            <a:avLst/>
          </a:prstGeom>
          <a:noFill/>
          <a:ln w="25400" algn="ctr">
            <a:solidFill>
              <a:srgbClr val="3366B4"/>
            </a:solidFill>
            <a:round/>
            <a:headEnd type="arrow" w="med" len="med"/>
            <a:tailEnd type="arrow" w="med" len="med"/>
          </a:ln>
          <a:effectLst>
            <a:outerShdw dist="35921" dir="2700000" algn="ctr" rotWithShape="0">
              <a:srgbClr val="808080"/>
            </a:outerShdw>
          </a:effectLst>
        </p:spPr>
      </p:cxnSp>
      <p:cxnSp>
        <p:nvCxnSpPr>
          <p:cNvPr id="115737" name="Straight Arrow Connector 47"/>
          <p:cNvCxnSpPr>
            <a:cxnSpLocks noChangeShapeType="1"/>
          </p:cNvCxnSpPr>
          <p:nvPr/>
        </p:nvCxnSpPr>
        <p:spPr bwMode="auto">
          <a:xfrm rot="5400000">
            <a:off x="3659187" y="2579688"/>
            <a:ext cx="301625" cy="0"/>
          </a:xfrm>
          <a:prstGeom prst="straightConnector1">
            <a:avLst/>
          </a:prstGeom>
          <a:noFill/>
          <a:ln w="25400" algn="ctr">
            <a:solidFill>
              <a:srgbClr val="3366B4"/>
            </a:solidFill>
            <a:round/>
            <a:headEnd type="arrow" w="med" len="med"/>
            <a:tailEnd type="arrow" w="med" len="med"/>
          </a:ln>
          <a:effectLst>
            <a:outerShdw dist="35921" dir="2700000" algn="ctr" rotWithShape="0">
              <a:srgbClr val="808080"/>
            </a:outerShdw>
          </a:effectLst>
        </p:spPr>
      </p:cxnSp>
      <p:sp>
        <p:nvSpPr>
          <p:cNvPr id="115738" name="TextBox 45"/>
          <p:cNvSpPr txBox="1">
            <a:spLocks noChangeArrowheads="1"/>
          </p:cNvSpPr>
          <p:nvPr/>
        </p:nvSpPr>
        <p:spPr bwMode="auto">
          <a:xfrm>
            <a:off x="6477000" y="1778000"/>
            <a:ext cx="228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I</a:t>
            </a:r>
          </a:p>
        </p:txBody>
      </p:sp>
      <p:sp>
        <p:nvSpPr>
          <p:cNvPr id="115739" name="TextBox 48"/>
          <p:cNvSpPr txBox="1">
            <a:spLocks noChangeArrowheads="1"/>
          </p:cNvSpPr>
          <p:nvPr/>
        </p:nvSpPr>
        <p:spPr bwMode="auto">
          <a:xfrm>
            <a:off x="6450013" y="2309813"/>
            <a:ext cx="304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Q</a:t>
            </a:r>
          </a:p>
        </p:txBody>
      </p:sp>
      <p:pic>
        <p:nvPicPr>
          <p:cNvPr id="115740" name="Picture 2" descr="MXA signal analyz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338" y="2801938"/>
            <a:ext cx="16065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1" name="Picture 4" descr="N9010A EXA Signal Analyz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325" y="3959225"/>
            <a:ext cx="15525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42" name="TextBox 53"/>
          <p:cNvSpPr txBox="1">
            <a:spLocks noChangeArrowheads="1"/>
          </p:cNvSpPr>
          <p:nvPr/>
        </p:nvSpPr>
        <p:spPr bwMode="auto">
          <a:xfrm>
            <a:off x="1098550" y="1541463"/>
            <a:ext cx="492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PXA</a:t>
            </a:r>
          </a:p>
        </p:txBody>
      </p:sp>
      <p:sp>
        <p:nvSpPr>
          <p:cNvPr id="115743" name="TextBox 54"/>
          <p:cNvSpPr txBox="1">
            <a:spLocks noChangeArrowheads="1"/>
          </p:cNvSpPr>
          <p:nvPr/>
        </p:nvSpPr>
        <p:spPr bwMode="auto">
          <a:xfrm>
            <a:off x="1085850" y="2644775"/>
            <a:ext cx="51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MXA</a:t>
            </a:r>
          </a:p>
        </p:txBody>
      </p:sp>
      <p:sp>
        <p:nvSpPr>
          <p:cNvPr id="115744" name="TextBox 56"/>
          <p:cNvSpPr txBox="1">
            <a:spLocks noChangeArrowheads="1"/>
          </p:cNvSpPr>
          <p:nvPr/>
        </p:nvSpPr>
        <p:spPr bwMode="auto">
          <a:xfrm>
            <a:off x="1098550" y="3760788"/>
            <a:ext cx="492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EXA</a:t>
            </a:r>
          </a:p>
        </p:txBody>
      </p:sp>
      <p:pic>
        <p:nvPicPr>
          <p:cNvPr id="115745" name="Picture 6" descr="N5182A Front View"/>
          <p:cNvPicPr>
            <a:picLocks noChangeAspect="1" noChangeArrowheads="1"/>
          </p:cNvPicPr>
          <p:nvPr/>
        </p:nvPicPr>
        <p:blipFill>
          <a:blip r:embed="rId11" cstate="print">
            <a:extLst>
              <a:ext uri="{28A0092B-C50C-407E-A947-70E740481C1C}">
                <a14:useLocalDpi xmlns:a14="http://schemas.microsoft.com/office/drawing/2010/main" val="0"/>
              </a:ext>
            </a:extLst>
          </a:blip>
          <a:srcRect l="1936" t="4083"/>
          <a:stretch>
            <a:fillRect/>
          </a:stretch>
        </p:blipFill>
        <p:spPr bwMode="auto">
          <a:xfrm>
            <a:off x="6864350" y="2900363"/>
            <a:ext cx="18256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6" name="Picture 8" descr="E4438C Front Panel"/>
          <p:cNvPicPr>
            <a:picLocks noChangeAspect="1" noChangeArrowheads="1"/>
          </p:cNvPicPr>
          <p:nvPr/>
        </p:nvPicPr>
        <p:blipFill>
          <a:blip r:embed="rId12">
            <a:extLst>
              <a:ext uri="{28A0092B-C50C-407E-A947-70E740481C1C}">
                <a14:useLocalDpi xmlns:a14="http://schemas.microsoft.com/office/drawing/2010/main" val="0"/>
              </a:ext>
            </a:extLst>
          </a:blip>
          <a:srcRect l="854" t="4504"/>
          <a:stretch>
            <a:fillRect/>
          </a:stretch>
        </p:blipFill>
        <p:spPr bwMode="auto">
          <a:xfrm>
            <a:off x="6884988" y="3917950"/>
            <a:ext cx="17637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47" name="TextBox 57"/>
          <p:cNvSpPr txBox="1">
            <a:spLocks noChangeArrowheads="1"/>
          </p:cNvSpPr>
          <p:nvPr/>
        </p:nvSpPr>
        <p:spPr bwMode="auto">
          <a:xfrm>
            <a:off x="7504113" y="1693863"/>
            <a:ext cx="5095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PSG</a:t>
            </a:r>
          </a:p>
        </p:txBody>
      </p:sp>
      <p:sp>
        <p:nvSpPr>
          <p:cNvPr id="115748" name="TextBox 58"/>
          <p:cNvSpPr txBox="1">
            <a:spLocks noChangeArrowheads="1"/>
          </p:cNvSpPr>
          <p:nvPr/>
        </p:nvSpPr>
        <p:spPr bwMode="auto">
          <a:xfrm>
            <a:off x="7491413" y="2760663"/>
            <a:ext cx="5349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MXG</a:t>
            </a:r>
          </a:p>
        </p:txBody>
      </p:sp>
      <p:sp>
        <p:nvSpPr>
          <p:cNvPr id="115749" name="TextBox 59"/>
          <p:cNvSpPr txBox="1">
            <a:spLocks noChangeArrowheads="1"/>
          </p:cNvSpPr>
          <p:nvPr/>
        </p:nvSpPr>
        <p:spPr bwMode="auto">
          <a:xfrm>
            <a:off x="7504113" y="3733800"/>
            <a:ext cx="5095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ESG</a:t>
            </a:r>
          </a:p>
        </p:txBody>
      </p:sp>
      <p:sp>
        <p:nvSpPr>
          <p:cNvPr id="115750" name="TextBox 65"/>
          <p:cNvSpPr txBox="1">
            <a:spLocks noChangeArrowheads="1"/>
          </p:cNvSpPr>
          <p:nvPr/>
        </p:nvSpPr>
        <p:spPr bwMode="auto">
          <a:xfrm>
            <a:off x="3292475" y="1554163"/>
            <a:ext cx="787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IQC2110</a:t>
            </a:r>
          </a:p>
        </p:txBody>
      </p:sp>
      <p:sp>
        <p:nvSpPr>
          <p:cNvPr id="115751" name="TextBox 66"/>
          <p:cNvSpPr txBox="1">
            <a:spLocks noChangeArrowheads="1"/>
          </p:cNvSpPr>
          <p:nvPr/>
        </p:nvSpPr>
        <p:spPr bwMode="auto">
          <a:xfrm>
            <a:off x="5380038" y="1763713"/>
            <a:ext cx="519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CPG</a:t>
            </a:r>
          </a:p>
        </p:txBody>
      </p:sp>
      <p:sp>
        <p:nvSpPr>
          <p:cNvPr id="115752" name="TextBox 67"/>
          <p:cNvSpPr txBox="1">
            <a:spLocks noChangeArrowheads="1"/>
          </p:cNvSpPr>
          <p:nvPr/>
        </p:nvSpPr>
        <p:spPr bwMode="auto">
          <a:xfrm>
            <a:off x="3327400" y="2947988"/>
            <a:ext cx="796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t>Data Pack</a:t>
            </a:r>
            <a:br>
              <a:rPr lang="en-US" sz="1200"/>
            </a:br>
            <a:r>
              <a:rPr lang="en-US" sz="1000"/>
              <a:t>(2-16 TB)</a:t>
            </a:r>
            <a:endParaRPr lang="en-US" sz="1200"/>
          </a:p>
        </p:txBody>
      </p:sp>
      <p:sp>
        <p:nvSpPr>
          <p:cNvPr id="115753" name="TextBox 68"/>
          <p:cNvSpPr txBox="1">
            <a:spLocks noChangeArrowheads="1"/>
          </p:cNvSpPr>
          <p:nvPr/>
        </p:nvSpPr>
        <p:spPr bwMode="auto">
          <a:xfrm>
            <a:off x="193675" y="3135313"/>
            <a:ext cx="320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or</a:t>
            </a:r>
          </a:p>
        </p:txBody>
      </p:sp>
      <p:sp>
        <p:nvSpPr>
          <p:cNvPr id="115754" name="TextBox 69"/>
          <p:cNvSpPr txBox="1">
            <a:spLocks noChangeArrowheads="1"/>
          </p:cNvSpPr>
          <p:nvPr/>
        </p:nvSpPr>
        <p:spPr bwMode="auto">
          <a:xfrm>
            <a:off x="200025" y="4176713"/>
            <a:ext cx="320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or</a:t>
            </a:r>
          </a:p>
        </p:txBody>
      </p:sp>
      <p:sp>
        <p:nvSpPr>
          <p:cNvPr id="115755" name="TextBox 70"/>
          <p:cNvSpPr txBox="1">
            <a:spLocks noChangeArrowheads="1"/>
          </p:cNvSpPr>
          <p:nvPr/>
        </p:nvSpPr>
        <p:spPr bwMode="auto">
          <a:xfrm>
            <a:off x="8575675" y="3105150"/>
            <a:ext cx="320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or</a:t>
            </a:r>
          </a:p>
        </p:txBody>
      </p:sp>
      <p:sp>
        <p:nvSpPr>
          <p:cNvPr id="115756" name="TextBox 71"/>
          <p:cNvSpPr txBox="1">
            <a:spLocks noChangeArrowheads="1"/>
          </p:cNvSpPr>
          <p:nvPr/>
        </p:nvSpPr>
        <p:spPr bwMode="auto">
          <a:xfrm>
            <a:off x="8582025" y="4208463"/>
            <a:ext cx="320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or</a:t>
            </a:r>
          </a:p>
        </p:txBody>
      </p:sp>
      <p:sp>
        <p:nvSpPr>
          <p:cNvPr id="115757" name="Rectangle 42"/>
          <p:cNvSpPr>
            <a:spLocks noChangeArrowheads="1"/>
          </p:cNvSpPr>
          <p:nvPr/>
        </p:nvSpPr>
        <p:spPr bwMode="auto">
          <a:xfrm>
            <a:off x="6294438" y="2011363"/>
            <a:ext cx="6397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900" i="1"/>
              <a:t>Analog</a:t>
            </a:r>
          </a:p>
        </p:txBody>
      </p:sp>
      <p:sp>
        <p:nvSpPr>
          <p:cNvPr id="73" name="TextBox 72"/>
          <p:cNvSpPr txBox="1"/>
          <p:nvPr/>
        </p:nvSpPr>
        <p:spPr>
          <a:xfrm>
            <a:off x="1335088" y="5405438"/>
            <a:ext cx="7278687" cy="1200150"/>
          </a:xfrm>
          <a:prstGeom prst="rect">
            <a:avLst/>
          </a:prstGeom>
          <a:ln w="28575">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ru-RU" dirty="0">
                <a:solidFill>
                  <a:schemeClr val="tx1"/>
                </a:solidFill>
              </a:rPr>
              <a:t>Запись и Проигрывание сигналов в реальном времени с помощью высокоточных векторных анализаторов и генераторов компании </a:t>
            </a:r>
            <a:r>
              <a:rPr lang="en-US" dirty="0">
                <a:solidFill>
                  <a:schemeClr val="tx1"/>
                </a:solidFill>
              </a:rPr>
              <a:t>Agilent</a:t>
            </a:r>
          </a:p>
        </p:txBody>
      </p:sp>
      <p:sp>
        <p:nvSpPr>
          <p:cNvPr id="62" name="Rectangle 61"/>
          <p:cNvSpPr/>
          <p:nvPr/>
        </p:nvSpPr>
        <p:spPr>
          <a:xfrm>
            <a:off x="4449763" y="4730750"/>
            <a:ext cx="1036637" cy="547688"/>
          </a:xfrm>
          <a:prstGeom prst="rect">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a:solidFill>
                  <a:srgbClr val="FFFFFF"/>
                </a:solidFill>
              </a:rPr>
              <a:t>ТУ</a:t>
            </a:r>
            <a:endParaRPr lang="en-US">
              <a:solidFill>
                <a:srgbClr val="FFFFFF"/>
              </a:solidFill>
            </a:endParaRPr>
          </a:p>
        </p:txBody>
      </p:sp>
      <p:sp>
        <p:nvSpPr>
          <p:cNvPr id="74" name="Freeform 73"/>
          <p:cNvSpPr/>
          <p:nvPr/>
        </p:nvSpPr>
        <p:spPr>
          <a:xfrm>
            <a:off x="5499100" y="4572000"/>
            <a:ext cx="3035300" cy="427038"/>
          </a:xfrm>
          <a:custGeom>
            <a:avLst/>
            <a:gdLst>
              <a:gd name="connsiteX0" fmla="*/ 2157984 w 2157984"/>
              <a:gd name="connsiteY0" fmla="*/ 0 h 377952"/>
              <a:gd name="connsiteX1" fmla="*/ 2157984 w 2157984"/>
              <a:gd name="connsiteY1" fmla="*/ 377952 h 377952"/>
              <a:gd name="connsiteX2" fmla="*/ 0 w 2157984"/>
              <a:gd name="connsiteY2" fmla="*/ 377952 h 377952"/>
              <a:gd name="connsiteX3" fmla="*/ 0 w 2157984"/>
              <a:gd name="connsiteY3" fmla="*/ 377952 h 377952"/>
            </a:gdLst>
            <a:ahLst/>
            <a:cxnLst>
              <a:cxn ang="0">
                <a:pos x="connsiteX0" y="connsiteY0"/>
              </a:cxn>
              <a:cxn ang="0">
                <a:pos x="connsiteX1" y="connsiteY1"/>
              </a:cxn>
              <a:cxn ang="0">
                <a:pos x="connsiteX2" y="connsiteY2"/>
              </a:cxn>
              <a:cxn ang="0">
                <a:pos x="connsiteX3" y="connsiteY3"/>
              </a:cxn>
            </a:cxnLst>
            <a:rect l="l" t="t" r="r" b="b"/>
            <a:pathLst>
              <a:path w="2157984" h="377952">
                <a:moveTo>
                  <a:pt x="2157984" y="0"/>
                </a:moveTo>
                <a:lnTo>
                  <a:pt x="2157984" y="377952"/>
                </a:lnTo>
                <a:lnTo>
                  <a:pt x="0" y="377952"/>
                </a:lnTo>
                <a:lnTo>
                  <a:pt x="0" y="377952"/>
                </a:ln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5" name="Freeform 74"/>
          <p:cNvSpPr/>
          <p:nvPr/>
        </p:nvSpPr>
        <p:spPr>
          <a:xfrm flipH="1">
            <a:off x="2041525" y="4578350"/>
            <a:ext cx="2420938" cy="427038"/>
          </a:xfrm>
          <a:custGeom>
            <a:avLst/>
            <a:gdLst>
              <a:gd name="connsiteX0" fmla="*/ 2157984 w 2157984"/>
              <a:gd name="connsiteY0" fmla="*/ 0 h 377952"/>
              <a:gd name="connsiteX1" fmla="*/ 2157984 w 2157984"/>
              <a:gd name="connsiteY1" fmla="*/ 377952 h 377952"/>
              <a:gd name="connsiteX2" fmla="*/ 0 w 2157984"/>
              <a:gd name="connsiteY2" fmla="*/ 377952 h 377952"/>
              <a:gd name="connsiteX3" fmla="*/ 0 w 2157984"/>
              <a:gd name="connsiteY3" fmla="*/ 377952 h 377952"/>
            </a:gdLst>
            <a:ahLst/>
            <a:cxnLst>
              <a:cxn ang="0">
                <a:pos x="connsiteX0" y="connsiteY0"/>
              </a:cxn>
              <a:cxn ang="0">
                <a:pos x="connsiteX1" y="connsiteY1"/>
              </a:cxn>
              <a:cxn ang="0">
                <a:pos x="connsiteX2" y="connsiteY2"/>
              </a:cxn>
              <a:cxn ang="0">
                <a:pos x="connsiteX3" y="connsiteY3"/>
              </a:cxn>
            </a:cxnLst>
            <a:rect l="l" t="t" r="r" b="b"/>
            <a:pathLst>
              <a:path w="2157984" h="377952">
                <a:moveTo>
                  <a:pt x="2157984" y="0"/>
                </a:moveTo>
                <a:lnTo>
                  <a:pt x="2157984" y="377952"/>
                </a:lnTo>
                <a:lnTo>
                  <a:pt x="0" y="377952"/>
                </a:lnTo>
                <a:lnTo>
                  <a:pt x="0" y="377952"/>
                </a:lnTo>
              </a:path>
            </a:pathLst>
          </a:custGeom>
          <a:ln w="1905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5762" name="TextBox 64"/>
          <p:cNvSpPr txBox="1">
            <a:spLocks noChangeArrowheads="1"/>
          </p:cNvSpPr>
          <p:nvPr/>
        </p:nvSpPr>
        <p:spPr bwMode="auto">
          <a:xfrm>
            <a:off x="4359275" y="3302000"/>
            <a:ext cx="7397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100" u="sng"/>
              <a:t>SW Tools</a:t>
            </a:r>
            <a:r>
              <a:rPr lang="en-US" sz="1100"/>
              <a:t/>
            </a:r>
            <a:br>
              <a:rPr lang="en-US" sz="1100"/>
            </a:br>
            <a:r>
              <a:rPr lang="en-US" sz="1100"/>
              <a:t>Spectro-X</a:t>
            </a:r>
          </a:p>
          <a:p>
            <a:pPr algn="ctr" eaLnBrk="1" hangingPunct="1"/>
            <a:r>
              <a:rPr lang="en-US" sz="1100"/>
              <a:t>89600B</a:t>
            </a:r>
          </a:p>
        </p:txBody>
      </p:sp>
      <p:grpSp>
        <p:nvGrpSpPr>
          <p:cNvPr id="115763" name="Group 75"/>
          <p:cNvGrpSpPr>
            <a:grpSpLocks/>
          </p:cNvGrpSpPr>
          <p:nvPr/>
        </p:nvGrpSpPr>
        <p:grpSpPr bwMode="auto">
          <a:xfrm>
            <a:off x="2859088" y="3327400"/>
            <a:ext cx="1360487" cy="1290638"/>
            <a:chOff x="3138098" y="3328061"/>
            <a:chExt cx="1082107" cy="1290718"/>
          </a:xfrm>
        </p:grpSpPr>
        <p:pic>
          <p:nvPicPr>
            <p:cNvPr id="115764" name="Picture 60" descr="295.jpg"/>
            <p:cNvPicPr>
              <a:picLocks noChangeAspect="1"/>
            </p:cNvPicPr>
            <p:nvPr/>
          </p:nvPicPr>
          <p:blipFill>
            <a:blip r:embed="rId13">
              <a:extLst>
                <a:ext uri="{28A0092B-C50C-407E-A947-70E740481C1C}">
                  <a14:useLocalDpi xmlns:a14="http://schemas.microsoft.com/office/drawing/2010/main" val="0"/>
                </a:ext>
              </a:extLst>
            </a:blip>
            <a:srcRect l="3255" t="9763" r="3255" b="9763"/>
            <a:stretch>
              <a:fillRect/>
            </a:stretch>
          </p:blipFill>
          <p:spPr bwMode="auto">
            <a:xfrm>
              <a:off x="3153405" y="3328061"/>
              <a:ext cx="10668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65" name="Picture 3"/>
            <p:cNvPicPr>
              <a:picLocks noChangeAspect="1" noChangeArrowheads="1"/>
            </p:cNvPicPr>
            <p:nvPr/>
          </p:nvPicPr>
          <p:blipFill>
            <a:blip r:embed="rId14">
              <a:extLst>
                <a:ext uri="{28A0092B-C50C-407E-A947-70E740481C1C}">
                  <a14:useLocalDpi xmlns:a14="http://schemas.microsoft.com/office/drawing/2010/main" val="0"/>
                </a:ext>
              </a:extLst>
            </a:blip>
            <a:srcRect t="7468"/>
            <a:stretch>
              <a:fillRect/>
            </a:stretch>
          </p:blipFill>
          <p:spPr bwMode="auto">
            <a:xfrm>
              <a:off x="3209972" y="3378393"/>
              <a:ext cx="970476" cy="66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66" name="Text Box 40"/>
            <p:cNvSpPr txBox="1">
              <a:spLocks noChangeArrowheads="1"/>
            </p:cNvSpPr>
            <p:nvPr/>
          </p:nvSpPr>
          <p:spPr bwMode="auto">
            <a:xfrm>
              <a:off x="3138098" y="4247266"/>
              <a:ext cx="1024826"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spcBef>
                  <a:spcPts val="625"/>
                </a:spcBef>
                <a:buClr>
                  <a:srgbClr val="0033CC"/>
                </a:buClr>
                <a:buFont typeface="Tahoma" pitchFamily="34" charset="0"/>
                <a:buNone/>
              </a:pPr>
              <a:r>
                <a:rPr lang="ru-RU" altLang="ja-JP">
                  <a:solidFill>
                    <a:srgbClr val="0033CC"/>
                  </a:solidFill>
                  <a:latin typeface="Tahoma" pitchFamily="34" charset="0"/>
                  <a:ea typeface="MS PGothic" pitchFamily="34" charset="-128"/>
                </a:rPr>
                <a:t>Анализ</a:t>
              </a:r>
              <a:endParaRPr lang="en-GB" altLang="ja-JP">
                <a:solidFill>
                  <a:srgbClr val="0033CC"/>
                </a:solidFill>
                <a:latin typeface="Tahoma" pitchFamily="34" charset="0"/>
                <a:ea typeface="MS PGothic" pitchFamily="34" charset="-128"/>
              </a:endParaRPr>
            </a:p>
          </p:txBody>
        </p:sp>
      </p:grpSp>
    </p:spTree>
    <p:extLst>
      <p:ext uri="{BB962C8B-B14F-4D97-AF65-F5344CB8AC3E}">
        <p14:creationId xmlns:p14="http://schemas.microsoft.com/office/powerpoint/2010/main" val="19090528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90"/>
          <p:cNvSpPr txBox="1">
            <a:spLocks noChangeArrowheads="1"/>
          </p:cNvSpPr>
          <p:nvPr/>
        </p:nvSpPr>
        <p:spPr bwMode="auto">
          <a:xfrm>
            <a:off x="7504113" y="3394075"/>
            <a:ext cx="534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MXG</a:t>
            </a:r>
          </a:p>
        </p:txBody>
      </p:sp>
      <p:pic>
        <p:nvPicPr>
          <p:cNvPr id="1167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650" y="3614738"/>
            <a:ext cx="15875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Rectangle 2"/>
          <p:cNvSpPr>
            <a:spLocks noGrp="1" noChangeArrowheads="1"/>
          </p:cNvSpPr>
          <p:nvPr>
            <p:ph type="title"/>
          </p:nvPr>
        </p:nvSpPr>
        <p:spPr/>
        <p:txBody>
          <a:bodyPr/>
          <a:lstStyle/>
          <a:p>
            <a:r>
              <a:rPr lang="ru-RU" dirty="0" err="1" smtClean="0"/>
              <a:t>Стриминг</a:t>
            </a:r>
            <a:r>
              <a:rPr lang="ru-RU" dirty="0" smtClean="0"/>
              <a:t> - решение с полосой захвата 100МГц</a:t>
            </a:r>
            <a:endParaRPr lang="en-US" dirty="0" smtClean="0"/>
          </a:p>
        </p:txBody>
      </p:sp>
      <p:pic>
        <p:nvPicPr>
          <p:cNvPr id="116741" name="Picture 2" descr="http://icd.el.utwente.nl/rflab/pictures/E8267D.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8313" y="1400175"/>
            <a:ext cx="188277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6742" name="Straight Arrow Connector 40"/>
          <p:cNvCxnSpPr>
            <a:cxnSpLocks noChangeShapeType="1"/>
          </p:cNvCxnSpPr>
          <p:nvPr/>
        </p:nvCxnSpPr>
        <p:spPr bwMode="auto">
          <a:xfrm>
            <a:off x="2217738" y="1792288"/>
            <a:ext cx="641350" cy="1587"/>
          </a:xfrm>
          <a:prstGeom prst="straightConnector1">
            <a:avLst/>
          </a:prstGeom>
          <a:noFill/>
          <a:ln w="44450" algn="ctr">
            <a:solidFill>
              <a:srgbClr val="3366B4"/>
            </a:solidFill>
            <a:round/>
            <a:headEnd/>
            <a:tailEnd type="arrow" w="med" len="med"/>
          </a:ln>
          <a:effectLst>
            <a:outerShdw dist="35921" dir="2700000" algn="ctr" rotWithShape="0">
              <a:srgbClr val="808080"/>
            </a:outerShdw>
          </a:effectLst>
        </p:spPr>
      </p:cxnSp>
      <p:pic>
        <p:nvPicPr>
          <p:cNvPr id="11674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98613"/>
            <a:ext cx="523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6744" name="Text Box 31"/>
          <p:cNvSpPr txBox="1">
            <a:spLocks noChangeArrowheads="1"/>
          </p:cNvSpPr>
          <p:nvPr/>
        </p:nvSpPr>
        <p:spPr bwMode="auto">
          <a:xfrm>
            <a:off x="1366838" y="920750"/>
            <a:ext cx="20986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a:spcBef>
                <a:spcPts val="625"/>
              </a:spcBef>
              <a:buClr>
                <a:srgbClr val="0033CC"/>
              </a:buClr>
              <a:buFont typeface="Tahoma" pitchFamily="34" charset="0"/>
              <a:buNone/>
            </a:pPr>
            <a:r>
              <a:rPr lang="en-GB" altLang="ja-JP" sz="1800">
                <a:solidFill>
                  <a:srgbClr val="0033CC"/>
                </a:solidFill>
                <a:latin typeface="Tahoma" pitchFamily="34" charset="0"/>
                <a:ea typeface="MS PGothic" pitchFamily="34" charset="-128"/>
              </a:rPr>
              <a:t>Gapless Capture</a:t>
            </a:r>
          </a:p>
        </p:txBody>
      </p:sp>
      <p:sp>
        <p:nvSpPr>
          <p:cNvPr id="116745" name="Rectangle 42"/>
          <p:cNvSpPr>
            <a:spLocks noChangeArrowheads="1"/>
          </p:cNvSpPr>
          <p:nvPr/>
        </p:nvSpPr>
        <p:spPr bwMode="auto">
          <a:xfrm>
            <a:off x="2133600" y="1409700"/>
            <a:ext cx="1066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1000" i="1"/>
              <a:t>IF Out</a:t>
            </a:r>
          </a:p>
        </p:txBody>
      </p:sp>
      <p:pic>
        <p:nvPicPr>
          <p:cNvPr id="116746"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7425" y="1554163"/>
            <a:ext cx="523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6747" name="Text Box 40"/>
          <p:cNvSpPr txBox="1">
            <a:spLocks noChangeArrowheads="1"/>
          </p:cNvSpPr>
          <p:nvPr/>
        </p:nvSpPr>
        <p:spPr bwMode="auto">
          <a:xfrm>
            <a:off x="5164138" y="933450"/>
            <a:ext cx="30226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a:spcBef>
                <a:spcPts val="625"/>
              </a:spcBef>
              <a:buClr>
                <a:srgbClr val="0033CC"/>
              </a:buClr>
              <a:buFont typeface="Tahoma" pitchFamily="34" charset="0"/>
              <a:buNone/>
            </a:pPr>
            <a:r>
              <a:rPr lang="en-GB" altLang="ja-JP" sz="1800">
                <a:solidFill>
                  <a:srgbClr val="0033CC"/>
                </a:solidFill>
                <a:latin typeface="Tahoma" pitchFamily="34" charset="0"/>
                <a:ea typeface="MS PGothic" pitchFamily="34" charset="-128"/>
              </a:rPr>
              <a:t>Non-Streaming Playback</a:t>
            </a:r>
          </a:p>
        </p:txBody>
      </p:sp>
      <p:cxnSp>
        <p:nvCxnSpPr>
          <p:cNvPr id="116748" name="Straight Arrow Connector 56"/>
          <p:cNvCxnSpPr>
            <a:cxnSpLocks noChangeShapeType="1"/>
          </p:cNvCxnSpPr>
          <p:nvPr/>
        </p:nvCxnSpPr>
        <p:spPr bwMode="auto">
          <a:xfrm>
            <a:off x="5964238" y="1719263"/>
            <a:ext cx="366712" cy="1587"/>
          </a:xfrm>
          <a:prstGeom prst="straightConnector1">
            <a:avLst/>
          </a:prstGeom>
          <a:noFill/>
          <a:ln w="44450" algn="ctr">
            <a:solidFill>
              <a:srgbClr val="3366B4"/>
            </a:solidFill>
            <a:round/>
            <a:headEnd/>
            <a:tailEnd type="arrow" w="med" len="med"/>
          </a:ln>
          <a:effectLst>
            <a:outerShdw dist="35921" dir="2700000" algn="ctr" rotWithShape="0">
              <a:srgbClr val="808080"/>
            </a:outerShdw>
          </a:effectLst>
        </p:spPr>
      </p:cxnSp>
      <p:cxnSp>
        <p:nvCxnSpPr>
          <p:cNvPr id="116749" name="Straight Arrow Connector 57"/>
          <p:cNvCxnSpPr>
            <a:cxnSpLocks noChangeShapeType="1"/>
          </p:cNvCxnSpPr>
          <p:nvPr/>
        </p:nvCxnSpPr>
        <p:spPr bwMode="auto">
          <a:xfrm>
            <a:off x="6480175" y="1806575"/>
            <a:ext cx="457200" cy="1588"/>
          </a:xfrm>
          <a:prstGeom prst="straightConnector1">
            <a:avLst/>
          </a:prstGeom>
          <a:noFill/>
          <a:ln w="44450" algn="ctr">
            <a:solidFill>
              <a:srgbClr val="00B050"/>
            </a:solidFill>
            <a:round/>
            <a:headEnd/>
            <a:tailEnd type="arrow" w="med" len="med"/>
          </a:ln>
          <a:effectLst>
            <a:outerShdw dist="35921" dir="2700000" algn="ctr" rotWithShape="0">
              <a:srgbClr val="808080"/>
            </a:outerShdw>
          </a:effectLst>
        </p:spPr>
      </p:cxnSp>
      <p:cxnSp>
        <p:nvCxnSpPr>
          <p:cNvPr id="116750" name="Straight Arrow Connector 58"/>
          <p:cNvCxnSpPr>
            <a:cxnSpLocks noChangeShapeType="1"/>
          </p:cNvCxnSpPr>
          <p:nvPr/>
        </p:nvCxnSpPr>
        <p:spPr bwMode="auto">
          <a:xfrm>
            <a:off x="6480175" y="1577975"/>
            <a:ext cx="457200" cy="1588"/>
          </a:xfrm>
          <a:prstGeom prst="straightConnector1">
            <a:avLst/>
          </a:prstGeom>
          <a:noFill/>
          <a:ln w="44450" algn="ctr">
            <a:solidFill>
              <a:srgbClr val="00B050"/>
            </a:solidFill>
            <a:round/>
            <a:headEnd/>
            <a:tailEnd type="arrow" w="med" len="med"/>
          </a:ln>
          <a:effectLst>
            <a:outerShdw dist="35921" dir="2700000" algn="ctr" rotWithShape="0">
              <a:srgbClr val="808080"/>
            </a:outerShdw>
          </a:effectLst>
        </p:spPr>
      </p:cxnSp>
      <p:sp>
        <p:nvSpPr>
          <p:cNvPr id="61" name="Right Brace 60"/>
          <p:cNvSpPr/>
          <p:nvPr/>
        </p:nvSpPr>
        <p:spPr bwMode="auto">
          <a:xfrm rot="16200000">
            <a:off x="6635496" y="-402222"/>
            <a:ext cx="109728" cy="3474720"/>
          </a:xfrm>
          <a:prstGeom prst="rightBrace">
            <a:avLst>
              <a:gd name="adj1" fmla="val 37280"/>
              <a:gd name="adj2" fmla="val 50000"/>
            </a:avLst>
          </a:prstGeom>
          <a:noFill/>
          <a:ln w="12700" cap="flat" cmpd="sng" algn="ctr">
            <a:solidFill>
              <a:srgbClr val="3366B4"/>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sz="1800" b="1">
              <a:latin typeface="Arial" pitchFamily="34" charset="0"/>
            </a:endParaRPr>
          </a:p>
        </p:txBody>
      </p:sp>
      <p:sp>
        <p:nvSpPr>
          <p:cNvPr id="116754" name="TextBox 63"/>
          <p:cNvSpPr txBox="1">
            <a:spLocks noChangeArrowheads="1"/>
          </p:cNvSpPr>
          <p:nvPr/>
        </p:nvSpPr>
        <p:spPr bwMode="auto">
          <a:xfrm>
            <a:off x="6494463" y="1323975"/>
            <a:ext cx="228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I</a:t>
            </a:r>
          </a:p>
        </p:txBody>
      </p:sp>
      <p:sp>
        <p:nvSpPr>
          <p:cNvPr id="116755" name="TextBox 64"/>
          <p:cNvSpPr txBox="1">
            <a:spLocks noChangeArrowheads="1"/>
          </p:cNvSpPr>
          <p:nvPr/>
        </p:nvSpPr>
        <p:spPr bwMode="auto">
          <a:xfrm>
            <a:off x="6450013" y="1819275"/>
            <a:ext cx="30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Q</a:t>
            </a:r>
          </a:p>
        </p:txBody>
      </p:sp>
      <p:sp>
        <p:nvSpPr>
          <p:cNvPr id="116756" name="TextBox 67"/>
          <p:cNvSpPr txBox="1">
            <a:spLocks noChangeArrowheads="1"/>
          </p:cNvSpPr>
          <p:nvPr/>
        </p:nvSpPr>
        <p:spPr bwMode="auto">
          <a:xfrm>
            <a:off x="1003300" y="1311275"/>
            <a:ext cx="4921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PXA</a:t>
            </a:r>
          </a:p>
        </p:txBody>
      </p:sp>
      <p:sp>
        <p:nvSpPr>
          <p:cNvPr id="116757" name="TextBox 89"/>
          <p:cNvSpPr txBox="1">
            <a:spLocks noChangeArrowheads="1"/>
          </p:cNvSpPr>
          <p:nvPr/>
        </p:nvSpPr>
        <p:spPr bwMode="auto">
          <a:xfrm>
            <a:off x="7504113" y="1311275"/>
            <a:ext cx="5095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PSG</a:t>
            </a:r>
          </a:p>
        </p:txBody>
      </p:sp>
      <p:sp>
        <p:nvSpPr>
          <p:cNvPr id="116758" name="TextBox 92"/>
          <p:cNvSpPr txBox="1">
            <a:spLocks noChangeArrowheads="1"/>
          </p:cNvSpPr>
          <p:nvPr/>
        </p:nvSpPr>
        <p:spPr bwMode="auto">
          <a:xfrm>
            <a:off x="7516813" y="2386013"/>
            <a:ext cx="5095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ESG</a:t>
            </a:r>
          </a:p>
        </p:txBody>
      </p:sp>
      <p:sp>
        <p:nvSpPr>
          <p:cNvPr id="116759" name="TextBox 93"/>
          <p:cNvSpPr txBox="1">
            <a:spLocks noChangeArrowheads="1"/>
          </p:cNvSpPr>
          <p:nvPr/>
        </p:nvSpPr>
        <p:spPr bwMode="auto">
          <a:xfrm>
            <a:off x="3292475" y="1311275"/>
            <a:ext cx="10207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PXI Chassis</a:t>
            </a:r>
          </a:p>
        </p:txBody>
      </p:sp>
      <p:sp>
        <p:nvSpPr>
          <p:cNvPr id="116760" name="TextBox 100"/>
          <p:cNvSpPr txBox="1">
            <a:spLocks noChangeArrowheads="1"/>
          </p:cNvSpPr>
          <p:nvPr/>
        </p:nvSpPr>
        <p:spPr bwMode="auto">
          <a:xfrm>
            <a:off x="5067300" y="1311275"/>
            <a:ext cx="1577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PXI QARB [optional]</a:t>
            </a:r>
          </a:p>
        </p:txBody>
      </p:sp>
      <p:sp>
        <p:nvSpPr>
          <p:cNvPr id="116761" name="TextBox 114"/>
          <p:cNvSpPr txBox="1">
            <a:spLocks noChangeArrowheads="1"/>
          </p:cNvSpPr>
          <p:nvPr/>
        </p:nvSpPr>
        <p:spPr bwMode="auto">
          <a:xfrm>
            <a:off x="8493125" y="2303463"/>
            <a:ext cx="320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or</a:t>
            </a:r>
          </a:p>
        </p:txBody>
      </p:sp>
      <p:sp>
        <p:nvSpPr>
          <p:cNvPr id="116762" name="TextBox 115"/>
          <p:cNvSpPr txBox="1">
            <a:spLocks noChangeArrowheads="1"/>
          </p:cNvSpPr>
          <p:nvPr/>
        </p:nvSpPr>
        <p:spPr bwMode="auto">
          <a:xfrm>
            <a:off x="8499475" y="3190875"/>
            <a:ext cx="320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or</a:t>
            </a:r>
          </a:p>
        </p:txBody>
      </p:sp>
      <p:sp>
        <p:nvSpPr>
          <p:cNvPr id="116763" name="Rectangle 42"/>
          <p:cNvSpPr>
            <a:spLocks noChangeArrowheads="1"/>
          </p:cNvSpPr>
          <p:nvPr/>
        </p:nvSpPr>
        <p:spPr bwMode="auto">
          <a:xfrm>
            <a:off x="6283325" y="1501775"/>
            <a:ext cx="6397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900" i="1"/>
              <a:t>Analog</a:t>
            </a:r>
          </a:p>
        </p:txBody>
      </p:sp>
      <p:sp>
        <p:nvSpPr>
          <p:cNvPr id="118" name="TextBox 117"/>
          <p:cNvSpPr txBox="1"/>
          <p:nvPr/>
        </p:nvSpPr>
        <p:spPr>
          <a:xfrm>
            <a:off x="712788" y="5151438"/>
            <a:ext cx="7900987" cy="830262"/>
          </a:xfrm>
          <a:prstGeom prst="rect">
            <a:avLst/>
          </a:prstGeom>
          <a:ln w="28575">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n-US" dirty="0">
                <a:solidFill>
                  <a:schemeClr val="tx1"/>
                </a:solidFill>
              </a:rPr>
              <a:t>For Wider Streaming Bandwidths up to 100MHz Use the PXI Digitizer, embedded controller and RAID drive</a:t>
            </a:r>
          </a:p>
        </p:txBody>
      </p:sp>
      <p:sp>
        <p:nvSpPr>
          <p:cNvPr id="119" name="Rectangle 118"/>
          <p:cNvSpPr/>
          <p:nvPr/>
        </p:nvSpPr>
        <p:spPr>
          <a:xfrm>
            <a:off x="4449763" y="4475163"/>
            <a:ext cx="1036637" cy="549275"/>
          </a:xfrm>
          <a:prstGeom prst="rect">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Victim</a:t>
            </a:r>
          </a:p>
        </p:txBody>
      </p:sp>
      <p:sp>
        <p:nvSpPr>
          <p:cNvPr id="120" name="Freeform 119"/>
          <p:cNvSpPr/>
          <p:nvPr/>
        </p:nvSpPr>
        <p:spPr>
          <a:xfrm>
            <a:off x="5499100" y="3943350"/>
            <a:ext cx="3035300" cy="800100"/>
          </a:xfrm>
          <a:custGeom>
            <a:avLst/>
            <a:gdLst>
              <a:gd name="connsiteX0" fmla="*/ 2157984 w 2157984"/>
              <a:gd name="connsiteY0" fmla="*/ 0 h 377952"/>
              <a:gd name="connsiteX1" fmla="*/ 2157984 w 2157984"/>
              <a:gd name="connsiteY1" fmla="*/ 377952 h 377952"/>
              <a:gd name="connsiteX2" fmla="*/ 0 w 2157984"/>
              <a:gd name="connsiteY2" fmla="*/ 377952 h 377952"/>
              <a:gd name="connsiteX3" fmla="*/ 0 w 2157984"/>
              <a:gd name="connsiteY3" fmla="*/ 377952 h 377952"/>
            </a:gdLst>
            <a:ahLst/>
            <a:cxnLst>
              <a:cxn ang="0">
                <a:pos x="connsiteX0" y="connsiteY0"/>
              </a:cxn>
              <a:cxn ang="0">
                <a:pos x="connsiteX1" y="connsiteY1"/>
              </a:cxn>
              <a:cxn ang="0">
                <a:pos x="connsiteX2" y="connsiteY2"/>
              </a:cxn>
              <a:cxn ang="0">
                <a:pos x="connsiteX3" y="connsiteY3"/>
              </a:cxn>
            </a:cxnLst>
            <a:rect l="l" t="t" r="r" b="b"/>
            <a:pathLst>
              <a:path w="2157984" h="377952">
                <a:moveTo>
                  <a:pt x="2157984" y="0"/>
                </a:moveTo>
                <a:lnTo>
                  <a:pt x="2157984" y="377952"/>
                </a:lnTo>
                <a:lnTo>
                  <a:pt x="0" y="377952"/>
                </a:lnTo>
                <a:lnTo>
                  <a:pt x="0" y="377952"/>
                </a:ln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1" name="Freeform 120"/>
          <p:cNvSpPr/>
          <p:nvPr/>
        </p:nvSpPr>
        <p:spPr>
          <a:xfrm flipH="1">
            <a:off x="1092200" y="2616200"/>
            <a:ext cx="3370263" cy="2133600"/>
          </a:xfrm>
          <a:custGeom>
            <a:avLst/>
            <a:gdLst>
              <a:gd name="connsiteX0" fmla="*/ 2157984 w 2157984"/>
              <a:gd name="connsiteY0" fmla="*/ 0 h 377952"/>
              <a:gd name="connsiteX1" fmla="*/ 2157984 w 2157984"/>
              <a:gd name="connsiteY1" fmla="*/ 377952 h 377952"/>
              <a:gd name="connsiteX2" fmla="*/ 0 w 2157984"/>
              <a:gd name="connsiteY2" fmla="*/ 377952 h 377952"/>
              <a:gd name="connsiteX3" fmla="*/ 0 w 2157984"/>
              <a:gd name="connsiteY3" fmla="*/ 377952 h 377952"/>
            </a:gdLst>
            <a:ahLst/>
            <a:cxnLst>
              <a:cxn ang="0">
                <a:pos x="connsiteX0" y="connsiteY0"/>
              </a:cxn>
              <a:cxn ang="0">
                <a:pos x="connsiteX1" y="connsiteY1"/>
              </a:cxn>
              <a:cxn ang="0">
                <a:pos x="connsiteX2" y="connsiteY2"/>
              </a:cxn>
              <a:cxn ang="0">
                <a:pos x="connsiteX3" y="connsiteY3"/>
              </a:cxn>
            </a:cxnLst>
            <a:rect l="l" t="t" r="r" b="b"/>
            <a:pathLst>
              <a:path w="2157984" h="377952">
                <a:moveTo>
                  <a:pt x="2157984" y="0"/>
                </a:moveTo>
                <a:lnTo>
                  <a:pt x="2157984" y="377952"/>
                </a:lnTo>
                <a:lnTo>
                  <a:pt x="0" y="377952"/>
                </a:lnTo>
                <a:lnTo>
                  <a:pt x="0" y="377952"/>
                </a:lnTo>
              </a:path>
            </a:pathLst>
          </a:custGeom>
          <a:ln w="1905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6768" name="TextBox 121"/>
          <p:cNvSpPr txBox="1">
            <a:spLocks noChangeArrowheads="1"/>
          </p:cNvSpPr>
          <p:nvPr/>
        </p:nvSpPr>
        <p:spPr bwMode="auto">
          <a:xfrm>
            <a:off x="4379913" y="3241675"/>
            <a:ext cx="11493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100" u="sng"/>
              <a:t>SW Tools</a:t>
            </a:r>
            <a:r>
              <a:rPr lang="en-US" sz="1100"/>
              <a:t/>
            </a:r>
            <a:br>
              <a:rPr lang="en-US" sz="1100"/>
            </a:br>
            <a:r>
              <a:rPr lang="en-US" sz="1100"/>
              <a:t>Spectro-X</a:t>
            </a:r>
          </a:p>
          <a:p>
            <a:pPr algn="ctr" eaLnBrk="1" hangingPunct="1"/>
            <a:r>
              <a:rPr lang="en-US" sz="1100"/>
              <a:t>89600B</a:t>
            </a:r>
          </a:p>
          <a:p>
            <a:pPr algn="ctr" eaLnBrk="1" hangingPunct="1"/>
            <a:r>
              <a:rPr lang="en-US" sz="1100"/>
              <a:t>Dataviewer</a:t>
            </a:r>
          </a:p>
          <a:p>
            <a:pPr algn="ctr" eaLnBrk="1" hangingPunct="1"/>
            <a:r>
              <a:rPr lang="en-US" sz="1100"/>
              <a:t>Signal Studio</a:t>
            </a:r>
          </a:p>
          <a:p>
            <a:pPr algn="ctr" eaLnBrk="1" hangingPunct="1"/>
            <a:r>
              <a:rPr lang="en-US" sz="1100"/>
              <a:t>IQ Tools</a:t>
            </a:r>
          </a:p>
        </p:txBody>
      </p:sp>
      <p:sp>
        <p:nvSpPr>
          <p:cNvPr id="116769" name="Text Box 40"/>
          <p:cNvSpPr txBox="1">
            <a:spLocks noChangeArrowheads="1"/>
          </p:cNvSpPr>
          <p:nvPr/>
        </p:nvSpPr>
        <p:spPr bwMode="auto">
          <a:xfrm>
            <a:off x="2728913" y="4003675"/>
            <a:ext cx="201453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a:spcBef>
                <a:spcPts val="625"/>
              </a:spcBef>
              <a:buClr>
                <a:srgbClr val="0033CC"/>
              </a:buClr>
              <a:buFont typeface="Tahoma" pitchFamily="34" charset="0"/>
              <a:buNone/>
            </a:pPr>
            <a:r>
              <a:rPr lang="en-GB" altLang="ja-JP">
                <a:solidFill>
                  <a:srgbClr val="0033CC"/>
                </a:solidFill>
                <a:latin typeface="Tahoma" pitchFamily="34" charset="0"/>
                <a:ea typeface="MS PGothic" pitchFamily="34" charset="-128"/>
              </a:rPr>
              <a:t>Analyze &amp; Simulate</a:t>
            </a:r>
            <a:endParaRPr lang="en-GB" altLang="ja-JP" sz="1400">
              <a:solidFill>
                <a:srgbClr val="0033CC"/>
              </a:solidFill>
              <a:latin typeface="Tahoma" pitchFamily="34" charset="0"/>
              <a:ea typeface="MS PGothic" pitchFamily="34" charset="-128"/>
            </a:endParaRPr>
          </a:p>
        </p:txBody>
      </p:sp>
      <p:sp>
        <p:nvSpPr>
          <p:cNvPr id="56" name="Right Brace 55"/>
          <p:cNvSpPr/>
          <p:nvPr/>
        </p:nvSpPr>
        <p:spPr bwMode="auto">
          <a:xfrm rot="16200000">
            <a:off x="2367238" y="-630822"/>
            <a:ext cx="109728" cy="3931920"/>
          </a:xfrm>
          <a:prstGeom prst="rightBrace">
            <a:avLst>
              <a:gd name="adj1" fmla="val 37280"/>
              <a:gd name="adj2" fmla="val 50000"/>
            </a:avLst>
          </a:prstGeom>
          <a:noFill/>
          <a:ln w="12700" cap="flat" cmpd="sng" algn="ctr">
            <a:solidFill>
              <a:srgbClr val="3366B4"/>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sz="1800" b="1">
              <a:latin typeface="Arial" pitchFamily="34" charset="0"/>
            </a:endParaRPr>
          </a:p>
        </p:txBody>
      </p:sp>
      <p:pic>
        <p:nvPicPr>
          <p:cNvPr id="11677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938" y="1519238"/>
            <a:ext cx="1736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6588" y="2619375"/>
            <a:ext cx="157003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5" name="Picture 2" descr="C:\Documents and Settings\damurray\Desktop\Streaming\Communications_Symposium\M9018A_3_2010Aug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2263" y="1525588"/>
            <a:ext cx="18272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6" name="Picture 3" descr="C:\Documents and Settings\damurray\Desktop\Streaming\Communications_Symposium\M9036A_5_2011May1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6663" y="2430463"/>
            <a:ext cx="744537"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7" name="Picture 4" descr="C:\Documents and Settings\damurray\Desktop\Streaming\Communications_Symposium\M9202A_3_2010July2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5938" y="2451100"/>
            <a:ext cx="60166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8" name="Picture 5" descr="C:\Documents and Settings\damurray\Desktop\Streaming\Communications_Symposium\M9047A_Y1202A_2_2010Aug_outlin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68663" y="2632075"/>
            <a:ext cx="93027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9"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90875" y="3556000"/>
            <a:ext cx="10937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6780" name="Straight Arrow Connector 62"/>
          <p:cNvCxnSpPr>
            <a:cxnSpLocks noChangeShapeType="1"/>
          </p:cNvCxnSpPr>
          <p:nvPr/>
        </p:nvCxnSpPr>
        <p:spPr bwMode="auto">
          <a:xfrm rot="16200000" flipH="1">
            <a:off x="4073525" y="2184401"/>
            <a:ext cx="523875" cy="203200"/>
          </a:xfrm>
          <a:prstGeom prst="straightConnector1">
            <a:avLst/>
          </a:prstGeom>
          <a:noFill/>
          <a:ln w="25400" algn="ctr">
            <a:solidFill>
              <a:srgbClr val="3366B4"/>
            </a:solidFill>
            <a:round/>
            <a:headEnd/>
            <a:tailEnd type="arrow" w="med" len="med"/>
          </a:ln>
          <a:effectLst>
            <a:outerShdw dist="35921" dir="2700000" algn="ctr" rotWithShape="0">
              <a:srgbClr val="808080"/>
            </a:outerShdw>
          </a:effectLst>
        </p:spPr>
      </p:cxnSp>
      <p:cxnSp>
        <p:nvCxnSpPr>
          <p:cNvPr id="116781" name="Straight Arrow Connector 61"/>
          <p:cNvCxnSpPr>
            <a:cxnSpLocks noChangeShapeType="1"/>
          </p:cNvCxnSpPr>
          <p:nvPr/>
        </p:nvCxnSpPr>
        <p:spPr bwMode="auto">
          <a:xfrm rot="5400000">
            <a:off x="2937669" y="2261394"/>
            <a:ext cx="500063" cy="92075"/>
          </a:xfrm>
          <a:prstGeom prst="straightConnector1">
            <a:avLst/>
          </a:prstGeom>
          <a:noFill/>
          <a:ln w="25400" algn="ctr">
            <a:solidFill>
              <a:srgbClr val="3366B4"/>
            </a:solidFill>
            <a:round/>
            <a:headEnd/>
            <a:tailEnd type="arrow" w="med" len="med"/>
          </a:ln>
          <a:effectLst>
            <a:outerShdw dist="35921" dir="2700000" algn="ctr" rotWithShape="0">
              <a:srgbClr val="808080"/>
            </a:outerShdw>
          </a:effectLst>
        </p:spPr>
      </p:cxnSp>
      <p:cxnSp>
        <p:nvCxnSpPr>
          <p:cNvPr id="116782" name="Straight Arrow Connector 70"/>
          <p:cNvCxnSpPr>
            <a:cxnSpLocks noChangeShapeType="1"/>
          </p:cNvCxnSpPr>
          <p:nvPr/>
        </p:nvCxnSpPr>
        <p:spPr bwMode="auto">
          <a:xfrm>
            <a:off x="3730625" y="2119313"/>
            <a:ext cx="3175" cy="461962"/>
          </a:xfrm>
          <a:prstGeom prst="straightConnector1">
            <a:avLst/>
          </a:prstGeom>
          <a:noFill/>
          <a:ln w="25400" algn="ctr">
            <a:solidFill>
              <a:srgbClr val="3366B4"/>
            </a:solidFill>
            <a:round/>
            <a:headEnd/>
            <a:tailEnd type="arrow" w="med" len="med"/>
          </a:ln>
          <a:effectLst>
            <a:outerShdw dist="35921" dir="2700000" algn="ctr" rotWithShape="0">
              <a:srgbClr val="808080"/>
            </a:outerShdw>
          </a:effectLst>
        </p:spPr>
      </p:cxnSp>
      <p:cxnSp>
        <p:nvCxnSpPr>
          <p:cNvPr id="116783" name="Straight Arrow Connector 77"/>
          <p:cNvCxnSpPr>
            <a:cxnSpLocks noChangeShapeType="1"/>
          </p:cNvCxnSpPr>
          <p:nvPr/>
        </p:nvCxnSpPr>
        <p:spPr bwMode="auto">
          <a:xfrm rot="5400000">
            <a:off x="3563143" y="3342482"/>
            <a:ext cx="347663" cy="12700"/>
          </a:xfrm>
          <a:prstGeom prst="straightConnector1">
            <a:avLst/>
          </a:prstGeom>
          <a:noFill/>
          <a:ln w="25400" algn="ctr">
            <a:solidFill>
              <a:srgbClr val="3366B4"/>
            </a:solidFill>
            <a:round/>
            <a:headEnd/>
            <a:tailEnd type="arrow" w="med" len="med"/>
          </a:ln>
          <a:effectLst>
            <a:outerShdw dist="35921" dir="2700000" algn="ctr" rotWithShape="0">
              <a:srgbClr val="808080"/>
            </a:outerShdw>
          </a:effectLst>
        </p:spPr>
      </p:cxnSp>
      <p:sp>
        <p:nvSpPr>
          <p:cNvPr id="116784" name="Rectangle 42"/>
          <p:cNvSpPr>
            <a:spLocks noChangeArrowheads="1"/>
          </p:cNvSpPr>
          <p:nvPr/>
        </p:nvSpPr>
        <p:spPr bwMode="auto">
          <a:xfrm>
            <a:off x="2049463" y="1858963"/>
            <a:ext cx="10668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1000" i="1"/>
              <a:t>100MHz BW*</a:t>
            </a:r>
          </a:p>
        </p:txBody>
      </p:sp>
      <p:sp>
        <p:nvSpPr>
          <p:cNvPr id="116785" name="Rectangle 42"/>
          <p:cNvSpPr>
            <a:spLocks noChangeArrowheads="1"/>
          </p:cNvSpPr>
          <p:nvPr/>
        </p:nvSpPr>
        <p:spPr bwMode="auto">
          <a:xfrm>
            <a:off x="2370138" y="31623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800" i="1"/>
              <a:t>M9036A </a:t>
            </a:r>
          </a:p>
          <a:p>
            <a:r>
              <a:rPr lang="en-US" sz="800" i="1"/>
              <a:t>embedded </a:t>
            </a:r>
          </a:p>
          <a:p>
            <a:r>
              <a:rPr lang="en-US" sz="800" i="1"/>
              <a:t>Controller</a:t>
            </a:r>
          </a:p>
        </p:txBody>
      </p:sp>
      <p:sp>
        <p:nvSpPr>
          <p:cNvPr id="116786" name="Rectangle 42"/>
          <p:cNvSpPr>
            <a:spLocks noChangeArrowheads="1"/>
          </p:cNvSpPr>
          <p:nvPr/>
        </p:nvSpPr>
        <p:spPr bwMode="auto">
          <a:xfrm>
            <a:off x="3335338" y="2417763"/>
            <a:ext cx="106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800" i="1"/>
              <a:t>M9021 PCI interface</a:t>
            </a:r>
          </a:p>
        </p:txBody>
      </p:sp>
      <p:sp>
        <p:nvSpPr>
          <p:cNvPr id="116787" name="Rectangle 42"/>
          <p:cNvSpPr>
            <a:spLocks noChangeArrowheads="1"/>
          </p:cNvSpPr>
          <p:nvPr/>
        </p:nvSpPr>
        <p:spPr bwMode="auto">
          <a:xfrm>
            <a:off x="4564063" y="2255838"/>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800" i="1"/>
              <a:t>M9202A 2GSa/s</a:t>
            </a:r>
          </a:p>
          <a:p>
            <a:r>
              <a:rPr lang="en-US" sz="800" i="1"/>
              <a:t>   Digitizer</a:t>
            </a:r>
          </a:p>
        </p:txBody>
      </p:sp>
      <p:sp>
        <p:nvSpPr>
          <p:cNvPr id="116788" name="Rectangle 42"/>
          <p:cNvSpPr>
            <a:spLocks noChangeArrowheads="1"/>
          </p:cNvSpPr>
          <p:nvPr/>
        </p:nvSpPr>
        <p:spPr bwMode="auto">
          <a:xfrm>
            <a:off x="2633663" y="35941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800" i="1"/>
              <a:t>JMR 32TB</a:t>
            </a:r>
          </a:p>
          <a:p>
            <a:r>
              <a:rPr lang="en-US" sz="800" i="1"/>
              <a:t>RAID</a:t>
            </a:r>
          </a:p>
        </p:txBody>
      </p:sp>
      <p:pic>
        <p:nvPicPr>
          <p:cNvPr id="116789" name="Picture 7" descr="C:\Documents and Settings\damurray\Desktop\Streaming\Communications_Symposium\M9330A_13_2010Aug1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81600" y="1525588"/>
            <a:ext cx="7715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6790" name="Straight Arrow Connector 97"/>
          <p:cNvCxnSpPr>
            <a:cxnSpLocks noChangeShapeType="1"/>
          </p:cNvCxnSpPr>
          <p:nvPr/>
        </p:nvCxnSpPr>
        <p:spPr bwMode="auto">
          <a:xfrm flipV="1">
            <a:off x="4437063" y="1905000"/>
            <a:ext cx="685800" cy="7938"/>
          </a:xfrm>
          <a:prstGeom prst="straightConnector1">
            <a:avLst/>
          </a:prstGeom>
          <a:noFill/>
          <a:ln w="25400" algn="ctr">
            <a:solidFill>
              <a:srgbClr val="3366B4"/>
            </a:solidFill>
            <a:round/>
            <a:headEnd/>
            <a:tailEnd type="arrow" w="med" len="med"/>
          </a:ln>
          <a:effectLst>
            <a:outerShdw dist="35921" dir="2700000" algn="ctr" rotWithShape="0">
              <a:srgbClr val="808080"/>
            </a:outerShdw>
          </a:effectLst>
        </p:spPr>
      </p:cxnSp>
      <p:sp>
        <p:nvSpPr>
          <p:cNvPr id="116791" name="Rectangle 42"/>
          <p:cNvSpPr>
            <a:spLocks noChangeArrowheads="1"/>
          </p:cNvSpPr>
          <p:nvPr/>
        </p:nvSpPr>
        <p:spPr bwMode="auto">
          <a:xfrm>
            <a:off x="5214938" y="2070100"/>
            <a:ext cx="10668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800" i="1"/>
              <a:t>M9330A AWG </a:t>
            </a:r>
          </a:p>
        </p:txBody>
      </p:sp>
    </p:spTree>
    <p:extLst>
      <p:ext uri="{BB962C8B-B14F-4D97-AF65-F5344CB8AC3E}">
        <p14:creationId xmlns:p14="http://schemas.microsoft.com/office/powerpoint/2010/main" val="893045645"/>
      </p:ext>
    </p:extLst>
  </p:cSld>
  <p:clrMapOvr>
    <a:masterClrMapping/>
  </p:clrMapOvr>
  <p:transition advTm="53181"/>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p:cNvSpPr>
            <a:spLocks noGrp="1" noChangeArrowheads="1"/>
          </p:cNvSpPr>
          <p:nvPr>
            <p:ph type="title"/>
          </p:nvPr>
        </p:nvSpPr>
        <p:spPr>
          <a:xfrm>
            <a:off x="1052513" y="304800"/>
            <a:ext cx="7391400" cy="762000"/>
          </a:xfrm>
        </p:spPr>
        <p:txBody>
          <a:bodyPr/>
          <a:lstStyle/>
          <a:p>
            <a:pPr eaLnBrk="1" hangingPunct="1"/>
            <a:r>
              <a:rPr lang="ru-RU" sz="3200" dirty="0" smtClean="0"/>
              <a:t>Сколько времени доступно для записи</a:t>
            </a:r>
            <a:r>
              <a:rPr lang="en-US" sz="3600" dirty="0" smtClean="0"/>
              <a:t>?</a:t>
            </a:r>
          </a:p>
        </p:txBody>
      </p:sp>
      <p:graphicFrame>
        <p:nvGraphicFramePr>
          <p:cNvPr id="21" name="Content Placeholder 6"/>
          <p:cNvGraphicFramePr>
            <a:graphicFrameLocks noGrp="1"/>
          </p:cNvGraphicFramePr>
          <p:nvPr>
            <p:ph idx="1"/>
          </p:nvPr>
        </p:nvGraphicFramePr>
        <p:xfrm>
          <a:off x="2138363" y="2108200"/>
          <a:ext cx="6769100" cy="2407920"/>
        </p:xfrm>
        <a:graphic>
          <a:graphicData uri="http://schemas.openxmlformats.org/drawingml/2006/table">
            <a:tbl>
              <a:tblPr/>
              <a:tblGrid>
                <a:gridCol w="1428750"/>
                <a:gridCol w="2057400"/>
                <a:gridCol w="1087437"/>
                <a:gridCol w="1052513"/>
                <a:gridCol w="1143000"/>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rPr>
                        <a:t>Полоса захвата</a:t>
                      </a:r>
                      <a:endParaRPr kumimoji="0" lang="en-US" sz="1600" b="1" i="0" u="none" strike="noStrike" cap="none" normalizeH="0" baseline="0" smtClean="0">
                        <a:ln>
                          <a:noFill/>
                        </a:ln>
                        <a:solidFill>
                          <a:srgbClr val="FFFFFF"/>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rPr>
                        <a:t>Частота дискретизации</a:t>
                      </a:r>
                      <a:endParaRPr kumimoji="0" lang="en-US" sz="1600" b="1" i="0" u="none" strike="noStrike" cap="none" normalizeH="0" baseline="0" smtClean="0">
                        <a:ln>
                          <a:noFill/>
                        </a:ln>
                        <a:solidFill>
                          <a:srgbClr val="FFFFFF"/>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rPr>
                        <a:t>Время записи</a:t>
                      </a:r>
                      <a:r>
                        <a:rPr kumimoji="0" lang="en-US" sz="1600" b="1" i="0" u="none" strike="noStrike" cap="none" normalizeH="0" baseline="0" smtClean="0">
                          <a:ln>
                            <a:noFill/>
                          </a:ln>
                          <a:solidFill>
                            <a:srgbClr val="FFFFFF"/>
                          </a:solidFill>
                          <a:effectLst/>
                          <a:latin typeface="Times New Roman" pitchFamily="18" charset="0"/>
                        </a:rPr>
                        <a:t> </a:t>
                      </a:r>
                      <a:endParaRPr kumimoji="0" lang="ru-RU" sz="1600" b="1" i="0" u="none" strike="noStrike" cap="none" normalizeH="0" baseline="0" smtClean="0">
                        <a:ln>
                          <a:noFill/>
                        </a:ln>
                        <a:solidFill>
                          <a:srgbClr val="FFFFFF"/>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rPr>
                        <a:t>(</a:t>
                      </a:r>
                      <a:r>
                        <a:rPr kumimoji="0" lang="en-US" sz="1600" b="1" i="0" u="none" strike="noStrike" cap="none" normalizeH="0" baseline="0" smtClean="0">
                          <a:ln>
                            <a:noFill/>
                          </a:ln>
                          <a:solidFill>
                            <a:srgbClr val="FFFFFF"/>
                          </a:solidFill>
                          <a:effectLst/>
                          <a:latin typeface="Times New Roman" pitchFamily="18" charset="0"/>
                        </a:rPr>
                        <a:t>2 T</a:t>
                      </a:r>
                      <a:r>
                        <a:rPr kumimoji="0" lang="ru-RU" sz="1600" b="1" i="0" u="none" strike="noStrike" cap="none" normalizeH="0" baseline="0" smtClean="0">
                          <a:ln>
                            <a:noFill/>
                          </a:ln>
                          <a:solidFill>
                            <a:srgbClr val="FFFFFF"/>
                          </a:solidFill>
                          <a:effectLst/>
                          <a:latin typeface="Times New Roman" pitchFamily="18" charset="0"/>
                        </a:rPr>
                        <a:t>Б</a:t>
                      </a:r>
                      <a:r>
                        <a:rPr kumimoji="0" lang="ru-RU" sz="1600" b="0" i="0" u="none" strike="noStrike" cap="none" normalizeH="0" baseline="0" smtClean="0">
                          <a:ln>
                            <a:noFill/>
                          </a:ln>
                          <a:solidFill>
                            <a:srgbClr val="FFFFFF"/>
                          </a:solidFill>
                          <a:effectLst/>
                          <a:latin typeface="Times New Roman" pitchFamily="18" charset="0"/>
                        </a:rPr>
                        <a:t>)</a:t>
                      </a:r>
                      <a:endParaRPr kumimoji="0" lang="en-US" sz="1600" b="0" i="0" u="none" strike="noStrike" cap="none" normalizeH="0" baseline="0" smtClean="0">
                        <a:ln>
                          <a:noFill/>
                        </a:ln>
                        <a:solidFill>
                          <a:srgbClr val="FFFFFF"/>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rPr>
                        <a:t>Время записи</a:t>
                      </a:r>
                      <a:r>
                        <a:rPr kumimoji="0" lang="en-US" sz="1600" b="1" i="0" u="none" strike="noStrike" cap="none" normalizeH="0" baseline="0" smtClean="0">
                          <a:ln>
                            <a:noFill/>
                          </a:ln>
                          <a:solidFill>
                            <a:srgbClr val="FFFFFF"/>
                          </a:solidFill>
                          <a:effectLst/>
                          <a:latin typeface="Times New Roman" pitchFamily="18" charset="0"/>
                        </a:rPr>
                        <a:t> </a:t>
                      </a:r>
                      <a:endParaRPr kumimoji="0" lang="ru-RU" sz="1600" b="1" i="0" u="none" strike="noStrike" cap="none" normalizeH="0" baseline="0" smtClean="0">
                        <a:ln>
                          <a:noFill/>
                        </a:ln>
                        <a:solidFill>
                          <a:srgbClr val="FFFFFF"/>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rPr>
                        <a:t>(</a:t>
                      </a:r>
                      <a:r>
                        <a:rPr kumimoji="0" lang="en-US" sz="1600" b="1" i="0" u="none" strike="noStrike" cap="none" normalizeH="0" baseline="0" smtClean="0">
                          <a:ln>
                            <a:noFill/>
                          </a:ln>
                          <a:solidFill>
                            <a:srgbClr val="FFFFFF"/>
                          </a:solidFill>
                          <a:effectLst/>
                          <a:latin typeface="Times New Roman" pitchFamily="18" charset="0"/>
                        </a:rPr>
                        <a:t>4 T</a:t>
                      </a:r>
                      <a:r>
                        <a:rPr kumimoji="0" lang="ru-RU" sz="1600" b="1" i="0" u="none" strike="noStrike" cap="none" normalizeH="0" baseline="0" smtClean="0">
                          <a:ln>
                            <a:noFill/>
                          </a:ln>
                          <a:solidFill>
                            <a:srgbClr val="FFFFFF"/>
                          </a:solidFill>
                          <a:effectLst/>
                          <a:latin typeface="Times New Roman" pitchFamily="18" charset="0"/>
                        </a:rPr>
                        <a:t>Б)</a:t>
                      </a:r>
                      <a:endParaRPr kumimoji="0" lang="en-US" sz="1600" b="1" i="0" u="none" strike="noStrike" cap="none" normalizeH="0" baseline="0" smtClean="0">
                        <a:ln>
                          <a:noFill/>
                        </a:ln>
                        <a:solidFill>
                          <a:srgbClr val="FFFFFF"/>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rPr>
                        <a:t>Время записи</a:t>
                      </a:r>
                      <a:r>
                        <a:rPr kumimoji="0" lang="en-US" sz="1600" b="1" i="0" u="none" strike="noStrike" cap="none" normalizeH="0" baseline="0" smtClean="0">
                          <a:ln>
                            <a:noFill/>
                          </a:ln>
                          <a:solidFill>
                            <a:srgbClr val="FFFFFF"/>
                          </a:solidFill>
                          <a:effectLst/>
                          <a:latin typeface="Times New Roman" pitchFamily="18" charset="0"/>
                        </a:rPr>
                        <a:t> </a:t>
                      </a:r>
                      <a:endParaRPr kumimoji="0" lang="ru-RU" sz="1600" b="1" i="0" u="none" strike="noStrike" cap="none" normalizeH="0" baseline="0" smtClean="0">
                        <a:ln>
                          <a:noFill/>
                        </a:ln>
                        <a:solidFill>
                          <a:srgbClr val="FFFFFF"/>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Times New Roman" pitchFamily="18" charset="0"/>
                        </a:rPr>
                        <a:t> </a:t>
                      </a:r>
                      <a:r>
                        <a:rPr kumimoji="0" lang="ru-RU" sz="1600" b="1" i="0" u="none" strike="noStrike" cap="none" normalizeH="0" baseline="0" smtClean="0">
                          <a:ln>
                            <a:noFill/>
                          </a:ln>
                          <a:solidFill>
                            <a:srgbClr val="FFFFFF"/>
                          </a:solidFill>
                          <a:effectLst/>
                          <a:latin typeface="Times New Roman" pitchFamily="18" charset="0"/>
                        </a:rPr>
                        <a:t>(</a:t>
                      </a:r>
                      <a:r>
                        <a:rPr kumimoji="0" lang="en-US" sz="1600" b="1" i="0" u="none" strike="noStrike" cap="none" normalizeH="0" baseline="0" smtClean="0">
                          <a:ln>
                            <a:noFill/>
                          </a:ln>
                          <a:solidFill>
                            <a:srgbClr val="FFFFFF"/>
                          </a:solidFill>
                          <a:effectLst/>
                          <a:latin typeface="Times New Roman" pitchFamily="18" charset="0"/>
                        </a:rPr>
                        <a:t>8 T</a:t>
                      </a:r>
                      <a:r>
                        <a:rPr kumimoji="0" lang="ru-RU" sz="1600" b="1" i="0" u="none" strike="noStrike" cap="none" normalizeH="0" baseline="0" smtClean="0">
                          <a:ln>
                            <a:noFill/>
                          </a:ln>
                          <a:solidFill>
                            <a:srgbClr val="FFFFFF"/>
                          </a:solidFill>
                          <a:effectLst/>
                          <a:latin typeface="Times New Roman" pitchFamily="18" charset="0"/>
                        </a:rPr>
                        <a:t>Б)</a:t>
                      </a:r>
                      <a:endParaRPr kumimoji="0" lang="en-US" sz="1600" b="1" i="0" u="none" strike="noStrike" cap="none" normalizeH="0" baseline="0" smtClean="0">
                        <a:ln>
                          <a:noFill/>
                        </a:ln>
                        <a:solidFill>
                          <a:srgbClr val="FFFFFF"/>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39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40 MHz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200 MB/s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2.5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5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10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276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20 MHz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100 MB/s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5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10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20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r>
              <a:tr h="276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10 MHz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50 MB/s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10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20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40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280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1 MHz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6.25 MB/s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80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160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320 hrs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r>
            </a:tbl>
          </a:graphicData>
        </a:graphic>
      </p:graphicFrame>
      <p:sp>
        <p:nvSpPr>
          <p:cNvPr id="10" name="TextBox 9"/>
          <p:cNvSpPr txBox="1"/>
          <p:nvPr/>
        </p:nvSpPr>
        <p:spPr>
          <a:xfrm>
            <a:off x="601663" y="2805113"/>
            <a:ext cx="1096962" cy="276225"/>
          </a:xfrm>
          <a:prstGeom prst="rect">
            <a:avLst/>
          </a:prstGeom>
          <a:noFill/>
        </p:spPr>
        <p:txBody>
          <a:bodyPr wrap="none">
            <a:spAutoFit/>
          </a:bodyPr>
          <a:lstStyle/>
          <a:p>
            <a:pPr>
              <a:defRPr/>
            </a:pPr>
            <a:r>
              <a:rPr lang="en-US" sz="1200" dirty="0">
                <a:solidFill>
                  <a:schemeClr val="tx2">
                    <a:lumMod val="50000"/>
                  </a:schemeClr>
                </a:solidFill>
              </a:rPr>
              <a:t>Airport Radar</a:t>
            </a:r>
          </a:p>
        </p:txBody>
      </p:sp>
      <p:sp>
        <p:nvSpPr>
          <p:cNvPr id="12" name="TextBox 11"/>
          <p:cNvSpPr txBox="1"/>
          <p:nvPr/>
        </p:nvSpPr>
        <p:spPr>
          <a:xfrm>
            <a:off x="871538" y="2933700"/>
            <a:ext cx="492125" cy="277813"/>
          </a:xfrm>
          <a:prstGeom prst="rect">
            <a:avLst/>
          </a:prstGeom>
          <a:noFill/>
        </p:spPr>
        <p:txBody>
          <a:bodyPr wrap="none">
            <a:spAutoFit/>
          </a:bodyPr>
          <a:lstStyle/>
          <a:p>
            <a:pPr>
              <a:defRPr/>
            </a:pPr>
            <a:r>
              <a:rPr lang="en-US" sz="1200" dirty="0">
                <a:solidFill>
                  <a:schemeClr val="tx2">
                    <a:lumMod val="50000"/>
                  </a:schemeClr>
                </a:solidFill>
              </a:rPr>
              <a:t>WiFi</a:t>
            </a:r>
          </a:p>
        </p:txBody>
      </p:sp>
      <p:sp>
        <p:nvSpPr>
          <p:cNvPr id="13" name="TextBox 12"/>
          <p:cNvSpPr txBox="1"/>
          <p:nvPr/>
        </p:nvSpPr>
        <p:spPr>
          <a:xfrm>
            <a:off x="869950" y="4138613"/>
            <a:ext cx="527050" cy="277812"/>
          </a:xfrm>
          <a:prstGeom prst="rect">
            <a:avLst/>
          </a:prstGeom>
          <a:noFill/>
        </p:spPr>
        <p:txBody>
          <a:bodyPr wrap="none">
            <a:spAutoFit/>
          </a:bodyPr>
          <a:lstStyle/>
          <a:p>
            <a:pPr>
              <a:defRPr/>
            </a:pPr>
            <a:r>
              <a:rPr lang="en-US" sz="1200" dirty="0">
                <a:solidFill>
                  <a:schemeClr val="tx2">
                    <a:lumMod val="50000"/>
                  </a:schemeClr>
                </a:solidFill>
              </a:rPr>
              <a:t>Tetra</a:t>
            </a:r>
          </a:p>
        </p:txBody>
      </p:sp>
      <p:sp>
        <p:nvSpPr>
          <p:cNvPr id="14" name="TextBox 13"/>
          <p:cNvSpPr txBox="1"/>
          <p:nvPr/>
        </p:nvSpPr>
        <p:spPr>
          <a:xfrm>
            <a:off x="823913" y="3711575"/>
            <a:ext cx="652462" cy="276225"/>
          </a:xfrm>
          <a:prstGeom prst="rect">
            <a:avLst/>
          </a:prstGeom>
          <a:noFill/>
        </p:spPr>
        <p:txBody>
          <a:bodyPr wrap="none">
            <a:spAutoFit/>
          </a:bodyPr>
          <a:lstStyle/>
          <a:p>
            <a:pPr>
              <a:defRPr/>
            </a:pPr>
            <a:r>
              <a:rPr lang="en-US" sz="1200" dirty="0">
                <a:solidFill>
                  <a:schemeClr val="tx2">
                    <a:lumMod val="50000"/>
                  </a:schemeClr>
                </a:solidFill>
              </a:rPr>
              <a:t>Zigbee</a:t>
            </a:r>
          </a:p>
        </p:txBody>
      </p:sp>
      <p:sp>
        <p:nvSpPr>
          <p:cNvPr id="15" name="TextBox 14"/>
          <p:cNvSpPr txBox="1"/>
          <p:nvPr/>
        </p:nvSpPr>
        <p:spPr>
          <a:xfrm>
            <a:off x="827088" y="3567113"/>
            <a:ext cx="646112" cy="277812"/>
          </a:xfrm>
          <a:prstGeom prst="rect">
            <a:avLst/>
          </a:prstGeom>
          <a:noFill/>
        </p:spPr>
        <p:txBody>
          <a:bodyPr wrap="none">
            <a:spAutoFit/>
          </a:bodyPr>
          <a:lstStyle/>
          <a:p>
            <a:pPr>
              <a:defRPr/>
            </a:pPr>
            <a:r>
              <a:rPr lang="en-US" sz="1200" dirty="0">
                <a:solidFill>
                  <a:schemeClr val="tx2">
                    <a:lumMod val="50000"/>
                  </a:schemeClr>
                </a:solidFill>
              </a:rPr>
              <a:t>DVB-T</a:t>
            </a:r>
          </a:p>
        </p:txBody>
      </p:sp>
      <p:sp>
        <p:nvSpPr>
          <p:cNvPr id="16" name="TextBox 15"/>
          <p:cNvSpPr txBox="1"/>
          <p:nvPr/>
        </p:nvSpPr>
        <p:spPr>
          <a:xfrm>
            <a:off x="822325" y="3105150"/>
            <a:ext cx="654050" cy="276225"/>
          </a:xfrm>
          <a:prstGeom prst="rect">
            <a:avLst/>
          </a:prstGeom>
          <a:noFill/>
        </p:spPr>
        <p:txBody>
          <a:bodyPr wrap="none">
            <a:spAutoFit/>
          </a:bodyPr>
          <a:lstStyle/>
          <a:p>
            <a:pPr>
              <a:defRPr/>
            </a:pPr>
            <a:r>
              <a:rPr lang="en-US" sz="1200" dirty="0">
                <a:solidFill>
                  <a:schemeClr val="tx2">
                    <a:lumMod val="50000"/>
                  </a:schemeClr>
                </a:solidFill>
              </a:rPr>
              <a:t>DVB-S</a:t>
            </a:r>
          </a:p>
        </p:txBody>
      </p:sp>
      <p:sp>
        <p:nvSpPr>
          <p:cNvPr id="17" name="TextBox 16"/>
          <p:cNvSpPr txBox="1"/>
          <p:nvPr/>
        </p:nvSpPr>
        <p:spPr>
          <a:xfrm>
            <a:off x="881063" y="3990975"/>
            <a:ext cx="536575" cy="276225"/>
          </a:xfrm>
          <a:prstGeom prst="rect">
            <a:avLst/>
          </a:prstGeom>
          <a:noFill/>
        </p:spPr>
        <p:txBody>
          <a:bodyPr wrap="none">
            <a:spAutoFit/>
          </a:bodyPr>
          <a:lstStyle/>
          <a:p>
            <a:pPr>
              <a:defRPr/>
            </a:pPr>
            <a:r>
              <a:rPr lang="en-US" sz="1200" dirty="0">
                <a:solidFill>
                  <a:schemeClr val="tx2">
                    <a:lumMod val="50000"/>
                  </a:schemeClr>
                </a:solidFill>
              </a:rPr>
              <a:t>GSM</a:t>
            </a:r>
          </a:p>
        </p:txBody>
      </p:sp>
      <p:sp>
        <p:nvSpPr>
          <p:cNvPr id="18" name="TextBox 17"/>
          <p:cNvSpPr txBox="1"/>
          <p:nvPr/>
        </p:nvSpPr>
        <p:spPr>
          <a:xfrm>
            <a:off x="0" y="2108200"/>
            <a:ext cx="2232025" cy="338138"/>
          </a:xfrm>
          <a:prstGeom prst="rect">
            <a:avLst/>
          </a:prstGeom>
          <a:noFill/>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ru-RU" sz="1600" b="1" u="sng">
                <a:solidFill>
                  <a:srgbClr val="004D66"/>
                </a:solidFill>
              </a:rPr>
              <a:t>Области применения</a:t>
            </a:r>
            <a:endParaRPr lang="en-US" sz="1600" b="1" u="sng">
              <a:solidFill>
                <a:srgbClr val="004D66"/>
              </a:solidFill>
            </a:endParaRPr>
          </a:p>
        </p:txBody>
      </p:sp>
      <p:sp>
        <p:nvSpPr>
          <p:cNvPr id="20" name="TextBox 19"/>
          <p:cNvSpPr txBox="1"/>
          <p:nvPr/>
        </p:nvSpPr>
        <p:spPr>
          <a:xfrm>
            <a:off x="1698625" y="5621338"/>
            <a:ext cx="6805613" cy="430212"/>
          </a:xfrm>
          <a:prstGeom prst="rect">
            <a:avLst/>
          </a:prstGeom>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ru-RU" sz="2200">
                <a:solidFill>
                  <a:schemeClr val="tx2"/>
                </a:solidFill>
              </a:rPr>
              <a:t>Бесперебойная запись часами и днями</a:t>
            </a:r>
            <a:endParaRPr lang="en-US" sz="2200">
              <a:solidFill>
                <a:schemeClr val="tx2"/>
              </a:solidFill>
            </a:endParaRPr>
          </a:p>
        </p:txBody>
      </p:sp>
    </p:spTree>
    <p:extLst>
      <p:ext uri="{BB962C8B-B14F-4D97-AF65-F5344CB8AC3E}">
        <p14:creationId xmlns:p14="http://schemas.microsoft.com/office/powerpoint/2010/main" val="6085550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txBox="1">
            <a:spLocks/>
          </p:cNvSpPr>
          <p:nvPr/>
        </p:nvSpPr>
        <p:spPr bwMode="auto">
          <a:xfrm>
            <a:off x="250825" y="2276475"/>
            <a:ext cx="869156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Aft>
                <a:spcPct val="10000"/>
              </a:spcAft>
            </a:pPr>
            <a:r>
              <a:rPr lang="ru-RU" sz="4000" dirty="0">
                <a:solidFill>
                  <a:schemeClr val="accent1"/>
                </a:solidFill>
                <a:latin typeface="Arial" pitchFamily="34" charset="0"/>
                <a:cs typeface="Arial" pitchFamily="34" charset="0"/>
              </a:rPr>
              <a:t>Спасибо за внимание!</a:t>
            </a:r>
            <a:endParaRPr lang="en-US" sz="4000" dirty="0">
              <a:solidFill>
                <a:schemeClr val="accent1"/>
              </a:solidFill>
              <a:latin typeface="Arial" pitchFamily="34" charset="0"/>
              <a:cs typeface="Arial" pitchFamily="34" charset="0"/>
            </a:endParaRPr>
          </a:p>
        </p:txBody>
      </p:sp>
    </p:spTree>
    <p:extLst>
      <p:ext uri="{BB962C8B-B14F-4D97-AF65-F5344CB8AC3E}">
        <p14:creationId xmlns:p14="http://schemas.microsoft.com/office/powerpoint/2010/main" val="265102530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7"/>
          <p:cNvSpPr txBox="1">
            <a:spLocks noChangeArrowheads="1"/>
          </p:cNvSpPr>
          <p:nvPr/>
        </p:nvSpPr>
        <p:spPr bwMode="auto">
          <a:xfrm>
            <a:off x="0" y="0"/>
            <a:ext cx="9144000" cy="507831"/>
          </a:xfrm>
          <a:prstGeom prst="rect">
            <a:avLst/>
          </a:prstGeom>
          <a:noFill/>
          <a:ln w="9525">
            <a:noFill/>
            <a:miter lim="800000"/>
            <a:headEnd/>
            <a:tailEnd/>
          </a:ln>
          <a:effectLst/>
        </p:spPr>
        <p:txBody>
          <a:bodyPr wrap="square">
            <a:spAutoFit/>
          </a:bodyPr>
          <a:lstStyle/>
          <a:p>
            <a:r>
              <a:rPr lang="en-US" sz="2700" cap="small" spc="500" dirty="0">
                <a:solidFill>
                  <a:srgbClr val="FFFFFF"/>
                </a:solidFill>
                <a:latin typeface="Calibri" pitchFamily="34" charset="0"/>
              </a:rPr>
              <a:t>Reduced Intermodulation Distortions</a:t>
            </a:r>
            <a:endParaRPr lang="en-US" sz="2700" b="1" cap="small" spc="500" dirty="0">
              <a:solidFill>
                <a:srgbClr val="0099CC">
                  <a:lumMod val="50000"/>
                </a:srgbClr>
              </a:solidFill>
              <a:latin typeface="Calibri" pitchFamily="34" charset="0"/>
            </a:endParaRPr>
          </a:p>
        </p:txBody>
      </p:sp>
      <p:sp>
        <p:nvSpPr>
          <p:cNvPr id="21" name="Slide Number Placeholder 1"/>
          <p:cNvSpPr>
            <a:spLocks noGrp="1"/>
          </p:cNvSpPr>
          <p:nvPr>
            <p:ph type="sldNum" sz="quarter" idx="4294967295"/>
          </p:nvPr>
        </p:nvSpPr>
        <p:spPr>
          <a:xfrm>
            <a:off x="147638" y="6629400"/>
            <a:ext cx="614362" cy="152400"/>
          </a:xfrm>
          <a:prstGeom prst="rect">
            <a:avLst/>
          </a:prstGeom>
        </p:spPr>
        <p:txBody>
          <a:bodyPr/>
          <a:lstStyle/>
          <a:p>
            <a:pPr>
              <a:defRPr/>
            </a:pPr>
            <a:r>
              <a:rPr lang="en-US" dirty="0" smtClean="0"/>
              <a:t>Page </a:t>
            </a:r>
            <a:fld id="{3EAE490C-CE03-4F3A-9A03-A92ACB77D3B7}" type="slidenum">
              <a:rPr lang="en-US" smtClean="0"/>
              <a:pPr>
                <a:defRPr/>
              </a:pPr>
              <a:t>8</a:t>
            </a:fld>
            <a:endParaRPr lang="en-US" dirty="0"/>
          </a:p>
        </p:txBody>
      </p:sp>
      <p:sp>
        <p:nvSpPr>
          <p:cNvPr id="26" name="Content Placeholder 2"/>
          <p:cNvSpPr txBox="1">
            <a:spLocks/>
          </p:cNvSpPr>
          <p:nvPr/>
        </p:nvSpPr>
        <p:spPr>
          <a:xfrm>
            <a:off x="189071" y="1094730"/>
            <a:ext cx="4535329" cy="2105127"/>
          </a:xfrm>
          <a:prstGeom prst="rect">
            <a:avLst/>
          </a:prstGeom>
        </p:spPr>
        <p:style>
          <a:lnRef idx="1">
            <a:schemeClr val="accent3"/>
          </a:lnRef>
          <a:fillRef idx="2">
            <a:schemeClr val="accent3"/>
          </a:fillRef>
          <a:effectRef idx="1">
            <a:schemeClr val="accent3"/>
          </a:effectRef>
          <a:fontRef idx="minor">
            <a:schemeClr val="dk1"/>
          </a:fontRef>
        </p:style>
        <p:txBody>
          <a:bodyPr/>
          <a:lstStyle/>
          <a:p>
            <a:pPr marL="342900" marR="0" lvl="0" indent="-342900" algn="l" defTabSz="914400" rtl="0" eaLnBrk="0" fontAlgn="base" latinLnBrk="0" hangingPunct="0">
              <a:lnSpc>
                <a:spcPct val="100000"/>
              </a:lnSpc>
              <a:spcBef>
                <a:spcPct val="0"/>
              </a:spcBef>
              <a:spcAft>
                <a:spcPts val="600"/>
              </a:spcAft>
              <a:buClrTx/>
              <a:buSzTx/>
              <a:buFont typeface="Arial" charset="0"/>
              <a:buNone/>
              <a:tabLst/>
              <a:defRPr/>
            </a:pPr>
            <a:r>
              <a:rPr kumimoji="0" lang="ru-RU" sz="1900" b="1" i="0" u="none" strike="noStrike" kern="0" cap="none" spc="0" normalizeH="0" baseline="0" noProof="0" dirty="0" smtClean="0">
                <a:ln>
                  <a:noFill/>
                </a:ln>
                <a:solidFill>
                  <a:srgbClr val="FFC000"/>
                </a:solidFill>
                <a:effectLst/>
                <a:uLnTx/>
                <a:uFillTx/>
                <a:latin typeface="Arial" pitchFamily="34" charset="0"/>
                <a:cs typeface="Arial" pitchFamily="34" charset="0"/>
              </a:rPr>
              <a:t>Лучшее</a:t>
            </a:r>
            <a:r>
              <a:rPr kumimoji="0" lang="ru-RU" sz="1900" b="1" i="0" u="none" strike="noStrike" kern="0" cap="none" spc="0" normalizeH="0" noProof="0" dirty="0" smtClean="0">
                <a:ln>
                  <a:noFill/>
                </a:ln>
                <a:solidFill>
                  <a:srgbClr val="FFC000"/>
                </a:solidFill>
                <a:effectLst/>
                <a:uLnTx/>
                <a:uFillTx/>
                <a:latin typeface="Arial" pitchFamily="34" charset="0"/>
                <a:cs typeface="Arial" pitchFamily="34" charset="0"/>
              </a:rPr>
              <a:t> значение</a:t>
            </a:r>
            <a:r>
              <a:rPr kumimoji="0" lang="en-US" sz="1900" b="1" i="0" u="none" strike="noStrike" kern="0" cap="none" spc="0" normalizeH="0" baseline="0" noProof="0" dirty="0" smtClean="0">
                <a:ln>
                  <a:noFill/>
                </a:ln>
                <a:solidFill>
                  <a:srgbClr val="FFC000"/>
                </a:solidFill>
                <a:effectLst/>
                <a:uLnTx/>
                <a:uFillTx/>
                <a:latin typeface="Arial" pitchFamily="34" charset="0"/>
                <a:cs typeface="Arial" pitchFamily="34" charset="0"/>
              </a:rPr>
              <a:t> TOI </a:t>
            </a:r>
            <a:r>
              <a:rPr lang="ru-RU" sz="1900" b="1" kern="0" dirty="0" smtClean="0">
                <a:solidFill>
                  <a:srgbClr val="FFC000"/>
                </a:solidFill>
                <a:latin typeface="Arial" pitchFamily="34" charset="0"/>
                <a:cs typeface="Arial" pitchFamily="34" charset="0"/>
              </a:rPr>
              <a:t>в классе</a:t>
            </a:r>
            <a:endParaRPr kumimoji="0" lang="en-US" sz="1900" b="1" i="0" u="none" strike="noStrike" kern="0" cap="none" spc="0" normalizeH="0" baseline="0" noProof="0" dirty="0" smtClean="0">
              <a:ln>
                <a:noFill/>
              </a:ln>
              <a:solidFill>
                <a:srgbClr val="FFC000"/>
              </a:solidFill>
              <a:effectLst/>
              <a:uLnTx/>
              <a:uFillTx/>
              <a:latin typeface="Arial" pitchFamily="34" charset="0"/>
              <a:cs typeface="Arial" pitchFamily="34" charset="0"/>
            </a:endParaRP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ru-RU" sz="1400" b="0" i="0" u="none" strike="noStrike" kern="0" cap="none" spc="0" normalizeH="0" baseline="0" noProof="0" dirty="0" smtClean="0">
                <a:ln>
                  <a:noFill/>
                </a:ln>
                <a:effectLst/>
                <a:uLnTx/>
                <a:uFillTx/>
                <a:latin typeface="Arial" pitchFamily="34" charset="0"/>
                <a:cs typeface="Arial" pitchFamily="34" charset="0"/>
              </a:rPr>
              <a:t>Улучшенная</a:t>
            </a:r>
            <a:r>
              <a:rPr kumimoji="0" lang="en-US" sz="1400" b="0" i="0" u="none" strike="noStrike" kern="0" cap="none" spc="0" normalizeH="0" baseline="0" noProof="0" dirty="0" smtClean="0">
                <a:ln>
                  <a:noFill/>
                </a:ln>
                <a:effectLst/>
                <a:uLnTx/>
                <a:uFillTx/>
                <a:latin typeface="Arial" pitchFamily="34" charset="0"/>
                <a:cs typeface="Arial" pitchFamily="34" charset="0"/>
              </a:rPr>
              <a:t> TOI </a:t>
            </a:r>
            <a:r>
              <a:rPr lang="ru-RU" sz="1400" kern="0" dirty="0" smtClean="0">
                <a:latin typeface="Arial" pitchFamily="34" charset="0"/>
                <a:cs typeface="Arial" pitchFamily="34" charset="0"/>
              </a:rPr>
              <a:t>для увеличения динамического диапазона</a:t>
            </a:r>
            <a:endParaRPr kumimoji="0" lang="en-US" sz="1400" b="0" i="0" u="none" strike="noStrike" kern="0" cap="none" spc="0" normalizeH="0" baseline="0" noProof="0" dirty="0" smtClean="0">
              <a:ln>
                <a:noFill/>
              </a:ln>
              <a:effectLst/>
              <a:uLnTx/>
              <a:uFillTx/>
              <a:latin typeface="Arial" pitchFamily="34" charset="0"/>
              <a:cs typeface="Arial" pitchFamily="34" charset="0"/>
            </a:endParaRP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lang="en-US" sz="1400" kern="0" dirty="0" err="1" smtClean="0">
                <a:latin typeface="Arial" pitchFamily="34" charset="0"/>
                <a:cs typeface="Arial" pitchFamily="34" charset="0"/>
              </a:rPr>
              <a:t>mmW</a:t>
            </a:r>
            <a:r>
              <a:rPr lang="en-US" sz="1400" kern="0" dirty="0" smtClean="0">
                <a:latin typeface="Arial" pitchFamily="34" charset="0"/>
                <a:cs typeface="Arial" pitchFamily="34" charset="0"/>
              </a:rPr>
              <a:t> EXA TOI </a:t>
            </a:r>
            <a:r>
              <a:rPr lang="ru-RU" sz="1400" kern="0" dirty="0" smtClean="0">
                <a:latin typeface="Arial" pitchFamily="34" charset="0"/>
                <a:cs typeface="Arial" pitchFamily="34" charset="0"/>
              </a:rPr>
              <a:t>превосходит </a:t>
            </a:r>
            <a:r>
              <a:rPr lang="en-US" sz="1400" kern="0" dirty="0" smtClean="0">
                <a:latin typeface="Arial" pitchFamily="34" charset="0"/>
                <a:cs typeface="Arial" pitchFamily="34" charset="0"/>
              </a:rPr>
              <a:t>RF/</a:t>
            </a:r>
            <a:r>
              <a:rPr lang="en-US" sz="1400" kern="0" dirty="0" smtClean="0">
                <a:latin typeface="Arial" pitchFamily="34" charset="0"/>
                <a:cs typeface="Arial" pitchFamily="34" charset="0"/>
                <a:sym typeface="Symbol"/>
              </a:rPr>
              <a:t>W EXA</a:t>
            </a:r>
          </a:p>
          <a:p>
            <a:pPr marL="233363" lvl="0" indent="-233363" eaLnBrk="0" hangingPunct="0">
              <a:spcAft>
                <a:spcPts val="600"/>
              </a:spcAft>
              <a:buFont typeface="Arial" pitchFamily="34" charset="0"/>
              <a:buChar char="•"/>
              <a:defRPr/>
            </a:pPr>
            <a:r>
              <a:rPr kumimoji="0" lang="en-US" sz="1400" b="0" i="0" u="none" strike="noStrike" kern="0" cap="none" spc="0" normalizeH="0" baseline="0" noProof="0" dirty="0" err="1" smtClean="0">
                <a:ln>
                  <a:noFill/>
                </a:ln>
                <a:effectLst/>
                <a:uLnTx/>
                <a:uFillTx/>
                <a:latin typeface="Arial" pitchFamily="34" charset="0"/>
                <a:cs typeface="Arial" pitchFamily="34" charset="0"/>
                <a:sym typeface="Symbol"/>
              </a:rPr>
              <a:t>mmW</a:t>
            </a:r>
            <a:r>
              <a:rPr kumimoji="0" lang="en-US" sz="1400" b="0" i="0" u="none" strike="noStrike" kern="0" cap="none" spc="0" normalizeH="0" baseline="0" noProof="0" dirty="0" smtClean="0">
                <a:ln>
                  <a:noFill/>
                </a:ln>
                <a:effectLst/>
                <a:uLnTx/>
                <a:uFillTx/>
                <a:latin typeface="Arial" pitchFamily="34" charset="0"/>
                <a:cs typeface="Arial" pitchFamily="34" charset="0"/>
                <a:sym typeface="Symbol"/>
              </a:rPr>
              <a:t> EXA TOI </a:t>
            </a:r>
            <a:r>
              <a:rPr lang="ru-RU" sz="1400" kern="0" dirty="0" smtClean="0">
                <a:latin typeface="Arial" pitchFamily="34" charset="0"/>
                <a:cs typeface="Arial" pitchFamily="34" charset="0"/>
                <a:sym typeface="Symbol"/>
              </a:rPr>
              <a:t>в диапазоне</a:t>
            </a:r>
            <a:r>
              <a:rPr kumimoji="0" lang="en-US" sz="1400" b="0" i="0" u="none" strike="noStrike" kern="0" cap="none" spc="0" normalizeH="0" baseline="0" noProof="0" dirty="0" smtClean="0">
                <a:ln>
                  <a:noFill/>
                </a:ln>
                <a:effectLst/>
                <a:uLnTx/>
                <a:uFillTx/>
                <a:latin typeface="Arial" pitchFamily="34" charset="0"/>
                <a:cs typeface="Arial" pitchFamily="34" charset="0"/>
                <a:sym typeface="Symbol"/>
              </a:rPr>
              <a:t> RF/</a:t>
            </a:r>
            <a:r>
              <a:rPr lang="en-US" sz="1400" kern="0" dirty="0">
                <a:latin typeface="Arial" pitchFamily="34" charset="0"/>
                <a:cs typeface="Arial" pitchFamily="34" charset="0"/>
                <a:sym typeface="Symbol"/>
              </a:rPr>
              <a:t> </a:t>
            </a:r>
            <a:r>
              <a:rPr lang="en-US" sz="1400" kern="0" dirty="0" smtClean="0">
                <a:latin typeface="Arial" pitchFamily="34" charset="0"/>
                <a:cs typeface="Arial" pitchFamily="34" charset="0"/>
                <a:sym typeface="Symbol"/>
              </a:rPr>
              <a:t>W </a:t>
            </a:r>
            <a:r>
              <a:rPr lang="ru-RU" sz="1400" kern="0" dirty="0" smtClean="0">
                <a:latin typeface="Arial" pitchFamily="34" charset="0"/>
                <a:cs typeface="Arial" pitchFamily="34" charset="0"/>
                <a:sym typeface="Symbol"/>
              </a:rPr>
              <a:t>приближается к</a:t>
            </a:r>
            <a:r>
              <a:rPr lang="en-US" sz="1400" kern="0" dirty="0" smtClean="0">
                <a:latin typeface="Arial" pitchFamily="34" charset="0"/>
                <a:cs typeface="Arial" pitchFamily="34" charset="0"/>
                <a:sym typeface="Symbol"/>
              </a:rPr>
              <a:t> MXA</a:t>
            </a:r>
          </a:p>
          <a:p>
            <a:pPr marL="233363" lvl="0" indent="-233363" eaLnBrk="0" hangingPunct="0">
              <a:spcAft>
                <a:spcPts val="600"/>
              </a:spcAft>
              <a:buFont typeface="Arial" pitchFamily="34" charset="0"/>
              <a:buChar char="•"/>
              <a:defRPr/>
            </a:pPr>
            <a:r>
              <a:rPr kumimoji="0" lang="ru-RU" sz="1400" b="0" i="0" u="none" strike="noStrike" kern="0" cap="none" spc="0" normalizeH="0" baseline="0" noProof="0" dirty="0" smtClean="0">
                <a:ln>
                  <a:noFill/>
                </a:ln>
                <a:effectLst/>
                <a:uLnTx/>
                <a:uFillTx/>
                <a:latin typeface="Arial" pitchFamily="34" charset="0"/>
                <a:cs typeface="Arial" pitchFamily="34" charset="0"/>
                <a:sym typeface="Symbol"/>
              </a:rPr>
              <a:t>Упрощает измерения параз. </a:t>
            </a:r>
            <a:r>
              <a:rPr lang="ru-RU" sz="1400" kern="0" dirty="0">
                <a:latin typeface="Arial" pitchFamily="34" charset="0"/>
                <a:cs typeface="Arial" pitchFamily="34" charset="0"/>
                <a:sym typeface="Symbol"/>
              </a:rPr>
              <a:t>с</a:t>
            </a:r>
            <a:r>
              <a:rPr kumimoji="0" lang="ru-RU" sz="1400" b="0" i="0" u="none" strike="noStrike" kern="0" cap="none" spc="0" normalizeH="0" baseline="0" noProof="0" dirty="0" smtClean="0">
                <a:ln>
                  <a:noFill/>
                </a:ln>
                <a:effectLst/>
                <a:uLnTx/>
                <a:uFillTx/>
                <a:latin typeface="Arial" pitchFamily="34" charset="0"/>
                <a:cs typeface="Arial" pitchFamily="34" charset="0"/>
                <a:sym typeface="Symbol"/>
              </a:rPr>
              <a:t>оставляющих и на гармониках</a:t>
            </a:r>
            <a:endParaRPr kumimoji="0" lang="en-US" sz="1400" b="0" i="0" u="none" strike="noStrike" kern="0" cap="none" spc="0" normalizeH="0" baseline="0" noProof="0" dirty="0" smtClean="0">
              <a:ln>
                <a:noFill/>
              </a:ln>
              <a:effectLst/>
              <a:uLnTx/>
              <a:uFillTx/>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66476137"/>
              </p:ext>
            </p:extLst>
          </p:nvPr>
        </p:nvGraphicFramePr>
        <p:xfrm>
          <a:off x="2590799" y="4114800"/>
          <a:ext cx="6180668" cy="1950720"/>
        </p:xfrm>
        <a:graphic>
          <a:graphicData uri="http://schemas.openxmlformats.org/drawingml/2006/table">
            <a:tbl>
              <a:tblPr firstRow="1" bandRow="1">
                <a:tableStyleId>{5C22544A-7EE6-4342-B048-85BDC9FD1C3A}</a:tableStyleId>
              </a:tblPr>
              <a:tblGrid>
                <a:gridCol w="1162461"/>
                <a:gridCol w="1605323"/>
                <a:gridCol w="1706443"/>
                <a:gridCol w="1706441"/>
              </a:tblGrid>
              <a:tr h="457200">
                <a:tc>
                  <a:txBody>
                    <a:bodyPr/>
                    <a:lstStyle/>
                    <a:p>
                      <a:pPr algn="ctr"/>
                      <a:r>
                        <a:rPr lang="en-US" sz="1400" dirty="0" smtClean="0"/>
                        <a:t>Freq.</a:t>
                      </a:r>
                      <a:endParaRPr lang="en-US" sz="1400" dirty="0"/>
                    </a:p>
                  </a:txBody>
                  <a:tcPr/>
                </a:tc>
                <a:tc>
                  <a:txBody>
                    <a:bodyPr/>
                    <a:lstStyle/>
                    <a:p>
                      <a:pPr algn="ctr"/>
                      <a:r>
                        <a:rPr lang="en-US" sz="1400" dirty="0" smtClean="0"/>
                        <a:t>EXA 26</a:t>
                      </a:r>
                      <a:endParaRPr lang="en-US" sz="1400" dirty="0"/>
                    </a:p>
                  </a:txBody>
                  <a:tcPr/>
                </a:tc>
                <a:tc>
                  <a:txBody>
                    <a:bodyPr/>
                    <a:lstStyle/>
                    <a:p>
                      <a:pPr algn="ctr"/>
                      <a:r>
                        <a:rPr lang="en-US" sz="1400" dirty="0" err="1" smtClean="0"/>
                        <a:t>mmW</a:t>
                      </a:r>
                      <a:r>
                        <a:rPr lang="en-US" sz="1400" dirty="0" smtClean="0"/>
                        <a:t> EXA</a:t>
                      </a:r>
                      <a:endParaRPr lang="en-US" sz="1400" dirty="0"/>
                    </a:p>
                  </a:txBody>
                  <a:tcPr/>
                </a:tc>
                <a:tc>
                  <a:txBody>
                    <a:bodyPr/>
                    <a:lstStyle/>
                    <a:p>
                      <a:pPr algn="ctr"/>
                      <a:r>
                        <a:rPr lang="en-US" sz="1400" dirty="0" smtClean="0"/>
                        <a:t>MXA</a:t>
                      </a:r>
                      <a:r>
                        <a:rPr lang="en-US" sz="1400" baseline="0" dirty="0" smtClean="0"/>
                        <a:t> 26</a:t>
                      </a:r>
                      <a:endParaRPr lang="en-US" sz="1400" dirty="0"/>
                    </a:p>
                  </a:txBody>
                  <a:tcPr/>
                </a:tc>
              </a:tr>
              <a:tr h="457200">
                <a:tc>
                  <a:txBody>
                    <a:bodyPr/>
                    <a:lstStyle/>
                    <a:p>
                      <a:pPr algn="ctr"/>
                      <a:r>
                        <a:rPr lang="en-US" sz="1400" dirty="0" smtClean="0"/>
                        <a:t>2 GHz</a:t>
                      </a:r>
                      <a:endParaRPr lang="en-US" sz="1400" dirty="0"/>
                    </a:p>
                  </a:txBody>
                  <a:tcPr/>
                </a:tc>
                <a:tc>
                  <a:txBody>
                    <a:bodyPr/>
                    <a:lstStyle/>
                    <a:p>
                      <a:pPr algn="ctr"/>
                      <a:r>
                        <a:rPr lang="en-US" sz="1400" dirty="0" smtClean="0"/>
                        <a:t>+13 </a:t>
                      </a:r>
                      <a:r>
                        <a:rPr lang="en-US" sz="1400" dirty="0" err="1" smtClean="0"/>
                        <a:t>dBm</a:t>
                      </a:r>
                      <a:r>
                        <a:rPr lang="en-US" sz="1400" i="1" dirty="0" smtClean="0"/>
                        <a:t>/+17 </a:t>
                      </a:r>
                      <a:r>
                        <a:rPr lang="en-US" sz="1400" i="1" dirty="0" err="1" smtClean="0"/>
                        <a:t>dBm</a:t>
                      </a:r>
                      <a:endParaRPr lang="en-US" sz="14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FF"/>
                          </a:solidFill>
                        </a:rPr>
                        <a:t>+15</a:t>
                      </a:r>
                      <a:r>
                        <a:rPr lang="en-US" sz="1400" b="1" baseline="0" dirty="0" smtClean="0">
                          <a:solidFill>
                            <a:srgbClr val="6666FF"/>
                          </a:solidFill>
                        </a:rPr>
                        <a:t> </a:t>
                      </a:r>
                      <a:r>
                        <a:rPr lang="en-US" sz="1400" b="1" baseline="0" dirty="0" err="1" smtClean="0">
                          <a:solidFill>
                            <a:srgbClr val="6666FF"/>
                          </a:solidFill>
                        </a:rPr>
                        <a:t>dBm</a:t>
                      </a:r>
                      <a:r>
                        <a:rPr lang="en-US" sz="1400" b="1" i="1" baseline="0" dirty="0" smtClean="0">
                          <a:solidFill>
                            <a:srgbClr val="6666FF"/>
                          </a:solidFill>
                        </a:rPr>
                        <a:t>/+19 </a:t>
                      </a:r>
                      <a:r>
                        <a:rPr lang="en-US" sz="1400" b="1" i="1" baseline="0" dirty="0" err="1" smtClean="0">
                          <a:solidFill>
                            <a:srgbClr val="6666FF"/>
                          </a:solidFill>
                        </a:rPr>
                        <a:t>dBm</a:t>
                      </a:r>
                      <a:endParaRPr lang="en-US" sz="1400" b="1" i="1" dirty="0" smtClean="0">
                        <a:solidFill>
                          <a:srgbClr val="6666FF"/>
                        </a:solidFill>
                      </a:endParaRPr>
                    </a:p>
                  </a:txBody>
                  <a:tcPr>
                    <a:solidFill>
                      <a:srgbClr val="AAD4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+16 </a:t>
                      </a:r>
                      <a:r>
                        <a:rPr lang="en-US" sz="1400" dirty="0" err="1" smtClean="0"/>
                        <a:t>dBm</a:t>
                      </a:r>
                      <a:r>
                        <a:rPr lang="en-US" sz="1400" i="1" dirty="0" smtClean="0"/>
                        <a:t>/+19 </a:t>
                      </a:r>
                      <a:r>
                        <a:rPr lang="en-US" sz="1400" i="1" dirty="0" err="1" smtClean="0"/>
                        <a:t>dBm</a:t>
                      </a:r>
                      <a:endParaRPr lang="en-US" sz="1400" i="1" dirty="0" smtClean="0"/>
                    </a:p>
                  </a:txBody>
                  <a:tcPr/>
                </a:tc>
              </a:tr>
              <a:tr h="457200">
                <a:tc>
                  <a:txBody>
                    <a:bodyPr/>
                    <a:lstStyle/>
                    <a:p>
                      <a:pPr algn="ctr"/>
                      <a:r>
                        <a:rPr lang="en-US" sz="1400" dirty="0" smtClean="0"/>
                        <a:t>12 GHz</a:t>
                      </a:r>
                      <a:endParaRPr lang="en-US" sz="1400" dirty="0"/>
                    </a:p>
                  </a:txBody>
                  <a:tcPr/>
                </a:tc>
                <a:tc>
                  <a:txBody>
                    <a:bodyPr/>
                    <a:lstStyle/>
                    <a:p>
                      <a:pPr algn="ctr"/>
                      <a:r>
                        <a:rPr lang="en-US" sz="1400" dirty="0" smtClean="0"/>
                        <a:t>+11 </a:t>
                      </a:r>
                      <a:r>
                        <a:rPr lang="en-US" sz="1400" dirty="0" err="1" smtClean="0"/>
                        <a:t>dBm</a:t>
                      </a:r>
                      <a:r>
                        <a:rPr lang="en-US" sz="1400" i="1" dirty="0" smtClean="0"/>
                        <a:t>/+15 </a:t>
                      </a:r>
                      <a:r>
                        <a:rPr lang="en-US" sz="1400" i="1" dirty="0" err="1" smtClean="0"/>
                        <a:t>dBm</a:t>
                      </a:r>
                      <a:endParaRPr lang="en-US" sz="1400" i="1" dirty="0" smtClean="0"/>
                    </a:p>
                  </a:txBody>
                  <a:tcPr/>
                </a:tc>
                <a:tc>
                  <a:txBody>
                    <a:bodyPr/>
                    <a:lstStyle/>
                    <a:p>
                      <a:pPr algn="ctr"/>
                      <a:r>
                        <a:rPr lang="en-US" sz="1400" b="1" dirty="0" smtClean="0">
                          <a:solidFill>
                            <a:srgbClr val="6666FF"/>
                          </a:solidFill>
                        </a:rPr>
                        <a:t>+15 </a:t>
                      </a:r>
                      <a:r>
                        <a:rPr lang="en-US" sz="1400" b="1" dirty="0" err="1" smtClean="0">
                          <a:solidFill>
                            <a:srgbClr val="6666FF"/>
                          </a:solidFill>
                        </a:rPr>
                        <a:t>dBm</a:t>
                      </a:r>
                      <a:r>
                        <a:rPr lang="en-US" sz="1400" b="1" i="1" dirty="0" smtClean="0">
                          <a:solidFill>
                            <a:srgbClr val="6666FF"/>
                          </a:solidFill>
                        </a:rPr>
                        <a:t>/+18 </a:t>
                      </a:r>
                      <a:r>
                        <a:rPr lang="en-US" sz="1400" b="1" i="1" dirty="0" err="1" smtClean="0">
                          <a:solidFill>
                            <a:srgbClr val="6666FF"/>
                          </a:solidFill>
                        </a:rPr>
                        <a:t>dBm</a:t>
                      </a:r>
                      <a:endParaRPr lang="en-US" sz="1400" b="1" i="1" dirty="0">
                        <a:solidFill>
                          <a:srgbClr val="6666FF"/>
                        </a:solidFill>
                      </a:endParaRPr>
                    </a:p>
                  </a:txBody>
                  <a:tcPr>
                    <a:solidFill>
                      <a:srgbClr val="DEF8E4"/>
                    </a:solidFill>
                  </a:tcPr>
                </a:tc>
                <a:tc>
                  <a:txBody>
                    <a:bodyPr/>
                    <a:lstStyle/>
                    <a:p>
                      <a:pPr algn="ctr"/>
                      <a:r>
                        <a:rPr lang="en-US" sz="1400" dirty="0" smtClean="0"/>
                        <a:t>+15  </a:t>
                      </a:r>
                      <a:r>
                        <a:rPr lang="en-US" sz="1400" dirty="0" err="1" smtClean="0"/>
                        <a:t>dBm</a:t>
                      </a:r>
                      <a:r>
                        <a:rPr lang="en-US" sz="1400" i="1" dirty="0" smtClean="0"/>
                        <a:t>/+18 </a:t>
                      </a:r>
                      <a:r>
                        <a:rPr lang="en-US" sz="1400" i="1" dirty="0" err="1" smtClean="0"/>
                        <a:t>dBm</a:t>
                      </a:r>
                      <a:endParaRPr lang="en-US" sz="1400" i="1" dirty="0"/>
                    </a:p>
                  </a:txBody>
                  <a:tcPr/>
                </a:tc>
              </a:tr>
              <a:tr h="457200">
                <a:tc>
                  <a:txBody>
                    <a:bodyPr/>
                    <a:lstStyle/>
                    <a:p>
                      <a:pPr algn="ctr"/>
                      <a:r>
                        <a:rPr lang="en-US" sz="1400" dirty="0" smtClean="0"/>
                        <a:t>44 GHz</a:t>
                      </a:r>
                      <a:endParaRPr lang="en-US" sz="1400" dirty="0"/>
                    </a:p>
                  </a:txBody>
                  <a:tcPr/>
                </a:tc>
                <a:tc>
                  <a:txBody>
                    <a:bodyPr/>
                    <a:lstStyle/>
                    <a:p>
                      <a:pPr algn="ctr"/>
                      <a:r>
                        <a:rPr lang="en-US" sz="1400" dirty="0" smtClean="0"/>
                        <a:t>-</a:t>
                      </a:r>
                      <a:endParaRPr lang="en-US" sz="1400" dirty="0"/>
                    </a:p>
                  </a:txBody>
                  <a:tcPr/>
                </a:tc>
                <a:tc>
                  <a:txBody>
                    <a:bodyPr/>
                    <a:lstStyle/>
                    <a:p>
                      <a:pPr algn="ctr"/>
                      <a:r>
                        <a:rPr lang="en-US" sz="1400" b="1" i="1" dirty="0" smtClean="0">
                          <a:solidFill>
                            <a:srgbClr val="6666FF"/>
                          </a:solidFill>
                        </a:rPr>
                        <a:t>+13</a:t>
                      </a:r>
                      <a:r>
                        <a:rPr lang="en-US" sz="1400" b="1" i="1" baseline="0" dirty="0" smtClean="0">
                          <a:solidFill>
                            <a:srgbClr val="6666FF"/>
                          </a:solidFill>
                        </a:rPr>
                        <a:t> </a:t>
                      </a:r>
                      <a:r>
                        <a:rPr lang="en-US" sz="1400" b="1" i="1" baseline="0" dirty="0" err="1" smtClean="0">
                          <a:solidFill>
                            <a:srgbClr val="6666FF"/>
                          </a:solidFill>
                        </a:rPr>
                        <a:t>dBm</a:t>
                      </a:r>
                      <a:r>
                        <a:rPr lang="en-US" sz="1400" b="1" i="1" baseline="0" dirty="0" smtClean="0">
                          <a:solidFill>
                            <a:srgbClr val="6666FF"/>
                          </a:solidFill>
                        </a:rPr>
                        <a:t> (nom)</a:t>
                      </a:r>
                      <a:endParaRPr lang="en-US" sz="1400" b="1" i="1" dirty="0">
                        <a:solidFill>
                          <a:srgbClr val="6666FF"/>
                        </a:solidFill>
                      </a:endParaRPr>
                    </a:p>
                  </a:txBody>
                  <a:tcPr>
                    <a:solidFill>
                      <a:srgbClr val="AAD4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r>
            </a:tbl>
          </a:graphicData>
        </a:graphic>
      </p:graphicFrame>
      <p:sp>
        <p:nvSpPr>
          <p:cNvPr id="5" name="Rectangle 4"/>
          <p:cNvSpPr/>
          <p:nvPr/>
        </p:nvSpPr>
        <p:spPr>
          <a:xfrm>
            <a:off x="2667000" y="3662282"/>
            <a:ext cx="6175088" cy="400110"/>
          </a:xfrm>
          <a:prstGeom prst="rect">
            <a:avLst/>
          </a:prstGeom>
        </p:spPr>
        <p:txBody>
          <a:bodyPr wrap="none">
            <a:spAutoFit/>
          </a:bodyPr>
          <a:lstStyle/>
          <a:p>
            <a:pPr marL="342900" lvl="0" indent="-342900" eaLnBrk="0" hangingPunct="0">
              <a:spcAft>
                <a:spcPts val="600"/>
              </a:spcAft>
              <a:defRPr/>
            </a:pPr>
            <a:r>
              <a:rPr lang="en-US" sz="2000" b="1" kern="0" dirty="0" smtClean="0">
                <a:solidFill>
                  <a:srgbClr val="FFC000"/>
                </a:solidFill>
                <a:latin typeface="Arial" pitchFamily="34" charset="0"/>
                <a:cs typeface="Arial" pitchFamily="34" charset="0"/>
              </a:rPr>
              <a:t>Third-Order-Intercept (TOI) specifications/</a:t>
            </a:r>
            <a:r>
              <a:rPr lang="en-US" sz="2000" b="1" i="1" kern="0" dirty="0" smtClean="0">
                <a:solidFill>
                  <a:srgbClr val="FFC000"/>
                </a:solidFill>
                <a:latin typeface="Arial" pitchFamily="34" charset="0"/>
                <a:cs typeface="Arial" pitchFamily="34" charset="0"/>
              </a:rPr>
              <a:t>Typical</a:t>
            </a:r>
            <a:endParaRPr lang="en-US" sz="2000" b="1" i="1" kern="0" dirty="0">
              <a:solidFill>
                <a:srgbClr val="FFC000"/>
              </a:solidFill>
              <a:latin typeface="Arial" pitchFamily="34" charset="0"/>
              <a:cs typeface="Arial" pitchFamily="34" charset="0"/>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4038600"/>
            <a:ext cx="1937472"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864881" y="942535"/>
            <a:ext cx="3962400" cy="2604757"/>
            <a:chOff x="5181600" y="914400"/>
            <a:chExt cx="3962400" cy="2604757"/>
          </a:xfrm>
        </p:grpSpPr>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58790" y="1095273"/>
              <a:ext cx="3500437" cy="229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5181600" y="914400"/>
              <a:ext cx="3962400" cy="2604757"/>
            </a:xfrm>
            <a:prstGeom prst="rect">
              <a:avLst/>
            </a:prstGeom>
            <a:noFill/>
            <a:ln w="2857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12" name="Title 1"/>
          <p:cNvSpPr txBox="1">
            <a:spLocks/>
          </p:cNvSpPr>
          <p:nvPr/>
        </p:nvSpPr>
        <p:spPr>
          <a:xfrm>
            <a:off x="227013" y="227013"/>
            <a:ext cx="8691562" cy="992187"/>
          </a:xfrm>
          <a:prstGeom prst="rect">
            <a:avLst/>
          </a:prstGeom>
        </p:spPr>
        <p:txBody>
          <a:bodyPr/>
          <a:lstStyle>
            <a:lvl1pPr algn="l" rtl="0" eaLnBrk="0" fontAlgn="base" hangingPunct="0">
              <a:spcBef>
                <a:spcPct val="0"/>
              </a:spcBef>
              <a:spcAft>
                <a:spcPct val="10000"/>
              </a:spcAft>
              <a:defRPr sz="2800" b="1">
                <a:solidFill>
                  <a:schemeClr val="tx2"/>
                </a:solidFill>
                <a:latin typeface="+mj-lt"/>
                <a:ea typeface="+mj-ea"/>
                <a:cs typeface="+mj-cs"/>
              </a:defRPr>
            </a:lvl1pPr>
            <a:lvl2pPr algn="l" rtl="0" eaLnBrk="0" fontAlgn="base" hangingPunct="0">
              <a:spcBef>
                <a:spcPct val="0"/>
              </a:spcBef>
              <a:spcAft>
                <a:spcPct val="10000"/>
              </a:spcAft>
              <a:defRPr sz="2800" b="1">
                <a:solidFill>
                  <a:schemeClr val="tx2"/>
                </a:solidFill>
                <a:latin typeface="Arial" charset="0"/>
              </a:defRPr>
            </a:lvl2pPr>
            <a:lvl3pPr algn="l" rtl="0" eaLnBrk="0" fontAlgn="base" hangingPunct="0">
              <a:spcBef>
                <a:spcPct val="0"/>
              </a:spcBef>
              <a:spcAft>
                <a:spcPct val="10000"/>
              </a:spcAft>
              <a:defRPr sz="2800" b="1">
                <a:solidFill>
                  <a:schemeClr val="tx2"/>
                </a:solidFill>
                <a:latin typeface="Arial" charset="0"/>
              </a:defRPr>
            </a:lvl3pPr>
            <a:lvl4pPr algn="l" rtl="0" eaLnBrk="0" fontAlgn="base" hangingPunct="0">
              <a:spcBef>
                <a:spcPct val="0"/>
              </a:spcBef>
              <a:spcAft>
                <a:spcPct val="10000"/>
              </a:spcAft>
              <a:defRPr sz="2800" b="1">
                <a:solidFill>
                  <a:schemeClr val="tx2"/>
                </a:solidFill>
                <a:latin typeface="Arial" charset="0"/>
              </a:defRPr>
            </a:lvl4pPr>
            <a:lvl5pPr algn="l" rtl="0" eaLnBrk="0" fontAlgn="base" hangingPunct="0">
              <a:spcBef>
                <a:spcPct val="0"/>
              </a:spcBef>
              <a:spcAft>
                <a:spcPct val="10000"/>
              </a:spcAft>
              <a:defRPr sz="2800" b="1">
                <a:solidFill>
                  <a:schemeClr val="tx2"/>
                </a:solidFill>
                <a:latin typeface="Arial" charset="0"/>
              </a:defRPr>
            </a:lvl5pPr>
            <a:lvl6pPr marL="457200" algn="l" rtl="0" eaLnBrk="0" fontAlgn="base" hangingPunct="0">
              <a:spcBef>
                <a:spcPct val="0"/>
              </a:spcBef>
              <a:spcAft>
                <a:spcPct val="10000"/>
              </a:spcAft>
              <a:defRPr sz="2800" b="1">
                <a:solidFill>
                  <a:schemeClr val="tx2"/>
                </a:solidFill>
                <a:latin typeface="Arial" charset="0"/>
              </a:defRPr>
            </a:lvl6pPr>
            <a:lvl7pPr marL="914400" algn="l" rtl="0" eaLnBrk="0" fontAlgn="base" hangingPunct="0">
              <a:spcBef>
                <a:spcPct val="0"/>
              </a:spcBef>
              <a:spcAft>
                <a:spcPct val="10000"/>
              </a:spcAft>
              <a:defRPr sz="2800" b="1">
                <a:solidFill>
                  <a:schemeClr val="tx2"/>
                </a:solidFill>
                <a:latin typeface="Arial" charset="0"/>
              </a:defRPr>
            </a:lvl7pPr>
            <a:lvl8pPr marL="1371600" algn="l" rtl="0" eaLnBrk="0" fontAlgn="base" hangingPunct="0">
              <a:spcBef>
                <a:spcPct val="0"/>
              </a:spcBef>
              <a:spcAft>
                <a:spcPct val="10000"/>
              </a:spcAft>
              <a:defRPr sz="2800" b="1">
                <a:solidFill>
                  <a:schemeClr val="tx2"/>
                </a:solidFill>
                <a:latin typeface="Arial" charset="0"/>
              </a:defRPr>
            </a:lvl8pPr>
            <a:lvl9pPr marL="1828800" algn="l" rtl="0" eaLnBrk="0" fontAlgn="base" hangingPunct="0">
              <a:spcBef>
                <a:spcPct val="0"/>
              </a:spcBef>
              <a:spcAft>
                <a:spcPct val="10000"/>
              </a:spcAft>
              <a:defRPr sz="2800" b="1">
                <a:solidFill>
                  <a:schemeClr val="tx2"/>
                </a:solidFill>
                <a:latin typeface="Arial" charset="0"/>
              </a:defRPr>
            </a:lvl9pPr>
          </a:lstStyle>
          <a:p>
            <a:r>
              <a:rPr lang="ru-RU" dirty="0" smtClean="0">
                <a:solidFill>
                  <a:schemeClr val="accent1"/>
                </a:solidFill>
              </a:rPr>
              <a:t>Улучшенное значение </a:t>
            </a:r>
            <a:r>
              <a:rPr lang="en-US" dirty="0" smtClean="0">
                <a:solidFill>
                  <a:schemeClr val="accent1"/>
                </a:solidFill>
              </a:rPr>
              <a:t>TOI</a:t>
            </a:r>
            <a:endParaRPr lang="en-US" dirty="0">
              <a:solidFill>
                <a:schemeClr val="accent1"/>
              </a:solidFill>
            </a:endParaRPr>
          </a:p>
        </p:txBody>
      </p:sp>
    </p:spTree>
    <p:extLst>
      <p:ext uri="{BB962C8B-B14F-4D97-AF65-F5344CB8AC3E}">
        <p14:creationId xmlns:p14="http://schemas.microsoft.com/office/powerpoint/2010/main" val="1892015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524000"/>
            <a:ext cx="3225800" cy="2419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7"/>
          <p:cNvSpPr txBox="1">
            <a:spLocks noChangeArrowheads="1"/>
          </p:cNvSpPr>
          <p:nvPr/>
        </p:nvSpPr>
        <p:spPr bwMode="auto">
          <a:xfrm>
            <a:off x="0" y="0"/>
            <a:ext cx="9144000" cy="507831"/>
          </a:xfrm>
          <a:prstGeom prst="rect">
            <a:avLst/>
          </a:prstGeom>
          <a:noFill/>
          <a:ln w="9525">
            <a:noFill/>
            <a:miter lim="800000"/>
            <a:headEnd/>
            <a:tailEnd/>
          </a:ln>
          <a:effectLst/>
        </p:spPr>
        <p:txBody>
          <a:bodyPr wrap="square">
            <a:spAutoFit/>
          </a:bodyPr>
          <a:lstStyle/>
          <a:p>
            <a:r>
              <a:rPr lang="en-US" sz="2700" cap="small" spc="500" dirty="0" smtClean="0">
                <a:solidFill>
                  <a:srgbClr val="FFFFFF"/>
                </a:solidFill>
                <a:latin typeface="Calibri" pitchFamily="34" charset="0"/>
              </a:rPr>
              <a:t>Improved Phase Noise</a:t>
            </a:r>
            <a:endParaRPr lang="en-US" sz="2700" b="1" cap="small" spc="500" dirty="0">
              <a:solidFill>
                <a:srgbClr val="0099CC">
                  <a:lumMod val="50000"/>
                </a:srgbClr>
              </a:solidFill>
              <a:latin typeface="Calibri" pitchFamily="34" charset="0"/>
            </a:endParaRPr>
          </a:p>
        </p:txBody>
      </p:sp>
      <p:sp>
        <p:nvSpPr>
          <p:cNvPr id="21" name="Slide Number Placeholder 1"/>
          <p:cNvSpPr>
            <a:spLocks noGrp="1"/>
          </p:cNvSpPr>
          <p:nvPr>
            <p:ph type="sldNum" sz="quarter" idx="4294967295"/>
          </p:nvPr>
        </p:nvSpPr>
        <p:spPr>
          <a:xfrm>
            <a:off x="147638" y="6629400"/>
            <a:ext cx="614362" cy="152400"/>
          </a:xfrm>
          <a:prstGeom prst="rect">
            <a:avLst/>
          </a:prstGeom>
        </p:spPr>
        <p:txBody>
          <a:bodyPr/>
          <a:lstStyle/>
          <a:p>
            <a:pPr>
              <a:defRPr/>
            </a:pPr>
            <a:r>
              <a:rPr lang="en-US" dirty="0" smtClean="0"/>
              <a:t>Page </a:t>
            </a:r>
            <a:fld id="{3EAE490C-CE03-4F3A-9A03-A92ACB77D3B7}" type="slidenum">
              <a:rPr lang="en-US" smtClean="0"/>
              <a:pPr>
                <a:defRPr/>
              </a:pPr>
              <a:t>9</a:t>
            </a:fld>
            <a:endParaRPr lang="en-US" dirty="0"/>
          </a:p>
        </p:txBody>
      </p:sp>
      <p:sp>
        <p:nvSpPr>
          <p:cNvPr id="26" name="Content Placeholder 2"/>
          <p:cNvSpPr txBox="1">
            <a:spLocks/>
          </p:cNvSpPr>
          <p:nvPr/>
        </p:nvSpPr>
        <p:spPr>
          <a:xfrm>
            <a:off x="4552950" y="895872"/>
            <a:ext cx="3884706" cy="2099846"/>
          </a:xfrm>
          <a:prstGeom prst="rect">
            <a:avLst/>
          </a:prstGeom>
        </p:spPr>
        <p:style>
          <a:lnRef idx="1">
            <a:schemeClr val="accent3"/>
          </a:lnRef>
          <a:fillRef idx="2">
            <a:schemeClr val="accent3"/>
          </a:fillRef>
          <a:effectRef idx="1">
            <a:schemeClr val="accent3"/>
          </a:effectRef>
          <a:fontRef idx="minor">
            <a:schemeClr val="dk1"/>
          </a:fontRef>
        </p:style>
        <p:txBody>
          <a:bodyPr/>
          <a:lstStyle/>
          <a:p>
            <a:pPr marL="342900" marR="0" lvl="0" indent="-342900" algn="l" defTabSz="914400" rtl="0" eaLnBrk="0" fontAlgn="base" latinLnBrk="0" hangingPunct="0">
              <a:lnSpc>
                <a:spcPct val="100000"/>
              </a:lnSpc>
              <a:spcBef>
                <a:spcPct val="0"/>
              </a:spcBef>
              <a:spcAft>
                <a:spcPts val="600"/>
              </a:spcAft>
              <a:buClrTx/>
              <a:buSzTx/>
              <a:buFont typeface="Arial" charset="0"/>
              <a:buNone/>
              <a:tabLst/>
              <a:defRPr/>
            </a:pPr>
            <a:r>
              <a:rPr kumimoji="0" lang="ru-RU" sz="1900" b="1" i="0" u="none" strike="noStrike" kern="0" cap="none" spc="0" normalizeH="0" baseline="0" noProof="0" dirty="0" smtClean="0">
                <a:ln>
                  <a:noFill/>
                </a:ln>
                <a:solidFill>
                  <a:srgbClr val="FFC000"/>
                </a:solidFill>
                <a:effectLst/>
                <a:uLnTx/>
                <a:uFillTx/>
                <a:latin typeface="Arial" pitchFamily="34" charset="0"/>
                <a:cs typeface="Arial" pitchFamily="34" charset="0"/>
              </a:rPr>
              <a:t>Отличный</a:t>
            </a:r>
            <a:r>
              <a:rPr kumimoji="0" lang="ru-RU" sz="1900" b="1" i="0" u="none" strike="noStrike" kern="0" cap="none" spc="0" normalizeH="0" noProof="0" dirty="0" smtClean="0">
                <a:ln>
                  <a:noFill/>
                </a:ln>
                <a:solidFill>
                  <a:srgbClr val="FFC000"/>
                </a:solidFill>
                <a:effectLst/>
                <a:uLnTx/>
                <a:uFillTx/>
                <a:latin typeface="Arial" pitchFamily="34" charset="0"/>
                <a:cs typeface="Arial" pitchFamily="34" charset="0"/>
              </a:rPr>
              <a:t> показатель в экономичном сегменте</a:t>
            </a:r>
            <a:endParaRPr kumimoji="0" lang="en-US" sz="1900" b="1" i="0" u="none" strike="noStrike" kern="0" cap="none" spc="0" normalizeH="0" baseline="0" noProof="0" dirty="0" smtClean="0">
              <a:ln>
                <a:noFill/>
              </a:ln>
              <a:solidFill>
                <a:srgbClr val="FFC000"/>
              </a:solidFill>
              <a:effectLst/>
              <a:uLnTx/>
              <a:uFillTx/>
              <a:latin typeface="Arial" pitchFamily="34" charset="0"/>
              <a:cs typeface="Arial" pitchFamily="34" charset="0"/>
            </a:endParaRP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ru-RU" sz="1400" b="0" i="0" u="none" strike="noStrike" kern="0" cap="none" spc="0" normalizeH="0" baseline="0" noProof="0" dirty="0" smtClean="0">
                <a:ln>
                  <a:noFill/>
                </a:ln>
                <a:effectLst/>
                <a:uLnTx/>
                <a:uFillTx/>
                <a:latin typeface="Arial" pitchFamily="34" charset="0"/>
                <a:cs typeface="Arial" pitchFamily="34" charset="0"/>
              </a:rPr>
              <a:t>Улучшенный фазовый шум</a:t>
            </a:r>
            <a:endParaRPr kumimoji="0" lang="en-US" sz="1400" b="0" i="0" u="none" strike="noStrike" kern="0" cap="none" spc="0" normalizeH="0" baseline="0" noProof="0" dirty="0" smtClean="0">
              <a:ln>
                <a:noFill/>
              </a:ln>
              <a:effectLst/>
              <a:uLnTx/>
              <a:uFillTx/>
              <a:latin typeface="Arial" pitchFamily="34" charset="0"/>
              <a:cs typeface="Arial" pitchFamily="34" charset="0"/>
            </a:endParaRPr>
          </a:p>
          <a:p>
            <a:pPr marL="233363" lvl="0" indent="-233363" eaLnBrk="0" fontAlgn="base" hangingPunct="0">
              <a:spcBef>
                <a:spcPct val="0"/>
              </a:spcBef>
              <a:spcAft>
                <a:spcPts val="600"/>
              </a:spcAft>
              <a:buFont typeface="Arial" pitchFamily="34" charset="0"/>
              <a:buChar char="•"/>
              <a:defRPr/>
            </a:pPr>
            <a:r>
              <a:rPr lang="ru-RU" sz="1400" kern="0" dirty="0" smtClean="0">
                <a:latin typeface="Arial" pitchFamily="34" charset="0"/>
                <a:cs typeface="Arial" pitchFamily="34" charset="0"/>
              </a:rPr>
              <a:t>фазовый шум </a:t>
            </a:r>
            <a:r>
              <a:rPr lang="en-US" sz="1400" kern="0" dirty="0" err="1">
                <a:latin typeface="Arial" pitchFamily="34" charset="0"/>
                <a:cs typeface="Arial" pitchFamily="34" charset="0"/>
              </a:rPr>
              <a:t>mmW</a:t>
            </a:r>
            <a:r>
              <a:rPr lang="en-US" sz="1400" kern="0" dirty="0">
                <a:latin typeface="Arial" pitchFamily="34" charset="0"/>
                <a:cs typeface="Arial" pitchFamily="34" charset="0"/>
              </a:rPr>
              <a:t> EXA </a:t>
            </a:r>
            <a:r>
              <a:rPr lang="ru-RU" sz="1400" kern="0" dirty="0" smtClean="0">
                <a:latin typeface="Arial" pitchFamily="34" charset="0"/>
                <a:cs typeface="Arial" pitchFamily="34" charset="0"/>
              </a:rPr>
              <a:t>аналогичен </a:t>
            </a:r>
            <a:r>
              <a:rPr lang="en-US" sz="1400" kern="0" dirty="0" smtClean="0">
                <a:latin typeface="Arial" pitchFamily="34" charset="0"/>
                <a:cs typeface="Arial" pitchFamily="34" charset="0"/>
              </a:rPr>
              <a:t>MXA</a:t>
            </a: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ru-RU" sz="1400" b="0" i="0" u="none" strike="noStrike" kern="0" cap="none" spc="0" normalizeH="0" baseline="0" noProof="0" dirty="0" smtClean="0">
                <a:ln>
                  <a:noFill/>
                </a:ln>
                <a:effectLst/>
                <a:uLnTx/>
                <a:uFillTx/>
                <a:latin typeface="Arial" pitchFamily="34" charset="0"/>
                <a:cs typeface="Arial" pitchFamily="34" charset="0"/>
              </a:rPr>
              <a:t>Позволяет увеличить разрешение радаров</a:t>
            </a:r>
            <a:endParaRPr kumimoji="0" lang="en-US" sz="1400" b="0" i="0" u="none" strike="noStrike" kern="0" cap="none" spc="0" normalizeH="0" baseline="0" noProof="0" dirty="0" smtClean="0">
              <a:ln>
                <a:noFill/>
              </a:ln>
              <a:effectLst/>
              <a:uLnTx/>
              <a:uFillTx/>
              <a:latin typeface="Arial" pitchFamily="34" charset="0"/>
              <a:cs typeface="Arial" pitchFamily="34" charset="0"/>
            </a:endParaRPr>
          </a:p>
        </p:txBody>
      </p:sp>
      <p:sp>
        <p:nvSpPr>
          <p:cNvPr id="2" name="Rectangle 1"/>
          <p:cNvSpPr/>
          <p:nvPr/>
        </p:nvSpPr>
        <p:spPr bwMode="auto">
          <a:xfrm>
            <a:off x="609600" y="3188821"/>
            <a:ext cx="2006601" cy="180206"/>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66430828"/>
              </p:ext>
            </p:extLst>
          </p:nvPr>
        </p:nvGraphicFramePr>
        <p:xfrm>
          <a:off x="4726894" y="3499574"/>
          <a:ext cx="4103177" cy="1925320"/>
        </p:xfrm>
        <a:graphic>
          <a:graphicData uri="http://schemas.openxmlformats.org/drawingml/2006/table">
            <a:tbl>
              <a:tblPr firstRow="1" bandRow="1">
                <a:tableStyleId>{5C22544A-7EE6-4342-B048-85BDC9FD1C3A}</a:tableStyleId>
              </a:tblPr>
              <a:tblGrid>
                <a:gridCol w="771726"/>
                <a:gridCol w="1065731"/>
                <a:gridCol w="1132861"/>
                <a:gridCol w="1132859"/>
              </a:tblGrid>
              <a:tr h="370840">
                <a:tc>
                  <a:txBody>
                    <a:bodyPr/>
                    <a:lstStyle/>
                    <a:p>
                      <a:pPr algn="ctr"/>
                      <a:r>
                        <a:rPr lang="en-US" sz="1400" dirty="0" smtClean="0"/>
                        <a:t>Carrier</a:t>
                      </a:r>
                      <a:endParaRPr lang="en-US" sz="1400" dirty="0"/>
                    </a:p>
                  </a:txBody>
                  <a:tcPr/>
                </a:tc>
                <a:tc>
                  <a:txBody>
                    <a:bodyPr/>
                    <a:lstStyle/>
                    <a:p>
                      <a:pPr algn="ctr"/>
                      <a:r>
                        <a:rPr lang="en-US" sz="1400" dirty="0" smtClean="0"/>
                        <a:t>EXA 26</a:t>
                      </a:r>
                      <a:endParaRPr lang="en-US" sz="1400" dirty="0"/>
                    </a:p>
                  </a:txBody>
                  <a:tcPr/>
                </a:tc>
                <a:tc>
                  <a:txBody>
                    <a:bodyPr/>
                    <a:lstStyle/>
                    <a:p>
                      <a:pPr algn="ctr"/>
                      <a:r>
                        <a:rPr lang="en-US" sz="1400" dirty="0" err="1" smtClean="0"/>
                        <a:t>mmW</a:t>
                      </a:r>
                      <a:r>
                        <a:rPr lang="en-US" sz="1400" dirty="0" smtClean="0"/>
                        <a:t> EXA</a:t>
                      </a:r>
                      <a:endParaRPr lang="en-US" sz="1400" dirty="0"/>
                    </a:p>
                  </a:txBody>
                  <a:tcPr/>
                </a:tc>
                <a:tc>
                  <a:txBody>
                    <a:bodyPr/>
                    <a:lstStyle/>
                    <a:p>
                      <a:pPr algn="ctr"/>
                      <a:r>
                        <a:rPr lang="en-US" sz="1400" dirty="0" smtClean="0"/>
                        <a:t>MXA</a:t>
                      </a:r>
                      <a:r>
                        <a:rPr lang="en-US" sz="1400" baseline="0" dirty="0" smtClean="0"/>
                        <a:t> 26</a:t>
                      </a:r>
                      <a:endParaRPr lang="en-US" sz="1400" dirty="0"/>
                    </a:p>
                  </a:txBody>
                  <a:tcPr/>
                </a:tc>
              </a:tr>
              <a:tr h="370840">
                <a:tc>
                  <a:txBody>
                    <a:bodyPr/>
                    <a:lstStyle/>
                    <a:p>
                      <a:pPr algn="ctr"/>
                      <a:r>
                        <a:rPr lang="en-US" sz="1400" dirty="0" smtClean="0"/>
                        <a:t>1 GHz</a:t>
                      </a:r>
                      <a:endParaRPr lang="en-US" sz="1400" dirty="0"/>
                    </a:p>
                  </a:txBody>
                  <a:tcPr/>
                </a:tc>
                <a:tc>
                  <a:txBody>
                    <a:bodyPr/>
                    <a:lstStyle/>
                    <a:p>
                      <a:pPr algn="ctr"/>
                      <a:r>
                        <a:rPr lang="en-US" sz="1400" dirty="0" smtClean="0"/>
                        <a:t>-102 </a:t>
                      </a:r>
                      <a:r>
                        <a:rPr lang="en-US" sz="1400" dirty="0" err="1" smtClean="0"/>
                        <a:t>dBc</a:t>
                      </a:r>
                      <a:r>
                        <a:rPr lang="en-US" sz="1400" dirty="0" smtClean="0"/>
                        <a:t>/Hz</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6666FF"/>
                          </a:solidFill>
                        </a:rPr>
                        <a:t>-106 </a:t>
                      </a:r>
                      <a:r>
                        <a:rPr lang="en-US" sz="1400" b="1" dirty="0" err="1" smtClean="0">
                          <a:solidFill>
                            <a:srgbClr val="6666FF"/>
                          </a:solidFill>
                        </a:rPr>
                        <a:t>dBc</a:t>
                      </a:r>
                      <a:r>
                        <a:rPr lang="en-US" sz="1400" b="1" dirty="0" smtClean="0">
                          <a:solidFill>
                            <a:srgbClr val="6666FF"/>
                          </a:solidFill>
                        </a:rPr>
                        <a:t>/Hz</a:t>
                      </a:r>
                    </a:p>
                  </a:txBody>
                  <a:tcPr>
                    <a:solidFill>
                      <a:srgbClr val="AAD4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-106 </a:t>
                      </a:r>
                      <a:r>
                        <a:rPr lang="en-US" sz="1400" dirty="0" err="1" smtClean="0"/>
                        <a:t>dBc</a:t>
                      </a:r>
                      <a:r>
                        <a:rPr lang="en-US" sz="1400" dirty="0" smtClean="0"/>
                        <a:t>/Hz</a:t>
                      </a:r>
                    </a:p>
                  </a:txBody>
                  <a:tcPr/>
                </a:tc>
              </a:tr>
              <a:tr h="370840">
                <a:tc>
                  <a:txBody>
                    <a:bodyPr/>
                    <a:lstStyle/>
                    <a:p>
                      <a:pPr algn="ctr"/>
                      <a:r>
                        <a:rPr lang="en-US" sz="1400" dirty="0" smtClean="0"/>
                        <a:t>12 GHz</a:t>
                      </a:r>
                      <a:endParaRPr lang="en-US" sz="1400" dirty="0"/>
                    </a:p>
                  </a:txBody>
                  <a:tcPr/>
                </a:tc>
                <a:tc>
                  <a:txBody>
                    <a:bodyPr/>
                    <a:lstStyle/>
                    <a:p>
                      <a:pPr algn="ctr"/>
                      <a:r>
                        <a:rPr lang="en-US" sz="1400" dirty="0" smtClean="0"/>
                        <a:t>-96 </a:t>
                      </a:r>
                      <a:r>
                        <a:rPr lang="en-US" sz="1400" dirty="0" err="1" smtClean="0"/>
                        <a:t>dBc</a:t>
                      </a:r>
                      <a:r>
                        <a:rPr lang="en-US" sz="1400" dirty="0" smtClean="0"/>
                        <a:t>/Hz</a:t>
                      </a:r>
                    </a:p>
                  </a:txBody>
                  <a:tcPr/>
                </a:tc>
                <a:tc>
                  <a:txBody>
                    <a:bodyPr/>
                    <a:lstStyle/>
                    <a:p>
                      <a:pPr algn="ctr"/>
                      <a:r>
                        <a:rPr lang="en-US" sz="1400" b="1" dirty="0" smtClean="0">
                          <a:solidFill>
                            <a:srgbClr val="6666FF"/>
                          </a:solidFill>
                        </a:rPr>
                        <a:t>-100 </a:t>
                      </a:r>
                      <a:r>
                        <a:rPr lang="en-US" sz="1400" b="1" dirty="0" err="1" smtClean="0">
                          <a:solidFill>
                            <a:srgbClr val="6666FF"/>
                          </a:solidFill>
                        </a:rPr>
                        <a:t>dBc</a:t>
                      </a:r>
                      <a:r>
                        <a:rPr lang="en-US" sz="1400" b="1" dirty="0" smtClean="0">
                          <a:solidFill>
                            <a:srgbClr val="6666FF"/>
                          </a:solidFill>
                        </a:rPr>
                        <a:t>/Hz</a:t>
                      </a:r>
                      <a:endParaRPr lang="en-US" sz="1400" b="1" dirty="0">
                        <a:solidFill>
                          <a:srgbClr val="6666FF"/>
                        </a:solidFill>
                      </a:endParaRPr>
                    </a:p>
                  </a:txBody>
                  <a:tcPr>
                    <a:solidFill>
                      <a:srgbClr val="DEF8E4"/>
                    </a:solidFill>
                  </a:tcPr>
                </a:tc>
                <a:tc>
                  <a:txBody>
                    <a:bodyPr/>
                    <a:lstStyle/>
                    <a:p>
                      <a:pPr algn="ctr"/>
                      <a:r>
                        <a:rPr lang="en-US" sz="1400" dirty="0" smtClean="0"/>
                        <a:t>-100 </a:t>
                      </a:r>
                      <a:r>
                        <a:rPr lang="en-US" sz="1400" dirty="0" err="1" smtClean="0"/>
                        <a:t>dBc</a:t>
                      </a:r>
                      <a:r>
                        <a:rPr lang="en-US" sz="1400" dirty="0" smtClean="0"/>
                        <a:t>/Hz</a:t>
                      </a:r>
                      <a:endParaRPr lang="en-US" sz="1400" dirty="0"/>
                    </a:p>
                  </a:txBody>
                  <a:tcPr/>
                </a:tc>
              </a:tr>
              <a:tr h="370840">
                <a:tc>
                  <a:txBody>
                    <a:bodyPr/>
                    <a:lstStyle/>
                    <a:p>
                      <a:pPr algn="ctr"/>
                      <a:r>
                        <a:rPr lang="en-US" sz="1400" dirty="0" smtClean="0"/>
                        <a:t>44 GHz</a:t>
                      </a:r>
                      <a:endParaRPr lang="en-US" sz="1400" dirty="0"/>
                    </a:p>
                  </a:txBody>
                  <a:tcPr/>
                </a:tc>
                <a:tc>
                  <a:txBody>
                    <a:bodyPr/>
                    <a:lstStyle/>
                    <a:p>
                      <a:pPr algn="ctr"/>
                      <a:r>
                        <a:rPr lang="en-US" sz="1400" dirty="0" smtClean="0"/>
                        <a:t>-</a:t>
                      </a:r>
                      <a:endParaRPr lang="en-US" sz="1400" dirty="0"/>
                    </a:p>
                  </a:txBody>
                  <a:tcPr/>
                </a:tc>
                <a:tc>
                  <a:txBody>
                    <a:bodyPr/>
                    <a:lstStyle/>
                    <a:p>
                      <a:pPr algn="ctr"/>
                      <a:r>
                        <a:rPr lang="en-US" sz="1400" b="1" dirty="0" smtClean="0">
                          <a:solidFill>
                            <a:srgbClr val="6666FF"/>
                          </a:solidFill>
                        </a:rPr>
                        <a:t>-87</a:t>
                      </a:r>
                      <a:r>
                        <a:rPr lang="en-US" sz="1400" b="1" baseline="0" dirty="0" smtClean="0">
                          <a:solidFill>
                            <a:srgbClr val="6666FF"/>
                          </a:solidFill>
                        </a:rPr>
                        <a:t> </a:t>
                      </a:r>
                      <a:r>
                        <a:rPr lang="en-US" sz="1400" b="1" dirty="0" err="1" smtClean="0">
                          <a:solidFill>
                            <a:srgbClr val="6666FF"/>
                          </a:solidFill>
                        </a:rPr>
                        <a:t>dBc</a:t>
                      </a:r>
                      <a:r>
                        <a:rPr lang="en-US" sz="1400" b="1" dirty="0" smtClean="0">
                          <a:solidFill>
                            <a:srgbClr val="6666FF"/>
                          </a:solidFill>
                        </a:rPr>
                        <a:t>/Hz*</a:t>
                      </a:r>
                      <a:endParaRPr lang="en-US" sz="1400" b="1" dirty="0">
                        <a:solidFill>
                          <a:srgbClr val="6666FF"/>
                        </a:solidFill>
                      </a:endParaRPr>
                    </a:p>
                  </a:txBody>
                  <a:tcPr>
                    <a:solidFill>
                      <a:srgbClr val="AAD4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a:t>
                      </a:r>
                    </a:p>
                  </a:txBody>
                  <a:tcPr/>
                </a:tc>
              </a:tr>
            </a:tbl>
          </a:graphicData>
        </a:graphic>
      </p:graphicFrame>
      <p:sp>
        <p:nvSpPr>
          <p:cNvPr id="5" name="Rectangle 4"/>
          <p:cNvSpPr/>
          <p:nvPr/>
        </p:nvSpPr>
        <p:spPr>
          <a:xfrm>
            <a:off x="4726892" y="3166646"/>
            <a:ext cx="3911648" cy="338554"/>
          </a:xfrm>
          <a:prstGeom prst="rect">
            <a:avLst/>
          </a:prstGeom>
        </p:spPr>
        <p:txBody>
          <a:bodyPr wrap="none">
            <a:spAutoFit/>
          </a:bodyPr>
          <a:lstStyle/>
          <a:p>
            <a:pPr marL="342900" lvl="0" indent="-342900" eaLnBrk="0" hangingPunct="0">
              <a:spcAft>
                <a:spcPts val="600"/>
              </a:spcAft>
              <a:defRPr/>
            </a:pPr>
            <a:r>
              <a:rPr lang="en-US" sz="1600" b="1" kern="0" dirty="0" smtClean="0">
                <a:solidFill>
                  <a:srgbClr val="FFC000"/>
                </a:solidFill>
                <a:latin typeface="Arial" pitchFamily="34" charset="0"/>
                <a:cs typeface="Arial" pitchFamily="34" charset="0"/>
              </a:rPr>
              <a:t>Typical </a:t>
            </a:r>
            <a:r>
              <a:rPr lang="en-US" sz="1600" b="1" kern="0" dirty="0" smtClean="0">
                <a:solidFill>
                  <a:srgbClr val="FFC000"/>
                </a:solidFill>
                <a:latin typeface="Arial" pitchFamily="34" charset="0"/>
                <a:cs typeface="Arial" pitchFamily="34" charset="0"/>
                <a:sym typeface="Symbol"/>
              </a:rPr>
              <a:t>phase noise (@ 10 kHz offset) </a:t>
            </a:r>
            <a:endParaRPr lang="en-US" sz="1600" b="1" kern="0" dirty="0">
              <a:solidFill>
                <a:srgbClr val="FFC000"/>
              </a:solidFill>
              <a:latin typeface="Arial" pitchFamily="34" charset="0"/>
              <a:cs typeface="Arial" pitchFamily="34" charset="0"/>
            </a:endParaRPr>
          </a:p>
        </p:txBody>
      </p:sp>
      <p:pic>
        <p:nvPicPr>
          <p:cNvPr id="819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0983" y="3483605"/>
            <a:ext cx="3429239" cy="2558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bwMode="auto">
          <a:xfrm>
            <a:off x="1490132" y="5236205"/>
            <a:ext cx="2006601" cy="180206"/>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TextBox 6"/>
          <p:cNvSpPr txBox="1"/>
          <p:nvPr/>
        </p:nvSpPr>
        <p:spPr>
          <a:xfrm>
            <a:off x="7467599" y="5523093"/>
            <a:ext cx="1450975" cy="261610"/>
          </a:xfrm>
          <a:prstGeom prst="rect">
            <a:avLst/>
          </a:prstGeom>
          <a:noFill/>
        </p:spPr>
        <p:txBody>
          <a:bodyPr wrap="square" rtlCol="0">
            <a:spAutoFit/>
          </a:bodyPr>
          <a:lstStyle/>
          <a:p>
            <a:r>
              <a:rPr lang="en-US" sz="1050" dirty="0" smtClean="0"/>
              <a:t>*: Measured result</a:t>
            </a:r>
            <a:endParaRPr lang="en-US" sz="1050" dirty="0"/>
          </a:p>
        </p:txBody>
      </p:sp>
      <p:sp>
        <p:nvSpPr>
          <p:cNvPr id="8" name="Rounded Rectangular Callout 7"/>
          <p:cNvSpPr/>
          <p:nvPr/>
        </p:nvSpPr>
        <p:spPr bwMode="auto">
          <a:xfrm>
            <a:off x="1095530" y="895872"/>
            <a:ext cx="2133600" cy="560916"/>
          </a:xfrm>
          <a:prstGeom prst="wedgeRoundRectCallout">
            <a:avLst>
              <a:gd name="adj1" fmla="val 10355"/>
              <a:gd name="adj2" fmla="val 379074"/>
              <a:gd name="adj3" fmla="val 16667"/>
            </a:avLst>
          </a:prstGeom>
          <a:noFill/>
          <a:ln w="254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TextBox 8"/>
          <p:cNvSpPr txBox="1"/>
          <p:nvPr/>
        </p:nvSpPr>
        <p:spPr>
          <a:xfrm>
            <a:off x="1170983" y="895872"/>
            <a:ext cx="1982694" cy="584775"/>
          </a:xfrm>
          <a:prstGeom prst="rect">
            <a:avLst/>
          </a:prstGeom>
          <a:noFill/>
        </p:spPr>
        <p:txBody>
          <a:bodyPr wrap="square" rtlCol="0">
            <a:spAutoFit/>
          </a:bodyPr>
          <a:lstStyle/>
          <a:p>
            <a:pPr algn="ctr"/>
            <a:r>
              <a:rPr lang="en-US" sz="1600" dirty="0" smtClean="0"/>
              <a:t>-107 </a:t>
            </a:r>
            <a:r>
              <a:rPr lang="en-US" sz="1600" dirty="0" err="1" smtClean="0"/>
              <a:t>dBc</a:t>
            </a:r>
            <a:r>
              <a:rPr lang="en-US" sz="1600" dirty="0" smtClean="0"/>
              <a:t>/Hz @ 1 GHz (10 kHz offset)</a:t>
            </a:r>
            <a:endParaRPr lang="en-US" sz="1600" dirty="0"/>
          </a:p>
        </p:txBody>
      </p:sp>
      <p:sp>
        <p:nvSpPr>
          <p:cNvPr id="20" name="Rounded Rectangular Callout 19"/>
          <p:cNvSpPr/>
          <p:nvPr/>
        </p:nvSpPr>
        <p:spPr bwMode="auto">
          <a:xfrm>
            <a:off x="4954595" y="5621381"/>
            <a:ext cx="2133600" cy="617292"/>
          </a:xfrm>
          <a:prstGeom prst="wedgeRoundRectCallout">
            <a:avLst>
              <a:gd name="adj1" fmla="val -134080"/>
              <a:gd name="adj2" fmla="val -97774"/>
              <a:gd name="adj3" fmla="val 16667"/>
            </a:avLst>
          </a:prstGeom>
          <a:noFill/>
          <a:ln w="254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TextBox 21"/>
          <p:cNvSpPr txBox="1"/>
          <p:nvPr/>
        </p:nvSpPr>
        <p:spPr>
          <a:xfrm>
            <a:off x="4998878" y="5653898"/>
            <a:ext cx="1982694" cy="584775"/>
          </a:xfrm>
          <a:prstGeom prst="rect">
            <a:avLst/>
          </a:prstGeom>
          <a:noFill/>
        </p:spPr>
        <p:txBody>
          <a:bodyPr wrap="square" rtlCol="0">
            <a:spAutoFit/>
          </a:bodyPr>
          <a:lstStyle/>
          <a:p>
            <a:pPr algn="ctr"/>
            <a:r>
              <a:rPr lang="en-US" sz="1600" dirty="0" smtClean="0"/>
              <a:t>-87 </a:t>
            </a:r>
            <a:r>
              <a:rPr lang="en-US" sz="1600" dirty="0" err="1" smtClean="0"/>
              <a:t>dBc</a:t>
            </a:r>
            <a:r>
              <a:rPr lang="en-US" sz="1600" dirty="0" smtClean="0"/>
              <a:t>/Hz @ 44 GHz (10 kHz offset)</a:t>
            </a:r>
            <a:endParaRPr lang="en-US" sz="1600" dirty="0"/>
          </a:p>
        </p:txBody>
      </p:sp>
      <p:sp>
        <p:nvSpPr>
          <p:cNvPr id="17" name="Title 1"/>
          <p:cNvSpPr txBox="1">
            <a:spLocks/>
          </p:cNvSpPr>
          <p:nvPr/>
        </p:nvSpPr>
        <p:spPr>
          <a:xfrm>
            <a:off x="227013" y="227013"/>
            <a:ext cx="8691562" cy="992187"/>
          </a:xfrm>
          <a:prstGeom prst="rect">
            <a:avLst/>
          </a:prstGeom>
        </p:spPr>
        <p:txBody>
          <a:bodyPr/>
          <a:lstStyle>
            <a:lvl1pPr algn="l" rtl="0" eaLnBrk="0" fontAlgn="base" hangingPunct="0">
              <a:spcBef>
                <a:spcPct val="0"/>
              </a:spcBef>
              <a:spcAft>
                <a:spcPct val="10000"/>
              </a:spcAft>
              <a:defRPr sz="2800" b="1">
                <a:solidFill>
                  <a:schemeClr val="tx2"/>
                </a:solidFill>
                <a:latin typeface="+mj-lt"/>
                <a:ea typeface="+mj-ea"/>
                <a:cs typeface="+mj-cs"/>
              </a:defRPr>
            </a:lvl1pPr>
            <a:lvl2pPr algn="l" rtl="0" eaLnBrk="0" fontAlgn="base" hangingPunct="0">
              <a:spcBef>
                <a:spcPct val="0"/>
              </a:spcBef>
              <a:spcAft>
                <a:spcPct val="10000"/>
              </a:spcAft>
              <a:defRPr sz="2800" b="1">
                <a:solidFill>
                  <a:schemeClr val="tx2"/>
                </a:solidFill>
                <a:latin typeface="Arial" charset="0"/>
              </a:defRPr>
            </a:lvl2pPr>
            <a:lvl3pPr algn="l" rtl="0" eaLnBrk="0" fontAlgn="base" hangingPunct="0">
              <a:spcBef>
                <a:spcPct val="0"/>
              </a:spcBef>
              <a:spcAft>
                <a:spcPct val="10000"/>
              </a:spcAft>
              <a:defRPr sz="2800" b="1">
                <a:solidFill>
                  <a:schemeClr val="tx2"/>
                </a:solidFill>
                <a:latin typeface="Arial" charset="0"/>
              </a:defRPr>
            </a:lvl3pPr>
            <a:lvl4pPr algn="l" rtl="0" eaLnBrk="0" fontAlgn="base" hangingPunct="0">
              <a:spcBef>
                <a:spcPct val="0"/>
              </a:spcBef>
              <a:spcAft>
                <a:spcPct val="10000"/>
              </a:spcAft>
              <a:defRPr sz="2800" b="1">
                <a:solidFill>
                  <a:schemeClr val="tx2"/>
                </a:solidFill>
                <a:latin typeface="Arial" charset="0"/>
              </a:defRPr>
            </a:lvl4pPr>
            <a:lvl5pPr algn="l" rtl="0" eaLnBrk="0" fontAlgn="base" hangingPunct="0">
              <a:spcBef>
                <a:spcPct val="0"/>
              </a:spcBef>
              <a:spcAft>
                <a:spcPct val="10000"/>
              </a:spcAft>
              <a:defRPr sz="2800" b="1">
                <a:solidFill>
                  <a:schemeClr val="tx2"/>
                </a:solidFill>
                <a:latin typeface="Arial" charset="0"/>
              </a:defRPr>
            </a:lvl5pPr>
            <a:lvl6pPr marL="457200" algn="l" rtl="0" eaLnBrk="0" fontAlgn="base" hangingPunct="0">
              <a:spcBef>
                <a:spcPct val="0"/>
              </a:spcBef>
              <a:spcAft>
                <a:spcPct val="10000"/>
              </a:spcAft>
              <a:defRPr sz="2800" b="1">
                <a:solidFill>
                  <a:schemeClr val="tx2"/>
                </a:solidFill>
                <a:latin typeface="Arial" charset="0"/>
              </a:defRPr>
            </a:lvl6pPr>
            <a:lvl7pPr marL="914400" algn="l" rtl="0" eaLnBrk="0" fontAlgn="base" hangingPunct="0">
              <a:spcBef>
                <a:spcPct val="0"/>
              </a:spcBef>
              <a:spcAft>
                <a:spcPct val="10000"/>
              </a:spcAft>
              <a:defRPr sz="2800" b="1">
                <a:solidFill>
                  <a:schemeClr val="tx2"/>
                </a:solidFill>
                <a:latin typeface="Arial" charset="0"/>
              </a:defRPr>
            </a:lvl7pPr>
            <a:lvl8pPr marL="1371600" algn="l" rtl="0" eaLnBrk="0" fontAlgn="base" hangingPunct="0">
              <a:spcBef>
                <a:spcPct val="0"/>
              </a:spcBef>
              <a:spcAft>
                <a:spcPct val="10000"/>
              </a:spcAft>
              <a:defRPr sz="2800" b="1">
                <a:solidFill>
                  <a:schemeClr val="tx2"/>
                </a:solidFill>
                <a:latin typeface="Arial" charset="0"/>
              </a:defRPr>
            </a:lvl8pPr>
            <a:lvl9pPr marL="1828800" algn="l" rtl="0" eaLnBrk="0" fontAlgn="base" hangingPunct="0">
              <a:spcBef>
                <a:spcPct val="0"/>
              </a:spcBef>
              <a:spcAft>
                <a:spcPct val="10000"/>
              </a:spcAft>
              <a:defRPr sz="2800" b="1">
                <a:solidFill>
                  <a:schemeClr val="tx2"/>
                </a:solidFill>
                <a:latin typeface="Arial" charset="0"/>
              </a:defRPr>
            </a:lvl9pPr>
          </a:lstStyle>
          <a:p>
            <a:r>
              <a:rPr lang="ru-RU" dirty="0" smtClean="0">
                <a:solidFill>
                  <a:schemeClr val="accent1"/>
                </a:solidFill>
              </a:rPr>
              <a:t>Улучшенный фазовый шум</a:t>
            </a:r>
            <a:endParaRPr lang="en-US" dirty="0">
              <a:solidFill>
                <a:schemeClr val="accent1"/>
              </a:solidFill>
            </a:endParaRPr>
          </a:p>
        </p:txBody>
      </p:sp>
    </p:spTree>
    <p:extLst>
      <p:ext uri="{BB962C8B-B14F-4D97-AF65-F5344CB8AC3E}">
        <p14:creationId xmlns:p14="http://schemas.microsoft.com/office/powerpoint/2010/main" val="3700299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AGILENT PPT 2007">
  <a:themeElements>
    <a:clrScheme name="AGILENT COLORS 2">
      <a:dk1>
        <a:srgbClr val="000000"/>
      </a:dk1>
      <a:lt1>
        <a:srgbClr val="FFFFFF"/>
      </a:lt1>
      <a:dk2>
        <a:srgbClr val="000000"/>
      </a:dk2>
      <a:lt2>
        <a:srgbClr val="FFFFFF"/>
      </a:lt2>
      <a:accent1>
        <a:srgbClr val="0099CC"/>
      </a:accent1>
      <a:accent2>
        <a:srgbClr val="FF9900"/>
      </a:accent2>
      <a:accent3>
        <a:srgbClr val="669933"/>
      </a:accent3>
      <a:accent4>
        <a:srgbClr val="FFCC00"/>
      </a:accent4>
      <a:accent5>
        <a:srgbClr val="003366"/>
      </a:accent5>
      <a:accent6>
        <a:srgbClr val="990000"/>
      </a:accent6>
      <a:hlink>
        <a:srgbClr val="0099CC"/>
      </a:hlink>
      <a:folHlink>
        <a:srgbClr val="990066"/>
      </a:folHlink>
    </a:clrScheme>
    <a:fontScheme name="AGILENT PPT &amp; OUTLOO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AGILENT PPT</Template>
  <TotalTime>2581</TotalTime>
  <Words>8837</Words>
  <Application>Microsoft Office PowerPoint</Application>
  <PresentationFormat>On-screen Show (4:3)</PresentationFormat>
  <Paragraphs>1628</Paragraphs>
  <Slides>73</Slides>
  <Notes>60</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AGILENT PPT 2007</vt:lpstr>
      <vt:lpstr>Анализаторы сигналов компании Agilent Technologies</vt:lpstr>
      <vt:lpstr>PowerPoint Presentation</vt:lpstr>
      <vt:lpstr>Наиболее развитый пользовательский интерфейс на русском языке!!!</vt:lpstr>
      <vt:lpstr>Параметры анализаторов платформы X</vt:lpstr>
      <vt:lpstr>ПЧ и Видео выходы EXA, MXA, PXA  </vt:lpstr>
      <vt:lpstr>Новые возможности EXA</vt:lpstr>
      <vt:lpstr>PowerPoint Presentation</vt:lpstr>
      <vt:lpstr>PowerPoint Presentation</vt:lpstr>
      <vt:lpstr>PowerPoint Presentation</vt:lpstr>
      <vt:lpstr>Сравнение EXA</vt:lpstr>
      <vt:lpstr>Представление новых моделей</vt:lpstr>
      <vt:lpstr>mm CXA Конфигурация и цены</vt:lpstr>
      <vt:lpstr>Улучшенный уровень шумов </vt:lpstr>
      <vt:lpstr>Сравнение анализаторов мм диапазона</vt:lpstr>
      <vt:lpstr>Более производительный CPU  на PXA, MXA и EXA</vt:lpstr>
      <vt:lpstr>Большое разнообразие многофункциональных измерительных приложений для анализаторов платформы Agilent X</vt:lpstr>
      <vt:lpstr>Многофункциональные измерительные приложения основного назначения платформы X </vt:lpstr>
      <vt:lpstr>Опция EMC - проведение измерений на электромагнитную совместимость</vt:lpstr>
      <vt:lpstr>Специализированное приложение для проведения измерений на ЭМС  N6141A/W6141A</vt:lpstr>
      <vt:lpstr>Специализированный измерительный ЭМС приёмник Agilent MXE N9038A </vt:lpstr>
      <vt:lpstr>MXE совершенствует тестирование на соответствие </vt:lpstr>
      <vt:lpstr>Полностью цифровой тракт ПЧ MXE &amp; X Уверенность в измерениях на всех уровнях</vt:lpstr>
      <vt:lpstr>Приёмник N9038A MXE EMI  </vt:lpstr>
      <vt:lpstr>Приложение для измерения на ЭМС N6141A </vt:lpstr>
      <vt:lpstr>Приёмники EMI и законченные системы</vt:lpstr>
      <vt:lpstr>Новые опции к существующим приложениям N9063A/W9063A-3FP: FM Stereo и RDS</vt:lpstr>
      <vt:lpstr>Измерительное приложение для  Multi-Standard Radio (MSR) : N9083A/W9083A</vt:lpstr>
      <vt:lpstr>Измерительное приложение для WLAN N9077A/W9077A – 2FP/3FP    </vt:lpstr>
      <vt:lpstr>PowerPoint Presentation</vt:lpstr>
      <vt:lpstr>PowerPoint Presentation</vt:lpstr>
      <vt:lpstr>PowerPoint Presentation</vt:lpstr>
      <vt:lpstr>PowerPoint Presentation</vt:lpstr>
      <vt:lpstr>PowerPoint Presentation</vt:lpstr>
      <vt:lpstr>Мульти-измерения – что это?</vt:lpstr>
      <vt:lpstr>Мульти-измерения – что это?</vt:lpstr>
      <vt:lpstr>Выбор типа     Вызова&amp;Выполнения    измерений</vt:lpstr>
      <vt:lpstr>Приложение для анализа радиоимпульсных сигналов  N9051A</vt:lpstr>
      <vt:lpstr>CXA/EXA/MXA/PXA Опция ESC  Управление внешним генератором  </vt:lpstr>
      <vt:lpstr>Опция ESC: Управление внешним генератором</vt:lpstr>
      <vt:lpstr>Свипирование с отстройкой</vt:lpstr>
      <vt:lpstr>Свипирование на гармониках </vt:lpstr>
      <vt:lpstr>Свипирование мощности</vt:lpstr>
      <vt:lpstr>PowerPoint Presentation</vt:lpstr>
      <vt:lpstr>Анализатор сигналов высшего класса Agilent PXA N9030A  </vt:lpstr>
      <vt:lpstr>Анализатор сигналов PXA  Качество для анализа сложнейших сигналов</vt:lpstr>
      <vt:lpstr>Noise Floor Extension – алгоритм уменьшения уровня собственных шумов</vt:lpstr>
      <vt:lpstr>Low Noise Path (LNP) – минимизация потерь в тракте</vt:lpstr>
      <vt:lpstr>PowerPoint Presentation</vt:lpstr>
      <vt:lpstr>PowerPoint Presentation</vt:lpstr>
      <vt:lpstr>PowerPoint Presentation</vt:lpstr>
      <vt:lpstr>PowerPoint Presentation</vt:lpstr>
      <vt:lpstr>Упрощённая блок-диаграмма PXA</vt:lpstr>
      <vt:lpstr>Уровень фазовых шумов PXA в сравнении с другими системами</vt:lpstr>
      <vt:lpstr>PowerPoint Presentation</vt:lpstr>
      <vt:lpstr>M1970V/W Волноводные гармонические смесители</vt:lpstr>
      <vt:lpstr>PowerPoint Presentation</vt:lpstr>
      <vt:lpstr>PowerPoint Presentation</vt:lpstr>
      <vt:lpstr>PowerPoint Presentation</vt:lpstr>
      <vt:lpstr>Современное решение для анализа ШПС                     Полоса анализа 900 МГц с выхода ПЧ анализатора PXA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Запись &amp; Проигрывание  РЧ сигналов</vt:lpstr>
      <vt:lpstr>Основная проблема:  Современные тестовые системы имеют ограниченный объем памяти</vt:lpstr>
      <vt:lpstr>Обзор Решения</vt:lpstr>
      <vt:lpstr>Стриминг - решение с полосой захвата 100МГц</vt:lpstr>
      <vt:lpstr>Сколько времени доступно для записи?</vt:lpstr>
      <vt:lpstr>PowerPoint Presentation</vt:lpstr>
    </vt:vector>
  </TitlesOfParts>
  <Company>Agilent Technologies,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Современные приборы Agilent Technologies для формирования и анализа радиочастотных сигналов</dc:title>
  <dc:creator>AFANASSIEV,MAXIM (A-Russia,ex1)</dc:creator>
  <cp:lastModifiedBy>KALININ,OLEG (A-Russia,ex1)</cp:lastModifiedBy>
  <cp:revision>41</cp:revision>
  <cp:lastPrinted>2012-12-12T09:18:04Z</cp:lastPrinted>
  <dcterms:created xsi:type="dcterms:W3CDTF">2012-12-12T06:04:23Z</dcterms:created>
  <dcterms:modified xsi:type="dcterms:W3CDTF">2013-02-06T20:33:00Z</dcterms:modified>
</cp:coreProperties>
</file>